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sldx" ContentType="application/vnd.openxmlformats-officedocument.presentationml.slide"/>
  <Default Extension="tiff" ContentType="image/tiff"/>
  <Default Extension="vml" ContentType="application/vnd.openxmlformats-officedocument.vmlDrawing"/>
  <Default Extension="gif" ContentType="image/gi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7" r:id="rId2"/>
    <p:sldId id="376" r:id="rId3"/>
    <p:sldId id="440" r:id="rId4"/>
    <p:sldId id="346" r:id="rId5"/>
    <p:sldId id="347" r:id="rId6"/>
    <p:sldId id="367" r:id="rId7"/>
    <p:sldId id="368" r:id="rId8"/>
    <p:sldId id="348" r:id="rId9"/>
    <p:sldId id="355" r:id="rId10"/>
    <p:sldId id="351" r:id="rId11"/>
    <p:sldId id="431" r:id="rId12"/>
    <p:sldId id="442" r:id="rId13"/>
    <p:sldId id="443" r:id="rId14"/>
    <p:sldId id="353" r:id="rId15"/>
    <p:sldId id="390" r:id="rId16"/>
    <p:sldId id="364" r:id="rId17"/>
    <p:sldId id="476" r:id="rId18"/>
    <p:sldId id="459" r:id="rId19"/>
    <p:sldId id="433" r:id="rId20"/>
    <p:sldId id="434" r:id="rId21"/>
    <p:sldId id="445" r:id="rId22"/>
    <p:sldId id="446" r:id="rId23"/>
    <p:sldId id="447" r:id="rId24"/>
    <p:sldId id="448" r:id="rId25"/>
    <p:sldId id="450" r:id="rId26"/>
    <p:sldId id="477" r:id="rId27"/>
    <p:sldId id="480" r:id="rId28"/>
    <p:sldId id="481" r:id="rId29"/>
    <p:sldId id="485" r:id="rId30"/>
    <p:sldId id="486" r:id="rId31"/>
    <p:sldId id="479" r:id="rId32"/>
    <p:sldId id="478" r:id="rId33"/>
    <p:sldId id="460" r:id="rId34"/>
    <p:sldId id="461" r:id="rId35"/>
    <p:sldId id="462" r:id="rId36"/>
    <p:sldId id="464" r:id="rId37"/>
    <p:sldId id="465" r:id="rId38"/>
    <p:sldId id="466" r:id="rId39"/>
    <p:sldId id="467" r:id="rId40"/>
    <p:sldId id="457" r:id="rId41"/>
    <p:sldId id="468" r:id="rId42"/>
    <p:sldId id="469" r:id="rId43"/>
    <p:sldId id="473" r:id="rId44"/>
    <p:sldId id="474" r:id="rId45"/>
    <p:sldId id="475" r:id="rId46"/>
    <p:sldId id="470" r:id="rId47"/>
    <p:sldId id="471" r:id="rId48"/>
    <p:sldId id="463" r:id="rId49"/>
    <p:sldId id="336" r:id="rId50"/>
    <p:sldId id="341" r:id="rId51"/>
    <p:sldId id="339"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23" autoAdjust="0"/>
  </p:normalViewPr>
  <p:slideViewPr>
    <p:cSldViewPr snapToGrid="0" snapToObjects="1">
      <p:cViewPr>
        <p:scale>
          <a:sx n="85" d="100"/>
          <a:sy n="85" d="100"/>
        </p:scale>
        <p:origin x="-376"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B3A8D4-7011-664C-9542-3CCF3298112C}" type="datetimeFigureOut">
              <a:rPr lang="en-US" smtClean="0"/>
              <a:t>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DE0FBC-D748-A540-91B8-36363462630A}" type="slidenum">
              <a:rPr lang="en-US" smtClean="0"/>
              <a:t>‹#›</a:t>
            </a:fld>
            <a:endParaRPr lang="en-US"/>
          </a:p>
        </p:txBody>
      </p:sp>
    </p:spTree>
    <p:extLst>
      <p:ext uri="{BB962C8B-B14F-4D97-AF65-F5344CB8AC3E}">
        <p14:creationId xmlns:p14="http://schemas.microsoft.com/office/powerpoint/2010/main" val="42028483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s://www.google.com/search?q=chromosome+ideogram&amp;tbm=isch&amp;tbo=u&amp;source=univ&amp;sa=X&amp;ei=KLoJVZ6HM4ypgwSXyIKACw&amp;ved=0CCEQsAQ"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n.wikipedia.org/wiki/Archaic_Homo_sapiens" TargetMode="External"/><Relationship Id="rId4" Type="http://schemas.openxmlformats.org/officeDocument/2006/relationships/hyperlink" Target="http://en.wikipedia.org/wiki/Anatomically_modern_humans" TargetMode="External"/><Relationship Id="rId5" Type="http://schemas.openxmlformats.org/officeDocument/2006/relationships/hyperlink" Target="http://en.wikipedia.org/wiki/Africa" TargetMode="External"/><Relationship Id="rId6" Type="http://schemas.openxmlformats.org/officeDocument/2006/relationships/hyperlink" Target="http://en.wikipedia.org/wiki/Recent_African_origin_of_modern_humans%23cite_note-HetheringtonReid2010-1" TargetMode="External"/><Relationship Id="rId7" Type="http://schemas.openxmlformats.org/officeDocument/2006/relationships/hyperlink" Target="http://en.wikipedia.org/wiki/Homo" TargetMode="External"/><Relationship Id="rId8" Type="http://schemas.openxmlformats.org/officeDocument/2006/relationships/hyperlink" Target="http://en.wikipedia.org/wiki/Neanderthals" TargetMode="External"/><Relationship Id="rId9" Type="http://schemas.openxmlformats.org/officeDocument/2006/relationships/hyperlink" Target="http://en.wikipedia.org/wiki/Homo_erectus" TargetMode="External"/><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chromosome ideogram</a:t>
            </a:r>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19</a:t>
            </a:fld>
            <a:endParaRPr lang="en-US"/>
          </a:p>
        </p:txBody>
      </p:sp>
    </p:spTree>
    <p:extLst>
      <p:ext uri="{BB962C8B-B14F-4D97-AF65-F5344CB8AC3E}">
        <p14:creationId xmlns:p14="http://schemas.microsoft.com/office/powerpoint/2010/main" val="1709352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a:t>Figure for height</a:t>
            </a:r>
          </a:p>
          <a:p>
            <a:r>
              <a:rPr lang="en-US" sz="1100" dirty="0"/>
              <a:t>Despite the success of GWAS of identifying SNPs associated with </a:t>
            </a:r>
            <a:r>
              <a:rPr lang="en-US" sz="1100" dirty="0" err="1"/>
              <a:t>diesease</a:t>
            </a:r>
            <a:r>
              <a:rPr lang="en-US" sz="1100" dirty="0"/>
              <a:t>, the major criticism/concern of GWAS is that these GWAS hits only </a:t>
            </a:r>
          </a:p>
          <a:p>
            <a:r>
              <a:rPr lang="en-US" sz="1100" dirty="0"/>
              <a:t>There is a growing evidence that even all the common variants are combined, we cannot explain all of the heritability of traits. This leads to an argument that the heritability is not missing, but hidden in other factors. </a:t>
            </a:r>
          </a:p>
          <a:p>
            <a:r>
              <a:rPr lang="en-US" sz="1100" dirty="0"/>
              <a:t>, was reported to pair with a second-hit CNV involving a 1.5Mb deletion ay chromosome locus</a:t>
            </a:r>
          </a:p>
          <a:p>
            <a:r>
              <a:rPr lang="en-US" sz="1100" dirty="0"/>
              <a:t>I am particularly interested in the joint effect of multiple variants on phenotypes. Now let’s look at how we address this problem.</a:t>
            </a:r>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21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illustration of the scenario that multiple genetic variants (e.g. </a:t>
            </a:r>
            <a:r>
              <a:rPr lang="en-US" dirty="0" err="1" smtClean="0"/>
              <a:t>genic</a:t>
            </a:r>
            <a:r>
              <a:rPr lang="en-US" dirty="0" smtClean="0"/>
              <a:t> CNVs) overlapping with genes, in the form of a </a:t>
            </a:r>
            <a:r>
              <a:rPr lang="en-US" dirty="0" err="1" smtClean="0"/>
              <a:t>subnetwork</a:t>
            </a:r>
            <a:r>
              <a:rPr lang="en-US" dirty="0" smtClean="0"/>
              <a:t>, are jointly associated with different phenotypes. Genetic variants are treated as features and categorical phenotypes are represented as labels in the models. Each of three exemplar </a:t>
            </a:r>
            <a:r>
              <a:rPr lang="en-US" dirty="0" err="1" smtClean="0"/>
              <a:t>genic</a:t>
            </a:r>
            <a:r>
              <a:rPr lang="en-US" dirty="0" smtClean="0"/>
              <a:t> CNVs (CNV A, CNV B, CNV C) has three genotypes (CN0, CN1, CN2) and overlaps with corresponding genes (Gene A, Gene B, Gene C). The </a:t>
            </a:r>
            <a:r>
              <a:rPr lang="en-US" dirty="0" err="1" smtClean="0"/>
              <a:t>subnetwork</a:t>
            </a:r>
            <a:r>
              <a:rPr lang="en-US" dirty="0" smtClean="0"/>
              <a:t>/pathway among these </a:t>
            </a:r>
            <a:r>
              <a:rPr lang="en-US" dirty="0" err="1" smtClean="0"/>
              <a:t>genic</a:t>
            </a:r>
            <a:r>
              <a:rPr lang="en-US" dirty="0" smtClean="0"/>
              <a:t> CNVs, as shown in the dotted oval, is formed by connecting the corresponding genes with biological interactions such as protein-protein interactions extracted from a protein-protein interaction network. The feature matrix is formed by coalescing the genotype profiles of all the samples under investigation. The open squares on labels represent the phenotype class of 0 and the closed squares represent that of 1. In this example, sample 2 is associated with phenotype class 1 has the only genotype combination (CN0, CN0, CN1) for the three CNVs respectively, as marked in closed squares for the genotype profiles and highlighted in blue square in the feature matrix. The samples with all the other combinations of genotypes for the three CNVs (open squares of the genotype profiles in the features) are associated with phenotype class 0. </a:t>
            </a:r>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22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changes for identifying such joint effect</a:t>
            </a:r>
            <a:r>
              <a:rPr lang="en-US" baseline="0" dirty="0" smtClean="0"/>
              <a:t> of multiple variants lie in two-folds. </a:t>
            </a:r>
            <a:endParaRPr lang="en-US" dirty="0" smtClean="0"/>
          </a:p>
          <a:p>
            <a:r>
              <a:rPr lang="en-US" dirty="0" smtClean="0"/>
              <a:t>N is a large number,</a:t>
            </a:r>
            <a:r>
              <a:rPr lang="en-US" baseline="0" dirty="0" smtClean="0"/>
              <a:t> tens of thousands CNVs, tens of millions of INDELs/SNPs</a:t>
            </a:r>
          </a:p>
          <a:p>
            <a:r>
              <a:rPr lang="en-US" baseline="0" dirty="0" smtClean="0"/>
              <a:t>Imagine these needles are tied together along a string, then it’s easier to find them in a haystack</a:t>
            </a:r>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23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Back to the needles</a:t>
            </a:r>
            <a:r>
              <a:rPr lang="en-US" baseline="0" dirty="0" smtClean="0"/>
              <a:t> in the haystack analogy. Imagine these needles are distributed but there a few that are tied together along a thread. We will focus on these linked needles because they are easier to spot than dispersed ones.</a:t>
            </a:r>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24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864931">
              <a:defRPr/>
            </a:pPr>
            <a:r>
              <a:rPr lang="en-US" sz="1900" dirty="0"/>
              <a:t>The mutations of </a:t>
            </a:r>
            <a:r>
              <a:rPr lang="en-US" sz="1900" i="1" dirty="0"/>
              <a:t>PTEN</a:t>
            </a:r>
            <a:r>
              <a:rPr lang="en-US" sz="1900" dirty="0"/>
              <a:t> tumor suppressor gene have been reported to have population disparity in cancers:</a:t>
            </a:r>
          </a:p>
          <a:p>
            <a:pPr marL="0" lvl="1" defTabSz="864931">
              <a:defRPr/>
            </a:pPr>
            <a:r>
              <a:rPr lang="en-US" sz="1900" dirty="0"/>
              <a:t>These observations may imply that besides </a:t>
            </a:r>
            <a:r>
              <a:rPr lang="en-US" sz="1900" i="1" dirty="0"/>
              <a:t>PTEN</a:t>
            </a:r>
            <a:r>
              <a:rPr lang="en-US" sz="1900" dirty="0"/>
              <a:t>, the other genes in this group should be checked for their population disparity and additionally examined for their effects on outcome in these cancer types. </a:t>
            </a:r>
            <a:endParaRPr lang="en-US" sz="1500" b="1"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25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26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64931">
              <a:defRPr/>
            </a:pPr>
            <a:r>
              <a:rPr lang="en-US" dirty="0" smtClean="0"/>
              <a:t>Combinatorial regulation is a feature of </a:t>
            </a:r>
            <a:r>
              <a:rPr lang="en-US" dirty="0" err="1" smtClean="0"/>
              <a:t>miRNA</a:t>
            </a:r>
            <a:r>
              <a:rPr lang="en-US" dirty="0" smtClean="0"/>
              <a:t> regulation. A given </a:t>
            </a:r>
            <a:r>
              <a:rPr lang="en-US" dirty="0" err="1" smtClean="0"/>
              <a:t>miRNA</a:t>
            </a:r>
            <a:r>
              <a:rPr lang="en-US" dirty="0" smtClean="0"/>
              <a:t> may have multiple different mRNA targets, and a given target might similarly be targeted by multiple </a:t>
            </a:r>
            <a:r>
              <a:rPr lang="en-US" dirty="0" err="1" smtClean="0"/>
              <a:t>miRNAs</a:t>
            </a:r>
            <a:r>
              <a:rPr lang="en-US" dirty="0" smtClean="0"/>
              <a:t>.</a:t>
            </a:r>
          </a:p>
          <a:p>
            <a:endParaRPr lang="en-US" dirty="0"/>
          </a:p>
        </p:txBody>
      </p:sp>
      <p:sp>
        <p:nvSpPr>
          <p:cNvPr id="4" name="Slide Number Placeholder 3"/>
          <p:cNvSpPr>
            <a:spLocks noGrp="1"/>
          </p:cNvSpPr>
          <p:nvPr>
            <p:ph type="sldNum" sz="quarter" idx="10"/>
          </p:nvPr>
        </p:nvSpPr>
        <p:spPr/>
        <p:txBody>
          <a:bodyPr/>
          <a:lstStyle/>
          <a:p>
            <a:fld id="{0556B14F-E269-41C5-B793-02E297501C2A}" type="slidenum">
              <a:rPr lang="en-US" smtClean="0"/>
              <a:pPr/>
              <a:t>28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56B14F-E269-41C5-B793-02E297501C2A}" type="slidenum">
              <a:rPr lang="en-US" smtClean="0"/>
              <a:pPr/>
              <a:t>29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56B14F-E269-41C5-B793-02E297501C2A}" type="slidenum">
              <a:rPr lang="en-US" smtClean="0"/>
              <a:pPr/>
              <a:t>30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Genetic studies and fossil evidence show that </a:t>
            </a:r>
            <a:r>
              <a:rPr lang="en-US" dirty="0" smtClean="0">
                <a:hlinkClick r:id="rId3" tooltip="Archaic Homo sapiens"/>
              </a:rPr>
              <a:t>archaic </a:t>
            </a:r>
            <a:r>
              <a:rPr lang="en-US" i="1" dirty="0" smtClean="0">
                <a:hlinkClick r:id="rId3" tooltip="Archaic Homo sapiens"/>
              </a:rPr>
              <a:t>Homo sapiens</a:t>
            </a:r>
            <a:r>
              <a:rPr lang="en-US" dirty="0" smtClean="0"/>
              <a:t> evolved to </a:t>
            </a:r>
            <a:r>
              <a:rPr lang="en-US" dirty="0" smtClean="0">
                <a:hlinkClick r:id="rId4" tooltip="Anatomically modern humans"/>
              </a:rPr>
              <a:t>anatomically modern humans</a:t>
            </a:r>
            <a:r>
              <a:rPr lang="en-US" dirty="0" smtClean="0"/>
              <a:t> solely in </a:t>
            </a:r>
            <a:r>
              <a:rPr lang="en-US" dirty="0" smtClean="0">
                <a:hlinkClick r:id="rId5" tooltip="Africa"/>
              </a:rPr>
              <a:t>Africa</a:t>
            </a:r>
            <a:r>
              <a:rPr lang="en-US" dirty="0" smtClean="0"/>
              <a:t> between 200,000 and 60,000 years ago,</a:t>
            </a:r>
            <a:r>
              <a:rPr lang="en-US" baseline="30000" dirty="0" smtClean="0">
                <a:hlinkClick r:id="rId6"/>
              </a:rPr>
              <a:t>[1]</a:t>
            </a:r>
            <a:r>
              <a:rPr lang="en-US" dirty="0" smtClean="0"/>
              <a:t> that members of one branch of </a:t>
            </a:r>
            <a:r>
              <a:rPr lang="en-US" i="1" dirty="0" smtClean="0"/>
              <a:t>Homo sapiens</a:t>
            </a:r>
            <a:r>
              <a:rPr lang="en-US" dirty="0" smtClean="0"/>
              <a:t> left Africa at some point between 125,000 and 60,000 years ago, and that over time these humans replaced more primitive populations of the genus </a:t>
            </a:r>
            <a:r>
              <a:rPr lang="en-US" dirty="0" smtClean="0">
                <a:hlinkClick r:id="rId7" tooltip="Homo"/>
              </a:rPr>
              <a:t>Homo</a:t>
            </a:r>
            <a:r>
              <a:rPr lang="en-US" dirty="0" smtClean="0"/>
              <a:t> such as </a:t>
            </a:r>
            <a:r>
              <a:rPr lang="en-US" dirty="0" smtClean="0">
                <a:hlinkClick r:id="rId8" tooltip="Neanderthals"/>
              </a:rPr>
              <a:t>Neanderthals</a:t>
            </a:r>
            <a:r>
              <a:rPr lang="en-US" dirty="0" smtClean="0"/>
              <a:t> and </a:t>
            </a:r>
            <a:r>
              <a:rPr lang="en-US" i="1" dirty="0" smtClean="0">
                <a:hlinkClick r:id="rId9" tooltip="Homo erectus"/>
              </a:rPr>
              <a:t>Homo erectus</a:t>
            </a:r>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5</a:t>
            </a:fld>
            <a:endParaRPr lang="en-US"/>
          </a:p>
        </p:txBody>
      </p:sp>
    </p:spTree>
    <p:extLst>
      <p:ext uri="{BB962C8B-B14F-4D97-AF65-F5344CB8AC3E}">
        <p14:creationId xmlns:p14="http://schemas.microsoft.com/office/powerpoint/2010/main" val="1059671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32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shared population histories</a:t>
            </a:r>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36</a:t>
            </a:fld>
            <a:endParaRPr lang="en-US"/>
          </a:p>
        </p:txBody>
      </p:sp>
    </p:spTree>
    <p:extLst>
      <p:ext uri="{BB962C8B-B14F-4D97-AF65-F5344CB8AC3E}">
        <p14:creationId xmlns:p14="http://schemas.microsoft.com/office/powerpoint/2010/main" val="3061712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data access tiers: </a:t>
            </a:r>
          </a:p>
          <a:p>
            <a:r>
              <a:rPr lang="en-US" dirty="0" smtClean="0"/>
              <a:t>Open Access data tier</a:t>
            </a:r>
          </a:p>
          <a:p>
            <a:r>
              <a:rPr lang="en-US" dirty="0" smtClean="0"/>
              <a:t>Controlled Access data tier</a:t>
            </a:r>
          </a:p>
          <a:p>
            <a:r>
              <a:rPr lang="en-US" dirty="0" smtClean="0"/>
              <a:t>Data access request</a:t>
            </a:r>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39</a:t>
            </a:fld>
            <a:endParaRPr lang="en-US"/>
          </a:p>
        </p:txBody>
      </p:sp>
    </p:spTree>
    <p:extLst>
      <p:ext uri="{BB962C8B-B14F-4D97-AF65-F5344CB8AC3E}">
        <p14:creationId xmlns:p14="http://schemas.microsoft.com/office/powerpoint/2010/main" val="4100327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epigenomics</a:t>
            </a:r>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42</a:t>
            </a:fld>
            <a:endParaRPr lang="en-US"/>
          </a:p>
        </p:txBody>
      </p:sp>
    </p:spTree>
    <p:extLst>
      <p:ext uri="{BB962C8B-B14F-4D97-AF65-F5344CB8AC3E}">
        <p14:creationId xmlns:p14="http://schemas.microsoft.com/office/powerpoint/2010/main" val="3415490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err="1" smtClean="0"/>
              <a:t>Tute</a:t>
            </a:r>
            <a:r>
              <a:rPr lang="en-US" b="1" dirty="0" smtClean="0"/>
              <a:t> Genomics Donates 8.5 Billion Record Genetic Database to Google Genomics to Accelerate Genetic Discovery, </a:t>
            </a:r>
            <a:r>
              <a:rPr lang="en-US" dirty="0" smtClean="0"/>
              <a:t>Mar 13, 2015</a:t>
            </a:r>
            <a:endParaRPr lang="en-US" b="1" dirty="0" smtClean="0"/>
          </a:p>
          <a:p>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45</a:t>
            </a:fld>
            <a:endParaRPr lang="en-US"/>
          </a:p>
        </p:txBody>
      </p:sp>
    </p:spTree>
    <p:extLst>
      <p:ext uri="{BB962C8B-B14F-4D97-AF65-F5344CB8AC3E}">
        <p14:creationId xmlns:p14="http://schemas.microsoft.com/office/powerpoint/2010/main" val="2047500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sensitive information: genotypes</a:t>
            </a:r>
          </a:p>
          <a:p>
            <a:r>
              <a:rPr lang="en-US" dirty="0" smtClean="0"/>
              <a:t>Genetic</a:t>
            </a:r>
            <a:r>
              <a:rPr lang="en-US" baseline="0" dirty="0" smtClean="0"/>
              <a:t> biomarker information</a:t>
            </a:r>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48</a:t>
            </a:fld>
            <a:endParaRPr lang="en-US"/>
          </a:p>
        </p:txBody>
      </p:sp>
    </p:spTree>
    <p:extLst>
      <p:ext uri="{BB962C8B-B14F-4D97-AF65-F5344CB8AC3E}">
        <p14:creationId xmlns:p14="http://schemas.microsoft.com/office/powerpoint/2010/main" val="352399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49</a:t>
            </a:fld>
            <a:endParaRPr lang="en-US"/>
          </a:p>
        </p:txBody>
      </p:sp>
    </p:spTree>
    <p:extLst>
      <p:ext uri="{BB962C8B-B14F-4D97-AF65-F5344CB8AC3E}">
        <p14:creationId xmlns:p14="http://schemas.microsoft.com/office/powerpoint/2010/main" val="3787813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sz="1100" dirty="0"/>
              <a:t> </a:t>
            </a:r>
            <a:endParaRPr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556B14F-E269-41C5-B793-02E297501C2A}" type="slidenum">
              <a:rPr lang="en-US" smtClean="0"/>
              <a:pPr/>
              <a:t>50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let’s look at different</a:t>
            </a:r>
            <a:r>
              <a:rPr lang="en-US" baseline="0" dirty="0" smtClean="0"/>
              <a:t> types of genetic variants in our genomes.</a:t>
            </a:r>
          </a:p>
          <a:p>
            <a:r>
              <a:rPr lang="en-US" baseline="0" dirty="0" smtClean="0"/>
              <a:t>The most well studied category of genetic variants include SNPs. It is estimated that there would be over a hundred million SNPs in human genome. These SNPs make up around 0.1% genetic difference between any two of us.</a:t>
            </a:r>
          </a:p>
          <a:p>
            <a:r>
              <a:rPr lang="en-US" dirty="0" smtClean="0"/>
              <a:t>The second category of genetic variants is composed of </a:t>
            </a:r>
            <a:r>
              <a:rPr lang="en-US" dirty="0" err="1" smtClean="0"/>
              <a:t>indels</a:t>
            </a:r>
            <a:r>
              <a:rPr lang="en-US" dirty="0" smtClean="0"/>
              <a:t>. </a:t>
            </a:r>
          </a:p>
          <a:p>
            <a:r>
              <a:rPr lang="en-US" dirty="0" smtClean="0"/>
              <a:t>Another categor</a:t>
            </a:r>
            <a:r>
              <a:rPr lang="en-US" baseline="0" dirty="0" smtClean="0"/>
              <a:t>y of include large SVs. From 50bp to mega base pairs. they can also reach to the whole chromosome.</a:t>
            </a:r>
          </a:p>
          <a:p>
            <a:r>
              <a:rPr lang="en-US" dirty="0" smtClean="0"/>
              <a:t>SVs encompass several forms,</a:t>
            </a:r>
            <a:r>
              <a:rPr lang="en-US" baseline="0" dirty="0" smtClean="0"/>
              <a:t> from copy number variants including, to </a:t>
            </a:r>
            <a:r>
              <a:rPr lang="en-US" baseline="0" dirty="0" err="1" smtClean="0"/>
              <a:t>balnaced</a:t>
            </a:r>
            <a:r>
              <a:rPr lang="en-US" baseline="0" dirty="0" smtClean="0"/>
              <a:t> events.</a:t>
            </a:r>
          </a:p>
          <a:p>
            <a:r>
              <a:rPr lang="en-US" baseline="0" dirty="0" smtClean="0"/>
              <a:t>Switch of direction of DNA </a:t>
            </a:r>
            <a:r>
              <a:rPr lang="en-US" baseline="0" dirty="0" err="1" smtClean="0"/>
              <a:t>segement</a:t>
            </a:r>
            <a:r>
              <a:rPr lang="en-US" baseline="0" dirty="0" smtClean="0"/>
              <a:t> and translocations that involve in the exchange of DNA content between two different chromosomes.</a:t>
            </a:r>
          </a:p>
          <a:p>
            <a:r>
              <a:rPr lang="en-US" baseline="0" dirty="0" smtClean="0"/>
              <a:t>It is estimated that there are over a hundred thousand of SVs. Although we have fewer SVs in our genomes comparing to SNPs. Due to their large sizes, they contribute to 6 to 7 fold of genetic diff than SNPs.</a:t>
            </a:r>
          </a:p>
          <a:p>
            <a:r>
              <a:rPr lang="en-US" dirty="0" smtClean="0"/>
              <a:t> I’ll touch on SNPs and INDELs, however, in this talk I’ll focus on SVs that our lab has been</a:t>
            </a:r>
            <a:r>
              <a:rPr lang="en-US" baseline="0" dirty="0" smtClean="0"/>
              <a:t> pioneered in.</a:t>
            </a:r>
            <a:endParaRPr lang="en-US" dirty="0" smtClean="0"/>
          </a:p>
          <a:p>
            <a:r>
              <a:rPr lang="en-US" dirty="0" smtClean="0"/>
              <a:t>Focus</a:t>
            </a:r>
            <a:r>
              <a:rPr lang="en-US" baseline="0" dirty="0" smtClean="0"/>
              <a:t> on SVs, particularly CNVs (large deletions)</a:t>
            </a:r>
          </a:p>
          <a:p>
            <a:r>
              <a:rPr lang="en-US" baseline="0" dirty="0" err="1" smtClean="0"/>
              <a:t>Mosaism</a:t>
            </a:r>
            <a:endParaRPr lang="en-US" baseline="0" dirty="0" smtClean="0"/>
          </a:p>
          <a:p>
            <a:r>
              <a:rPr lang="en-US" baseline="0" dirty="0" smtClean="0"/>
              <a:t>Why do we care about these SVs?</a:t>
            </a:r>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a:t>Two studies in 2004, including one from my lab, laid the foundations of studying SVs in human population.</a:t>
            </a:r>
          </a:p>
          <a:p>
            <a:r>
              <a:rPr lang="en-US" sz="1100" dirty="0"/>
              <a:t>A follow up study in my lab in 2007, presented the first</a:t>
            </a:r>
            <a:r>
              <a:rPr lang="en-US" dirty="0" smtClean="0"/>
              <a:t> example of positive selection on a copy number-variable gene Amy1.</a:t>
            </a:r>
            <a:r>
              <a:rPr lang="en-US" baseline="0" dirty="0" smtClean="0"/>
              <a:t> </a:t>
            </a:r>
            <a:r>
              <a:rPr lang="en-US" sz="1100" dirty="0"/>
              <a:t>Individuals with high-starch diets tend to have a higher copy number of the salivary amylase gene </a:t>
            </a:r>
            <a:r>
              <a:rPr lang="en-US" sz="1100" i="1" dirty="0"/>
              <a:t>Amy1</a:t>
            </a:r>
            <a:r>
              <a:rPr lang="en-US" sz="1100" dirty="0"/>
              <a:t> (which helps with starch digestion), compared to those populations with low-starch diets. </a:t>
            </a:r>
          </a:p>
          <a:p>
            <a:pPr defTabSz="864931">
              <a:defRPr/>
            </a:pPr>
            <a:r>
              <a:rPr lang="en-US" b="1" dirty="0" smtClean="0"/>
              <a:t>fiber FISH validation of </a:t>
            </a:r>
            <a:r>
              <a:rPr lang="en-US" b="1" i="1" dirty="0" smtClean="0"/>
              <a:t>AMY1</a:t>
            </a:r>
            <a:r>
              <a:rPr lang="en-US" b="1" dirty="0" smtClean="0"/>
              <a:t> copy number estimates.</a:t>
            </a:r>
          </a:p>
          <a:p>
            <a:pPr defTabSz="864931">
              <a:defRPr/>
            </a:pPr>
            <a:r>
              <a:rPr lang="en-US" dirty="0" smtClean="0"/>
              <a:t>Red (10 kb) and green (8 kb) probes encompass the entire </a:t>
            </a:r>
            <a:r>
              <a:rPr lang="en-US" i="1" dirty="0" smtClean="0"/>
              <a:t>AMY1</a:t>
            </a:r>
            <a:r>
              <a:rPr lang="en-US" dirty="0" smtClean="0"/>
              <a:t> gene and a </a:t>
            </a:r>
            <a:r>
              <a:rPr lang="en-US" dirty="0" err="1" smtClean="0"/>
              <a:t>retrotransposon</a:t>
            </a:r>
            <a:r>
              <a:rPr lang="en-US" dirty="0" smtClean="0"/>
              <a:t> directly upstream of (and unique to) </a:t>
            </a:r>
            <a:r>
              <a:rPr lang="en-US" i="1" dirty="0" smtClean="0"/>
              <a:t>AMY1</a:t>
            </a:r>
            <a:r>
              <a:rPr lang="en-US" dirty="0" smtClean="0"/>
              <a:t>, respectively. (</a:t>
            </a:r>
            <a:r>
              <a:rPr lang="en-US" b="1" dirty="0" smtClean="0"/>
              <a:t>a</a:t>
            </a:r>
            <a:r>
              <a:rPr lang="en-US" dirty="0" smtClean="0"/>
              <a:t>) Japanese individual GM18972 was estimated by </a:t>
            </a:r>
            <a:r>
              <a:rPr lang="en-US" dirty="0" err="1" smtClean="0"/>
              <a:t>qPCR</a:t>
            </a:r>
            <a:r>
              <a:rPr lang="en-US" dirty="0" smtClean="0"/>
              <a:t> to have 14 (13.73 0.93) diploid </a:t>
            </a:r>
            <a:r>
              <a:rPr lang="en-US" i="1" dirty="0" smtClean="0"/>
              <a:t>AMY1</a:t>
            </a:r>
            <a:r>
              <a:rPr lang="en-US" dirty="0" smtClean="0"/>
              <a:t> gene copies, consistent with fiber FISH results showing one allele with ten copies and the other with four copies. (</a:t>
            </a:r>
            <a:r>
              <a:rPr lang="en-US" b="1" dirty="0" smtClean="0"/>
              <a:t>b</a:t>
            </a:r>
            <a:r>
              <a:rPr lang="en-US" dirty="0" smtClean="0"/>
              <a:t>) </a:t>
            </a:r>
            <a:r>
              <a:rPr lang="en-US" dirty="0" err="1" smtClean="0"/>
              <a:t>Biaka</a:t>
            </a:r>
            <a:r>
              <a:rPr lang="en-US" dirty="0" smtClean="0"/>
              <a:t> individual GM10472 was estimated by </a:t>
            </a:r>
            <a:r>
              <a:rPr lang="en-US" dirty="0" err="1" smtClean="0"/>
              <a:t>qPCR</a:t>
            </a:r>
            <a:r>
              <a:rPr lang="en-US" dirty="0" smtClean="0"/>
              <a:t> to have six (6.11 0.17) diploid </a:t>
            </a:r>
            <a:r>
              <a:rPr lang="en-US" i="1" dirty="0" smtClean="0"/>
              <a:t>AMY1</a:t>
            </a:r>
            <a:r>
              <a:rPr lang="en-US" dirty="0" smtClean="0"/>
              <a:t> gene copies, consistent with fiber FISH results. (</a:t>
            </a:r>
            <a:r>
              <a:rPr lang="en-US" b="1" dirty="0" smtClean="0"/>
              <a:t>c</a:t>
            </a:r>
            <a:r>
              <a:rPr lang="en-US" dirty="0" smtClean="0"/>
              <a:t>) The reference chimpanzee (Clint; S006006) was confirmed to have two diploid </a:t>
            </a:r>
            <a:r>
              <a:rPr lang="en-US" i="1" dirty="0" smtClean="0"/>
              <a:t>AMY1</a:t>
            </a:r>
            <a:r>
              <a:rPr lang="en-US" dirty="0" smtClean="0"/>
              <a:t> gene copies.</a:t>
            </a:r>
          </a:p>
          <a:p>
            <a:pPr defTabSz="864931">
              <a:defRPr/>
            </a:pPr>
            <a:r>
              <a:rPr lang="en-US" i="1" dirty="0" smtClean="0"/>
              <a:t>hunter</a:t>
            </a:r>
            <a:r>
              <a:rPr lang="en-US" dirty="0" smtClean="0"/>
              <a:t>-gatherer lifestyle</a:t>
            </a:r>
            <a:endParaRPr lang="en-US" b="1" dirty="0" smtClean="0"/>
          </a:p>
          <a:p>
            <a:endParaRPr lang="en-US" sz="1100"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64854">
              <a:defRPr/>
            </a:pPr>
            <a:r>
              <a:rPr lang="en-US" dirty="0" smtClean="0"/>
              <a:t>Researchers from Imperial College London, in collaboration with other international institutions, looked at the number of copies of the gene AMY1 present in the DNA of thousands of people from the UK, France, Sweden and Singapore. They found that people who carried a low number of copies of the salivary amylase gene were at greater risk of obesity.</a:t>
            </a:r>
          </a:p>
        </p:txBody>
      </p:sp>
      <p:sp>
        <p:nvSpPr>
          <p:cNvPr id="4" name="Slide Number Placeholder 3"/>
          <p:cNvSpPr>
            <a:spLocks noGrp="1"/>
          </p:cNvSpPr>
          <p:nvPr>
            <p:ph type="sldNum" sz="quarter" idx="10"/>
          </p:nvPr>
        </p:nvSpPr>
        <p:spPr/>
        <p:txBody>
          <a:bodyPr/>
          <a:lstStyle/>
          <a:p>
            <a:fld id="{E8B3A625-8E21-4788-91C9-CDCF6225C2C0}" type="slidenum">
              <a:rPr lang="en-US" smtClean="0"/>
              <a:pPr/>
              <a:t>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4931">
              <a:defRPr/>
            </a:pPr>
            <a:r>
              <a:rPr lang="en-US" dirty="0" smtClean="0"/>
              <a:t>A – Total number of samples sequenced; B – Source of DNA (blood (</a:t>
            </a:r>
            <a:r>
              <a:rPr lang="en-US" dirty="0" err="1" smtClean="0"/>
              <a:t>bld</a:t>
            </a:r>
            <a:r>
              <a:rPr lang="en-US" dirty="0" smtClean="0"/>
              <a:t>) or LCL); C – Gender composition (Male/Female); D – Number that are part of mother-father-child trios (t), parent-child duos (d) or singletons (s).</a:t>
            </a:r>
          </a:p>
          <a:p>
            <a:endParaRPr lang="en-US" dirty="0"/>
          </a:p>
        </p:txBody>
      </p:sp>
      <p:sp>
        <p:nvSpPr>
          <p:cNvPr id="4" name="Slide Number Placeholder 3"/>
          <p:cNvSpPr>
            <a:spLocks noGrp="1"/>
          </p:cNvSpPr>
          <p:nvPr>
            <p:ph type="sldNum" sz="quarter" idx="10"/>
          </p:nvPr>
        </p:nvSpPr>
        <p:spPr/>
        <p:txBody>
          <a:bodyPr/>
          <a:lstStyle/>
          <a:p>
            <a:fld id="{0556B14F-E269-41C5-B793-02E297501C2A}" type="slidenum">
              <a:rPr lang="en-US" smtClean="0"/>
              <a:pPr/>
              <a:t>13</a:t>
            </a:fld>
            <a:endParaRPr lang="en-US"/>
          </a:p>
        </p:txBody>
      </p:sp>
    </p:spTree>
    <p:extLst>
      <p:ext uri="{BB962C8B-B14F-4D97-AF65-F5344CB8AC3E}">
        <p14:creationId xmlns:p14="http://schemas.microsoft.com/office/powerpoint/2010/main" val="140524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 Genomics</a:t>
            </a:r>
          </a:p>
          <a:p>
            <a:r>
              <a:rPr lang="en-US" dirty="0" smtClean="0"/>
              <a:t>Facebook?</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15</a:t>
            </a:fld>
            <a:endParaRPr lang="en-US"/>
          </a:p>
        </p:txBody>
      </p:sp>
    </p:spTree>
    <p:extLst>
      <p:ext uri="{BB962C8B-B14F-4D97-AF65-F5344CB8AC3E}">
        <p14:creationId xmlns:p14="http://schemas.microsoft.com/office/powerpoint/2010/main" val="1462318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17</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Excited!!!</a:t>
            </a:r>
          </a:p>
          <a:p>
            <a:r>
              <a:rPr lang="en-US" dirty="0" smtClean="0"/>
              <a:t>Building catalog, in</a:t>
            </a:r>
            <a:r>
              <a:rPr lang="en-US" baseline="0" dirty="0" smtClean="0"/>
              <a:t> the </a:t>
            </a:r>
            <a:r>
              <a:rPr lang="en-US" baseline="0" dirty="0" err="1" smtClean="0"/>
              <a:t>hayday</a:t>
            </a:r>
            <a:r>
              <a:rPr lang="en-US" baseline="0" dirty="0" smtClean="0"/>
              <a:t> of looking at these </a:t>
            </a:r>
          </a:p>
          <a:p>
            <a:r>
              <a:rPr lang="en-US" baseline="0" dirty="0" smtClean="0"/>
              <a:t>Resource. Post-1000GP era</a:t>
            </a:r>
            <a:endParaRPr lang="en-US" dirty="0" smtClean="0"/>
          </a:p>
          <a:p>
            <a:r>
              <a:rPr lang="en-US" dirty="0" smtClean="0"/>
              <a:t>Now</a:t>
            </a:r>
            <a:r>
              <a:rPr lang="en-US" baseline="0" dirty="0" smtClean="0"/>
              <a:t> we have a list of genetic variants, let’s look at how they contribute to phenotypic variation through GWAS</a:t>
            </a:r>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7D4F7BC-AEA4-EF44-B3F8-383BA548795F}" type="datetimeFigureOut">
              <a:rPr lang="en-US" smtClean="0"/>
              <a:t>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1271728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D4F7BC-AEA4-EF44-B3F8-383BA548795F}" type="datetimeFigureOut">
              <a:rPr lang="en-US" smtClean="0"/>
              <a:t>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1785920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D4F7BC-AEA4-EF44-B3F8-383BA548795F}" type="datetimeFigureOut">
              <a:rPr lang="en-US" smtClean="0"/>
              <a:t>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4209921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D4F7BC-AEA4-EF44-B3F8-383BA548795F}" type="datetimeFigureOut">
              <a:rPr lang="en-US" smtClean="0"/>
              <a:t>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628537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D4F7BC-AEA4-EF44-B3F8-383BA548795F}" type="datetimeFigureOut">
              <a:rPr lang="en-US" smtClean="0"/>
              <a:t>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917285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D4F7BC-AEA4-EF44-B3F8-383BA548795F}" type="datetimeFigureOut">
              <a:rPr lang="en-US" smtClean="0"/>
              <a:t>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563026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7D4F7BC-AEA4-EF44-B3F8-383BA548795F}" type="datetimeFigureOut">
              <a:rPr lang="en-US" smtClean="0"/>
              <a:t>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105689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7D4F7BC-AEA4-EF44-B3F8-383BA548795F}" type="datetimeFigureOut">
              <a:rPr lang="en-US" smtClean="0"/>
              <a:t>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597441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D4F7BC-AEA4-EF44-B3F8-383BA548795F}" type="datetimeFigureOut">
              <a:rPr lang="en-US" smtClean="0"/>
              <a:t>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381988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D4F7BC-AEA4-EF44-B3F8-383BA548795F}" type="datetimeFigureOut">
              <a:rPr lang="en-US" smtClean="0"/>
              <a:t>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195636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D4F7BC-AEA4-EF44-B3F8-383BA548795F}" type="datetimeFigureOut">
              <a:rPr lang="en-US" smtClean="0"/>
              <a:t>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2501867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D4F7BC-AEA4-EF44-B3F8-383BA548795F}" type="datetimeFigureOut">
              <a:rPr lang="en-US" smtClean="0"/>
              <a:t>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9BF96B-894D-D94A-8639-D4D85226C01F}" type="slidenum">
              <a:rPr lang="en-US" smtClean="0"/>
              <a:t>‹#›</a:t>
            </a:fld>
            <a:endParaRPr lang="en-US"/>
          </a:p>
        </p:txBody>
      </p:sp>
    </p:spTree>
    <p:extLst>
      <p:ext uri="{BB962C8B-B14F-4D97-AF65-F5344CB8AC3E}">
        <p14:creationId xmlns:p14="http://schemas.microsoft.com/office/powerpoint/2010/main" val="2208671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hilab.uncc.edu" TargetMode="External"/><Relationship Id="rId4" Type="http://schemas.openxmlformats.org/officeDocument/2006/relationships/image" Target="../media/image1.jpe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hyperlink" Target="mailto:x.shi@uncc.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 Id="rId3" Type="http://schemas.openxmlformats.org/officeDocument/2006/relationships/image" Target="../media/image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9.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PowerPoint_Slide1111.sldx"/><Relationship Id="rId4" Type="http://schemas.openxmlformats.org/officeDocument/2006/relationships/image" Target="../media/image33.emf"/><Relationship Id="rId5" Type="http://schemas.openxmlformats.org/officeDocument/2006/relationships/image" Target="../media/image32.png"/><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1.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1.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39.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1" Type="http://schemas.openxmlformats.org/officeDocument/2006/relationships/image" Target="../media/image10.jpeg"/><Relationship Id="rId12" Type="http://schemas.openxmlformats.org/officeDocument/2006/relationships/image" Target="../media/image11.png"/><Relationship Id="rId13" Type="http://schemas.openxmlformats.org/officeDocument/2006/relationships/image" Target="../media/image12.gif"/><Relationship Id="rId14" Type="http://schemas.openxmlformats.org/officeDocument/2006/relationships/image" Target="../media/image13.png"/><Relationship Id="rId15" Type="http://schemas.openxmlformats.org/officeDocument/2006/relationships/image" Target="../media/image1.jpeg"/><Relationship Id="rId16" Type="http://schemas.openxmlformats.org/officeDocument/2006/relationships/image" Target="../media/image14.png"/><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png"/><Relationship Id="rId9" Type="http://schemas.openxmlformats.org/officeDocument/2006/relationships/oleObject" Target="../embeddings/oleObject1.bin"/><Relationship Id="rId10"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1.jpe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1.jpe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1.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hyperlink" Target="http://genomicsandhealth.org/about-the-global-alliance/key-documents/framework-responsible-sharing-genomic-and-health-related-data" TargetMode="External"/><Relationship Id="rId4" Type="http://schemas.openxmlformats.org/officeDocument/2006/relationships/hyperlink" Target="http://genomicsandhealth.org/our-work/work-products/genomics-api" TargetMode="External"/><Relationship Id="rId5" Type="http://schemas.openxmlformats.org/officeDocument/2006/relationships/hyperlink" Target="http://genomicsandhealth.org/our-work/current-initiatives/matchmaker-exchange" TargetMode="External"/><Relationship Id="rId6" Type="http://schemas.openxmlformats.org/officeDocument/2006/relationships/hyperlink" Target="http://genomicsandhealth.org/our-work/current-initiatives/beacon-project" TargetMode="External"/><Relationship Id="rId7" Type="http://schemas.openxmlformats.org/officeDocument/2006/relationships/hyperlink" Target="http://genomicsandhealth.org/our-work/current-initiatives/brca-challenge" TargetMode="External"/><Relationship Id="rId8" Type="http://schemas.openxmlformats.org/officeDocument/2006/relationships/image" Target="../media/image1.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1.jpe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hyperlink" Target="mailto:x.shi@uncc.edu" TargetMode="External"/><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jpeg"/><Relationship Id="rId3"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646" y="521618"/>
            <a:ext cx="9368118" cy="3143250"/>
          </a:xfrm>
        </p:spPr>
        <p:txBody>
          <a:bodyPr>
            <a:normAutofit/>
          </a:bodyPr>
          <a:lstStyle/>
          <a:p>
            <a:r>
              <a:rPr lang="en-US" sz="3600" dirty="0"/>
              <a:t>A Brief Introduction to </a:t>
            </a:r>
            <a:r>
              <a:rPr lang="en-US" sz="3600" dirty="0" smtClean="0"/>
              <a:t/>
            </a:r>
            <a:br>
              <a:rPr lang="en-US" sz="3600" dirty="0" smtClean="0"/>
            </a:br>
            <a:r>
              <a:rPr lang="en-US" sz="3600" dirty="0" smtClean="0"/>
              <a:t>Bioinformatics </a:t>
            </a:r>
            <a:r>
              <a:rPr lang="en-US" sz="3600" dirty="0"/>
              <a:t>in Human Genetics</a:t>
            </a:r>
            <a:endParaRPr lang="en-US" sz="3600" dirty="0"/>
          </a:p>
        </p:txBody>
      </p:sp>
      <p:sp>
        <p:nvSpPr>
          <p:cNvPr id="3" name="Subtitle 2"/>
          <p:cNvSpPr>
            <a:spLocks noGrp="1"/>
          </p:cNvSpPr>
          <p:nvPr>
            <p:ph type="subTitle" idx="1"/>
          </p:nvPr>
        </p:nvSpPr>
        <p:spPr>
          <a:xfrm>
            <a:off x="381000" y="2894538"/>
            <a:ext cx="6400800" cy="1752600"/>
          </a:xfrm>
        </p:spPr>
        <p:txBody>
          <a:bodyPr>
            <a:noAutofit/>
          </a:bodyPr>
          <a:lstStyle/>
          <a:p>
            <a:r>
              <a:rPr lang="en-US" sz="1600" b="1" dirty="0" smtClean="0"/>
              <a:t>Xinghua </a:t>
            </a:r>
            <a:r>
              <a:rPr lang="en-US" sz="1600" b="1" dirty="0"/>
              <a:t>Mindy </a:t>
            </a:r>
            <a:r>
              <a:rPr lang="en-US" sz="1600" b="1" dirty="0" smtClean="0"/>
              <a:t>Shi</a:t>
            </a:r>
          </a:p>
          <a:p>
            <a:r>
              <a:rPr lang="en-US" sz="1600" dirty="0">
                <a:hlinkClick r:id="rId2"/>
              </a:rPr>
              <a:t>x.shi@uncc.edu</a:t>
            </a:r>
            <a:r>
              <a:rPr lang="en-US" sz="1600" dirty="0"/>
              <a:t> </a:t>
            </a:r>
            <a:endParaRPr lang="en-US" sz="1800" dirty="0"/>
          </a:p>
          <a:p>
            <a:r>
              <a:rPr lang="en-US" sz="1600" dirty="0">
                <a:hlinkClick r:id="rId3"/>
              </a:rPr>
              <a:t>http://</a:t>
            </a:r>
            <a:r>
              <a:rPr lang="en-US" sz="1600" dirty="0" smtClean="0">
                <a:hlinkClick r:id="rId3"/>
              </a:rPr>
              <a:t>shilab.uncc.edu</a:t>
            </a:r>
            <a:endParaRPr lang="en-US" sz="1600" dirty="0" smtClean="0"/>
          </a:p>
          <a:p>
            <a:endParaRPr lang="en-US" sz="1600" b="1" dirty="0" smtClean="0"/>
          </a:p>
          <a:p>
            <a:r>
              <a:rPr lang="en-US" sz="1600" dirty="0"/>
              <a:t>Department of Bioinformatics and Genomics</a:t>
            </a:r>
          </a:p>
          <a:p>
            <a:r>
              <a:rPr lang="en-US" sz="1600" dirty="0"/>
              <a:t>University of North Carolina at Charlotte</a:t>
            </a:r>
            <a:endParaRPr lang="en-US" sz="1600" b="1" dirty="0" smtClean="0"/>
          </a:p>
          <a:p>
            <a:r>
              <a:rPr lang="en-US" sz="1600" dirty="0" smtClean="0"/>
              <a:t>March </a:t>
            </a:r>
            <a:r>
              <a:rPr lang="en-US" sz="1600" dirty="0" smtClean="0"/>
              <a:t>21</a:t>
            </a:r>
            <a:r>
              <a:rPr lang="en-US" sz="1600" dirty="0" smtClean="0"/>
              <a:t>, </a:t>
            </a:r>
            <a:r>
              <a:rPr lang="en-US" sz="1600" dirty="0" smtClean="0"/>
              <a:t>2015</a:t>
            </a:r>
            <a:endParaRPr lang="en-US" sz="1600" dirty="0"/>
          </a:p>
        </p:txBody>
      </p:sp>
      <p:pic>
        <p:nvPicPr>
          <p:cNvPr id="5" name="Picture 4" descr="UNCC_Logo_4c.jpg"/>
          <p:cNvPicPr>
            <a:picLocks noChangeAspect="1"/>
          </p:cNvPicPr>
          <p:nvPr/>
        </p:nvPicPr>
        <p:blipFill>
          <a:blip r:embed="rId4"/>
          <a:stretch>
            <a:fillRect/>
          </a:stretch>
        </p:blipFill>
        <p:spPr>
          <a:xfrm>
            <a:off x="0" y="1"/>
            <a:ext cx="1219200" cy="542544"/>
          </a:xfrm>
          <a:prstGeom prst="rect">
            <a:avLst/>
          </a:prstGeom>
        </p:spPr>
      </p:pic>
      <p:pic>
        <p:nvPicPr>
          <p:cNvPr id="4" name="Picture 3"/>
          <p:cNvPicPr>
            <a:picLocks noChangeAspect="1"/>
          </p:cNvPicPr>
          <p:nvPr/>
        </p:nvPicPr>
        <p:blipFill>
          <a:blip r:embed="rId5"/>
          <a:stretch>
            <a:fillRect/>
          </a:stretch>
        </p:blipFill>
        <p:spPr>
          <a:xfrm>
            <a:off x="5528235" y="3126857"/>
            <a:ext cx="3615764" cy="1691374"/>
          </a:xfrm>
          <a:prstGeom prst="rect">
            <a:avLst/>
          </a:prstGeom>
        </p:spPr>
      </p:pic>
      <p:sp>
        <p:nvSpPr>
          <p:cNvPr id="10"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1"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2"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a:t>
            </a:fld>
            <a:endParaRPr lang="en-US" dirty="0"/>
          </a:p>
        </p:txBody>
      </p:sp>
    </p:spTree>
    <p:extLst>
      <p:ext uri="{BB962C8B-B14F-4D97-AF65-F5344CB8AC3E}">
        <p14:creationId xmlns:p14="http://schemas.microsoft.com/office/powerpoint/2010/main" val="27980070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the-sequencing-explosion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0" y="838200"/>
            <a:ext cx="7343775" cy="5172075"/>
          </a:xfrm>
          <a:prstGeom prst="rect">
            <a:avLst/>
          </a:prstGeom>
        </p:spPr>
      </p:pic>
      <p:pic>
        <p:nvPicPr>
          <p:cNvPr id="5" name="Picture 4" descr="UNCC_Logo_4c.jpg"/>
          <p:cNvPicPr>
            <a:picLocks noChangeAspect="1"/>
          </p:cNvPicPr>
          <p:nvPr/>
        </p:nvPicPr>
        <p:blipFill>
          <a:blip r:embed="rId3"/>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10</a:t>
            </a:fld>
            <a:endParaRPr lang="en-US" dirty="0"/>
          </a:p>
        </p:txBody>
      </p:sp>
    </p:spTree>
    <p:extLst>
      <p:ext uri="{BB962C8B-B14F-4D97-AF65-F5344CB8AC3E}">
        <p14:creationId xmlns:p14="http://schemas.microsoft.com/office/powerpoint/2010/main" val="406761437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Genomics</a:t>
            </a:r>
            <a:endParaRPr lang="en-US" dirty="0"/>
          </a:p>
        </p:txBody>
      </p:sp>
      <p:pic>
        <p:nvPicPr>
          <p:cNvPr id="4" name="Content Placeholder 3"/>
          <p:cNvPicPr>
            <a:picLocks noGrp="1" noChangeAspect="1"/>
          </p:cNvPicPr>
          <p:nvPr>
            <p:ph idx="1"/>
          </p:nvPr>
        </p:nvPicPr>
        <p:blipFill rotWithShape="1">
          <a:blip r:embed="rId2"/>
          <a:srcRect l="802" t="2896" r="1161" b="559"/>
          <a:stretch/>
        </p:blipFill>
        <p:spPr>
          <a:xfrm>
            <a:off x="111936" y="2196353"/>
            <a:ext cx="9032064" cy="2988235"/>
          </a:xfrm>
        </p:spPr>
      </p:pic>
      <p:pic>
        <p:nvPicPr>
          <p:cNvPr id="8" name="Picture 7" descr="UNCC_Logo_4c.jpg"/>
          <p:cNvPicPr>
            <a:picLocks noChangeAspect="1"/>
          </p:cNvPicPr>
          <p:nvPr/>
        </p:nvPicPr>
        <p:blipFill>
          <a:blip r:embed="rId3"/>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11</a:t>
            </a:fld>
            <a:endParaRPr lang="en-US" dirty="0"/>
          </a:p>
        </p:txBody>
      </p:sp>
      <p:sp>
        <p:nvSpPr>
          <p:cNvPr id="3" name="TextBox 2"/>
          <p:cNvSpPr txBox="1"/>
          <p:nvPr/>
        </p:nvSpPr>
        <p:spPr>
          <a:xfrm>
            <a:off x="-89647" y="605117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6934810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Era for Genetics</a:t>
            </a:r>
            <a:endParaRPr lang="en-US" dirty="0"/>
          </a:p>
        </p:txBody>
      </p:sp>
      <p:sp>
        <p:nvSpPr>
          <p:cNvPr id="3" name="Content Placeholder 2"/>
          <p:cNvSpPr>
            <a:spLocks noGrp="1"/>
          </p:cNvSpPr>
          <p:nvPr>
            <p:ph idx="1"/>
          </p:nvPr>
        </p:nvSpPr>
        <p:spPr/>
        <p:txBody>
          <a:bodyPr/>
          <a:lstStyle/>
          <a:p>
            <a:r>
              <a:rPr lang="en-US" dirty="0" smtClean="0"/>
              <a:t>The 1000 Genomes project has sequenced </a:t>
            </a:r>
            <a:r>
              <a:rPr lang="en-US" dirty="0" smtClean="0"/>
              <a:t>2,504 </a:t>
            </a:r>
            <a:r>
              <a:rPr lang="en-US" dirty="0"/>
              <a:t>individuals in </a:t>
            </a:r>
            <a:r>
              <a:rPr lang="en-US" dirty="0" smtClean="0"/>
              <a:t>total.</a:t>
            </a:r>
          </a:p>
          <a:p>
            <a:r>
              <a:rPr lang="en-US" dirty="0"/>
              <a:t>As of March 2013 our ftp site is </a:t>
            </a:r>
            <a:r>
              <a:rPr lang="en-US" dirty="0" smtClean="0"/>
              <a:t>464 terabytes </a:t>
            </a:r>
            <a:r>
              <a:rPr lang="en-US" dirty="0"/>
              <a:t>and continuing to grow</a:t>
            </a:r>
            <a:r>
              <a:rPr lang="en-US" dirty="0" smtClean="0"/>
              <a:t>.</a:t>
            </a:r>
          </a:p>
          <a:p>
            <a:r>
              <a:rPr lang="en-US" dirty="0"/>
              <a:t>Can store </a:t>
            </a:r>
            <a:r>
              <a:rPr lang="en-US" dirty="0" smtClean="0"/>
              <a:t>~145,000,000 </a:t>
            </a:r>
            <a:r>
              <a:rPr lang="en-US" dirty="0" smtClean="0"/>
              <a:t>MP3 </a:t>
            </a:r>
            <a:r>
              <a:rPr lang="en-US" dirty="0" smtClean="0"/>
              <a:t>songs.</a:t>
            </a:r>
            <a:endParaRPr lang="en-US" dirty="0"/>
          </a:p>
        </p:txBody>
      </p:sp>
      <p:pic>
        <p:nvPicPr>
          <p:cNvPr id="4" name="Picture 3" descr="UNCC_Logo_4c.jpg"/>
          <p:cNvPicPr>
            <a:picLocks noChangeAspect="1"/>
          </p:cNvPicPr>
          <p:nvPr/>
        </p:nvPicPr>
        <p:blipFill>
          <a:blip r:embed="rId2"/>
          <a:stretch>
            <a:fillRect/>
          </a:stretch>
        </p:blipFill>
        <p:spPr>
          <a:xfrm>
            <a:off x="0" y="1"/>
            <a:ext cx="1219200" cy="542544"/>
          </a:xfrm>
          <a:prstGeom prst="rect">
            <a:avLst/>
          </a:prstGeom>
        </p:spPr>
      </p:pic>
      <p:sp>
        <p:nvSpPr>
          <p:cNvPr id="5"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6"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7"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12</a:t>
            </a:fld>
            <a:endParaRPr lang="en-US" dirty="0"/>
          </a:p>
        </p:txBody>
      </p:sp>
      <p:sp>
        <p:nvSpPr>
          <p:cNvPr id="8" name="TextBox 7"/>
          <p:cNvSpPr txBox="1"/>
          <p:nvPr/>
        </p:nvSpPr>
        <p:spPr>
          <a:xfrm>
            <a:off x="-89647" y="605117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60389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1000 Genomes Project</a:t>
            </a:r>
            <a:endParaRPr lang="en-US" dirty="0"/>
          </a:p>
        </p:txBody>
      </p:sp>
      <p:pic>
        <p:nvPicPr>
          <p:cNvPr id="7" name="Picture 6" descr="UNCC_Logo_4c.jpg"/>
          <p:cNvPicPr>
            <a:picLocks noChangeAspect="1"/>
          </p:cNvPicPr>
          <p:nvPr/>
        </p:nvPicPr>
        <p:blipFill>
          <a:blip r:embed="rId3"/>
          <a:stretch>
            <a:fillRect/>
          </a:stretch>
        </p:blipFill>
        <p:spPr>
          <a:xfrm>
            <a:off x="0" y="1"/>
            <a:ext cx="1219200" cy="542544"/>
          </a:xfrm>
          <a:prstGeom prst="rect">
            <a:avLst/>
          </a:prstGeom>
        </p:spPr>
      </p:pic>
      <p:pic>
        <p:nvPicPr>
          <p:cNvPr id="10" name="Picture 9" descr="1000-genomes-map_11-6-12-2_75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219168"/>
            <a:ext cx="8456706" cy="5017646"/>
          </a:xfrm>
          <a:prstGeom prst="rect">
            <a:avLst/>
          </a:prstGeom>
        </p:spPr>
      </p:pic>
      <p:sp>
        <p:nvSpPr>
          <p:cNvPr id="11" name="TextBox 10"/>
          <p:cNvSpPr txBox="1"/>
          <p:nvPr/>
        </p:nvSpPr>
        <p:spPr>
          <a:xfrm>
            <a:off x="5537581" y="5899603"/>
            <a:ext cx="3149219" cy="584776"/>
          </a:xfrm>
          <a:prstGeom prst="rect">
            <a:avLst/>
          </a:prstGeom>
          <a:noFill/>
        </p:spPr>
        <p:txBody>
          <a:bodyPr wrap="none" rtlCol="0">
            <a:spAutoFit/>
          </a:bodyPr>
          <a:lstStyle/>
          <a:p>
            <a:r>
              <a:rPr lang="en-US" sz="1600" dirty="0" smtClean="0"/>
              <a:t>26 populations, 2504 individuals.</a:t>
            </a:r>
          </a:p>
          <a:p>
            <a:r>
              <a:rPr lang="en-US" sz="1600" dirty="0" smtClean="0"/>
              <a:t>1000 Genomes Project Consortium.</a:t>
            </a:r>
            <a:endParaRPr lang="en-US" sz="1600" dirty="0"/>
          </a:p>
        </p:txBody>
      </p:sp>
      <p:sp>
        <p:nvSpPr>
          <p:cNvPr id="9"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5"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13</a:t>
            </a:fld>
            <a:endParaRPr lang="en-US" dirty="0"/>
          </a:p>
        </p:txBody>
      </p:sp>
    </p:spTree>
    <p:extLst>
      <p:ext uri="{BB962C8B-B14F-4D97-AF65-F5344CB8AC3E}">
        <p14:creationId xmlns:p14="http://schemas.microsoft.com/office/powerpoint/2010/main" val="424138249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Clinical Sequencing – Federal Initiatives  </a:t>
            </a:r>
            <a:endParaRPr lang="en-US" sz="3600" dirty="0"/>
          </a:p>
        </p:txBody>
      </p:sp>
      <p:sp>
        <p:nvSpPr>
          <p:cNvPr id="3" name="Content Placeholder 2"/>
          <p:cNvSpPr>
            <a:spLocks noGrp="1"/>
          </p:cNvSpPr>
          <p:nvPr>
            <p:ph idx="1"/>
          </p:nvPr>
        </p:nvSpPr>
        <p:spPr/>
        <p:txBody>
          <a:bodyPr>
            <a:normAutofit fontScale="92500" lnSpcReduction="20000"/>
          </a:bodyPr>
          <a:lstStyle/>
          <a:p>
            <a:r>
              <a:rPr lang="en-US" dirty="0" smtClean="0"/>
              <a:t>Million Genome Project from Obama’s Precision Medicine Initiative, 2015. </a:t>
            </a:r>
          </a:p>
          <a:p>
            <a:r>
              <a:rPr lang="en-US" dirty="0" smtClean="0"/>
              <a:t>Genomes England Project (the 100,000 Genomes Project) 2014, UK 10K Project.</a:t>
            </a:r>
          </a:p>
          <a:p>
            <a:r>
              <a:rPr lang="de-DE" dirty="0"/>
              <a:t>Million </a:t>
            </a:r>
            <a:r>
              <a:rPr lang="de-DE" dirty="0" err="1"/>
              <a:t>Veterans</a:t>
            </a:r>
            <a:r>
              <a:rPr lang="de-DE" dirty="0"/>
              <a:t> </a:t>
            </a:r>
            <a:r>
              <a:rPr lang="de-DE" dirty="0" smtClean="0"/>
              <a:t>Project US, </a:t>
            </a:r>
            <a:r>
              <a:rPr lang="de-DE" dirty="0" err="1" smtClean="0"/>
              <a:t>already</a:t>
            </a:r>
            <a:r>
              <a:rPr lang="de-DE" dirty="0" smtClean="0"/>
              <a:t> </a:t>
            </a:r>
            <a:r>
              <a:rPr lang="de-DE" dirty="0" err="1" smtClean="0"/>
              <a:t>collected</a:t>
            </a:r>
            <a:r>
              <a:rPr lang="de-DE" dirty="0" smtClean="0"/>
              <a:t> </a:t>
            </a:r>
            <a:r>
              <a:rPr lang="en-US" dirty="0"/>
              <a:t>DNA samples from 343,000 former </a:t>
            </a:r>
            <a:r>
              <a:rPr lang="en-US" dirty="0" smtClean="0"/>
              <a:t>soldiers 2015.</a:t>
            </a:r>
          </a:p>
          <a:p>
            <a:r>
              <a:rPr lang="en-US" dirty="0" smtClean="0"/>
              <a:t>International Cancer Genome Consortium (ICCG) and </a:t>
            </a:r>
            <a:r>
              <a:rPr lang="en-US" dirty="0"/>
              <a:t>The Cancer Genome Atlas (TCGA) </a:t>
            </a:r>
            <a:r>
              <a:rPr lang="en-US" dirty="0" smtClean="0"/>
              <a:t>projects </a:t>
            </a:r>
            <a:r>
              <a:rPr lang="en-US" dirty="0"/>
              <a:t>chart the genomic changes involved in more than 20 types of </a:t>
            </a:r>
            <a:r>
              <a:rPr lang="en-US" dirty="0" smtClean="0"/>
              <a:t>cancer (WGS of 5000 individuals, WES of 10,000 individuals).</a:t>
            </a:r>
          </a:p>
          <a:p>
            <a:endParaRPr lang="en-US" dirty="0" smtClean="0"/>
          </a:p>
        </p:txBody>
      </p:sp>
      <p:pic>
        <p:nvPicPr>
          <p:cNvPr id="5" name="Picture 4" descr="UNCC_Logo_4c.jpg"/>
          <p:cNvPicPr>
            <a:picLocks noChangeAspect="1"/>
          </p:cNvPicPr>
          <p:nvPr/>
        </p:nvPicPr>
        <p:blipFill>
          <a:blip r:embed="rId2"/>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14</a:t>
            </a:fld>
            <a:endParaRPr lang="en-US" dirty="0"/>
          </a:p>
        </p:txBody>
      </p:sp>
    </p:spTree>
    <p:extLst>
      <p:ext uri="{BB962C8B-B14F-4D97-AF65-F5344CB8AC3E}">
        <p14:creationId xmlns:p14="http://schemas.microsoft.com/office/powerpoint/2010/main" val="256649508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Clinical Sequencing – Private Sections </a:t>
            </a:r>
            <a:endParaRPr lang="en-US" dirty="0"/>
          </a:p>
        </p:txBody>
      </p:sp>
      <p:sp>
        <p:nvSpPr>
          <p:cNvPr id="3" name="Content Placeholder 2"/>
          <p:cNvSpPr>
            <a:spLocks noGrp="1"/>
          </p:cNvSpPr>
          <p:nvPr>
            <p:ph idx="1"/>
          </p:nvPr>
        </p:nvSpPr>
        <p:spPr/>
        <p:txBody>
          <a:bodyPr>
            <a:normAutofit/>
          </a:bodyPr>
          <a:lstStyle/>
          <a:p>
            <a:r>
              <a:rPr lang="en-US" dirty="0" smtClean="0"/>
              <a:t>J</a:t>
            </a:r>
            <a:r>
              <a:rPr lang="en-US" dirty="0"/>
              <a:t>. Craig </a:t>
            </a:r>
            <a:r>
              <a:rPr lang="en-US" dirty="0" smtClean="0"/>
              <a:t>Venter</a:t>
            </a:r>
            <a:r>
              <a:rPr lang="en-US" dirty="0"/>
              <a:t> </a:t>
            </a:r>
            <a:r>
              <a:rPr lang="en-US" dirty="0" smtClean="0"/>
              <a:t>plans to </a:t>
            </a:r>
            <a:r>
              <a:rPr lang="en-US" dirty="0"/>
              <a:t>sequence one million genomes by 2020 using private </a:t>
            </a:r>
            <a:r>
              <a:rPr lang="en-US" dirty="0" smtClean="0"/>
              <a:t>funding.</a:t>
            </a:r>
            <a:endParaRPr lang="en-US" dirty="0"/>
          </a:p>
          <a:p>
            <a:r>
              <a:rPr lang="en-US" dirty="0" smtClean="0"/>
              <a:t>One </a:t>
            </a:r>
            <a:r>
              <a:rPr lang="en-US" dirty="0"/>
              <a:t>of the world’s largest private bio-banks, </a:t>
            </a:r>
            <a:r>
              <a:rPr lang="en-US" dirty="0" smtClean="0"/>
              <a:t>23andMe, collected </a:t>
            </a:r>
            <a:r>
              <a:rPr lang="en-US" dirty="0"/>
              <a:t>800,000 spit </a:t>
            </a:r>
            <a:r>
              <a:rPr lang="en-US" dirty="0" smtClean="0"/>
              <a:t>samples.</a:t>
            </a:r>
            <a:endParaRPr lang="en-US" dirty="0"/>
          </a:p>
          <a:p>
            <a:r>
              <a:rPr lang="en-US" dirty="0" smtClean="0"/>
              <a:t>Large disease consortia and hospitals/institutions/pharmaceutical/biotech companies conduct whole genome sequencing of clinical samples.</a:t>
            </a:r>
          </a:p>
          <a:p>
            <a:endParaRPr lang="en-US" dirty="0"/>
          </a:p>
        </p:txBody>
      </p:sp>
      <p:pic>
        <p:nvPicPr>
          <p:cNvPr id="5" name="Picture 4" descr="UNCC_Logo_4c.jpg"/>
          <p:cNvPicPr>
            <a:picLocks noChangeAspect="1"/>
          </p:cNvPicPr>
          <p:nvPr/>
        </p:nvPicPr>
        <p:blipFill>
          <a:blip r:embed="rId3"/>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15</a:t>
            </a:fld>
            <a:endParaRPr lang="en-US" dirty="0"/>
          </a:p>
        </p:txBody>
      </p:sp>
    </p:spTree>
    <p:extLst>
      <p:ext uri="{BB962C8B-B14F-4D97-AF65-F5344CB8AC3E}">
        <p14:creationId xmlns:p14="http://schemas.microsoft.com/office/powerpoint/2010/main" val="9865461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From Genomics to </a:t>
            </a:r>
            <a:r>
              <a:rPr lang="en-US" dirty="0" err="1" smtClean="0"/>
              <a:t>Metagenomics</a:t>
            </a:r>
            <a:endParaRPr lang="en-US" dirty="0"/>
          </a:p>
        </p:txBody>
      </p:sp>
      <p:sp>
        <p:nvSpPr>
          <p:cNvPr id="3" name="Content Placeholder 2"/>
          <p:cNvSpPr>
            <a:spLocks noGrp="1"/>
          </p:cNvSpPr>
          <p:nvPr>
            <p:ph idx="1"/>
          </p:nvPr>
        </p:nvSpPr>
        <p:spPr/>
        <p:txBody>
          <a:bodyPr>
            <a:normAutofit fontScale="85000" lnSpcReduction="10000"/>
          </a:bodyPr>
          <a:lstStyle/>
          <a:p>
            <a:r>
              <a:rPr lang="en-US" dirty="0"/>
              <a:t>Microbes thrive on us: we provide wonderfully rich and varied homes for our 100 trillion microbial (bacterial and </a:t>
            </a:r>
            <a:r>
              <a:rPr lang="en-US" dirty="0" err="1"/>
              <a:t>archaeal</a:t>
            </a:r>
            <a:r>
              <a:rPr lang="en-US" dirty="0"/>
              <a:t>) partners. </a:t>
            </a:r>
          </a:p>
          <a:p>
            <a:r>
              <a:rPr lang="en-US" dirty="0"/>
              <a:t>Human </a:t>
            </a:r>
            <a:r>
              <a:rPr lang="en-US" dirty="0" err="1"/>
              <a:t>Microbiome</a:t>
            </a:r>
            <a:r>
              <a:rPr lang="en-US" dirty="0"/>
              <a:t> Project</a:t>
            </a:r>
          </a:p>
          <a:p>
            <a:pPr lvl="1"/>
            <a:r>
              <a:rPr lang="en-US" dirty="0"/>
              <a:t>characterize microbial communities found at multiple human body sites and to look for correlations between changes in the </a:t>
            </a:r>
            <a:r>
              <a:rPr lang="en-US" dirty="0" err="1"/>
              <a:t>microbiome</a:t>
            </a:r>
            <a:r>
              <a:rPr lang="en-US" dirty="0"/>
              <a:t> and human health.</a:t>
            </a:r>
          </a:p>
          <a:p>
            <a:r>
              <a:rPr lang="en-US" dirty="0"/>
              <a:t>We are also host to countless viruses. A recent survey reported that human feces contain about a billion RNA viruses per gram, representing 42 viral “species</a:t>
            </a:r>
            <a:r>
              <a:rPr lang="en-US" dirty="0" smtClean="0"/>
              <a:t>”.</a:t>
            </a:r>
            <a:endParaRPr lang="en-US" dirty="0"/>
          </a:p>
          <a:p>
            <a:r>
              <a:rPr lang="en-US" dirty="0" smtClean="0"/>
              <a:t>Viral </a:t>
            </a:r>
            <a:r>
              <a:rPr lang="en-US" dirty="0" err="1"/>
              <a:t>Metagenomics</a:t>
            </a:r>
            <a:endParaRPr lang="en-US" dirty="0"/>
          </a:p>
          <a:p>
            <a:endParaRPr lang="en-US" dirty="0" smtClean="0"/>
          </a:p>
          <a:p>
            <a:endParaRPr lang="en-US" dirty="0"/>
          </a:p>
        </p:txBody>
      </p:sp>
      <p:sp>
        <p:nvSpPr>
          <p:cNvPr id="4" name="TextBox 3"/>
          <p:cNvSpPr txBox="1"/>
          <p:nvPr/>
        </p:nvSpPr>
        <p:spPr>
          <a:xfrm>
            <a:off x="6362" y="5956886"/>
            <a:ext cx="9137638" cy="338554"/>
          </a:xfrm>
          <a:prstGeom prst="rect">
            <a:avLst/>
          </a:prstGeom>
          <a:noFill/>
        </p:spPr>
        <p:txBody>
          <a:bodyPr wrap="none" rtlCol="0">
            <a:spAutoFit/>
          </a:bodyPr>
          <a:lstStyle/>
          <a:p>
            <a:r>
              <a:rPr lang="en-US" sz="1600" dirty="0"/>
              <a:t>National Research Council (US) Committee on </a:t>
            </a:r>
            <a:r>
              <a:rPr lang="en-US" sz="1600" dirty="0" err="1"/>
              <a:t>Metagenomics</a:t>
            </a:r>
            <a:r>
              <a:rPr lang="en-US" sz="1600" dirty="0"/>
              <a:t>: Challenges and Functional Applications</a:t>
            </a:r>
            <a:r>
              <a:rPr lang="en-US" sz="1600" dirty="0" smtClean="0"/>
              <a:t>. 2007</a:t>
            </a:r>
            <a:endParaRPr lang="en-US" sz="1600" dirty="0"/>
          </a:p>
        </p:txBody>
      </p:sp>
      <p:pic>
        <p:nvPicPr>
          <p:cNvPr id="8" name="Picture 7" descr="UNCC_Logo_4c.jpg"/>
          <p:cNvPicPr>
            <a:picLocks noChangeAspect="1"/>
          </p:cNvPicPr>
          <p:nvPr/>
        </p:nvPicPr>
        <p:blipFill>
          <a:blip r:embed="rId2"/>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41409"/>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0" name="Footer Placeholder 4"/>
          <p:cNvSpPr>
            <a:spLocks noGrp="1"/>
          </p:cNvSpPr>
          <p:nvPr>
            <p:ph type="ftr" sz="quarter" idx="4294967295"/>
          </p:nvPr>
        </p:nvSpPr>
        <p:spPr>
          <a:xfrm>
            <a:off x="3124200" y="6341409"/>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1" name="Slide Number Placeholder 5"/>
          <p:cNvSpPr>
            <a:spLocks noGrp="1"/>
          </p:cNvSpPr>
          <p:nvPr>
            <p:ph type="sldNum" sz="quarter" idx="4294967295"/>
          </p:nvPr>
        </p:nvSpPr>
        <p:spPr>
          <a:xfrm>
            <a:off x="6553200" y="6341409"/>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16</a:t>
            </a:fld>
            <a:endParaRPr lang="en-US" dirty="0"/>
          </a:p>
        </p:txBody>
      </p:sp>
    </p:spTree>
    <p:extLst>
      <p:ext uri="{BB962C8B-B14F-4D97-AF65-F5344CB8AC3E}">
        <p14:creationId xmlns:p14="http://schemas.microsoft.com/office/powerpoint/2010/main" val="377865726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7"/>
            <a:ext cx="8458200" cy="4525963"/>
          </a:xfrm>
        </p:spPr>
        <p:txBody>
          <a:bodyPr>
            <a:normAutofit/>
          </a:bodyPr>
          <a:lstStyle/>
          <a:p>
            <a:r>
              <a:rPr lang="en-US" sz="2800" dirty="0" smtClean="0">
                <a:solidFill>
                  <a:schemeClr val="bg1">
                    <a:lumMod val="50000"/>
                  </a:schemeClr>
                </a:solidFill>
              </a:rPr>
              <a:t>A Brief Introduction to Bioinformatics and Human Genetics</a:t>
            </a:r>
            <a:endParaRPr lang="en-US" sz="2400" dirty="0">
              <a:solidFill>
                <a:schemeClr val="bg1">
                  <a:lumMod val="50000"/>
                </a:schemeClr>
              </a:solidFill>
            </a:endParaRPr>
          </a:p>
          <a:p>
            <a:r>
              <a:rPr lang="en-US" sz="2800" dirty="0"/>
              <a:t>Joint </a:t>
            </a:r>
            <a:r>
              <a:rPr lang="en-US" sz="2800" dirty="0" smtClean="0"/>
              <a:t>Effect </a:t>
            </a:r>
            <a:r>
              <a:rPr lang="en-US" sz="2800" dirty="0"/>
              <a:t>of </a:t>
            </a:r>
            <a:r>
              <a:rPr lang="en-US" sz="2800" dirty="0" smtClean="0"/>
              <a:t>Genetic Variants </a:t>
            </a:r>
            <a:r>
              <a:rPr lang="en-US" sz="2800" dirty="0"/>
              <a:t>on P</a:t>
            </a:r>
            <a:r>
              <a:rPr lang="en-US" sz="2800" dirty="0" smtClean="0"/>
              <a:t>henotypes</a:t>
            </a:r>
          </a:p>
          <a:p>
            <a:r>
              <a:rPr lang="en-US" sz="2800" dirty="0">
                <a:solidFill>
                  <a:schemeClr val="bg1">
                    <a:lumMod val="50000"/>
                  </a:schemeClr>
                </a:solidFill>
              </a:rPr>
              <a:t>A Network Approach for Integrative Analysis of Genomic Data </a:t>
            </a:r>
            <a:endParaRPr lang="en-US" sz="2800" dirty="0">
              <a:solidFill>
                <a:schemeClr val="bg1">
                  <a:lumMod val="50000"/>
                </a:schemeClr>
              </a:solidFill>
            </a:endParaRPr>
          </a:p>
          <a:p>
            <a:r>
              <a:rPr lang="en-US" sz="2800" dirty="0">
                <a:solidFill>
                  <a:schemeClr val="bg1">
                    <a:lumMod val="50000"/>
                  </a:schemeClr>
                </a:solidFill>
              </a:rPr>
              <a:t>Genetic Privacy</a:t>
            </a:r>
          </a:p>
          <a:p>
            <a:r>
              <a:rPr lang="en-US" sz="2800" dirty="0">
                <a:solidFill>
                  <a:schemeClr val="bg1">
                    <a:lumMod val="50000"/>
                  </a:schemeClr>
                </a:solidFill>
              </a:rPr>
              <a:t>Summary and future </a:t>
            </a:r>
            <a:r>
              <a:rPr lang="en-US" sz="2800" dirty="0">
                <a:solidFill>
                  <a:schemeClr val="bg1">
                    <a:lumMod val="50000"/>
                  </a:schemeClr>
                </a:solidFill>
              </a:rPr>
              <a:t>w</a:t>
            </a:r>
            <a:r>
              <a:rPr lang="en-US" sz="2800" dirty="0">
                <a:solidFill>
                  <a:schemeClr val="bg1">
                    <a:lumMod val="50000"/>
                  </a:schemeClr>
                </a:solidFill>
              </a:rPr>
              <a:t>ork</a:t>
            </a:r>
            <a:r>
              <a:rPr lang="en-US" sz="2800" dirty="0" smtClean="0"/>
              <a:t> </a:t>
            </a:r>
          </a:p>
          <a:p>
            <a:endParaRPr lang="en-US" sz="3600" dirty="0" smtClean="0"/>
          </a:p>
          <a:p>
            <a:endParaRPr lang="en-US" sz="3600" dirty="0"/>
          </a:p>
        </p:txBody>
      </p:sp>
      <p:sp>
        <p:nvSpPr>
          <p:cNvPr id="4" name="Title 3"/>
          <p:cNvSpPr>
            <a:spLocks noGrp="1"/>
          </p:cNvSpPr>
          <p:nvPr>
            <p:ph type="title"/>
          </p:nvPr>
        </p:nvSpPr>
        <p:spPr>
          <a:xfrm>
            <a:off x="952500" y="152400"/>
            <a:ext cx="7239000" cy="1143000"/>
          </a:xfrm>
          <a:prstGeom prst="rect">
            <a:avLst/>
          </a:prstGeom>
        </p:spPr>
        <p:txBody>
          <a:bodyPr/>
          <a:lstStyle/>
          <a:p>
            <a:r>
              <a:rPr lang="en-US" sz="3600" dirty="0" smtClean="0"/>
              <a:t>Outline</a:t>
            </a:r>
            <a:endParaRPr lang="en-US" sz="3600" dirty="0"/>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sp>
        <p:nvSpPr>
          <p:cNvPr id="7"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8"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9"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17</a:t>
            </a:fld>
            <a:endParaRPr lang="en-US" dirty="0"/>
          </a:p>
        </p:txBody>
      </p:sp>
    </p:spTree>
    <p:extLst>
      <p:ext uri="{BB962C8B-B14F-4D97-AF65-F5344CB8AC3E}">
        <p14:creationId xmlns:p14="http://schemas.microsoft.com/office/powerpoint/2010/main" val="330046363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7205" y="76200"/>
            <a:ext cx="7239000" cy="838200"/>
          </a:xfrm>
        </p:spPr>
        <p:txBody>
          <a:bodyPr>
            <a:normAutofit fontScale="90000"/>
          </a:bodyPr>
          <a:lstStyle/>
          <a:p>
            <a:r>
              <a:rPr lang="en-US" dirty="0" smtClean="0"/>
              <a:t>Genome Wide Association Study</a:t>
            </a:r>
            <a:endParaRPr lang="en-US" dirty="0"/>
          </a:p>
        </p:txBody>
      </p:sp>
      <p:grpSp>
        <p:nvGrpSpPr>
          <p:cNvPr id="2" name="Group 141"/>
          <p:cNvGrpSpPr/>
          <p:nvPr/>
        </p:nvGrpSpPr>
        <p:grpSpPr>
          <a:xfrm>
            <a:off x="6477000" y="2535793"/>
            <a:ext cx="2200609" cy="2493407"/>
            <a:chOff x="6657641" y="3593068"/>
            <a:chExt cx="2200609" cy="2493407"/>
          </a:xfrm>
        </p:grpSpPr>
        <p:pic>
          <p:nvPicPr>
            <p:cNvPr id="6" name="Picture 5"/>
            <p:cNvPicPr>
              <a:picLocks noChangeAspect="1" noChangeArrowheads="1"/>
            </p:cNvPicPr>
            <p:nvPr/>
          </p:nvPicPr>
          <p:blipFill>
            <a:blip r:embed="rId3" cstate="print"/>
            <a:srcRect/>
            <a:stretch>
              <a:fillRect/>
            </a:stretch>
          </p:blipFill>
          <p:spPr bwMode="auto">
            <a:xfrm>
              <a:off x="6781800" y="4178626"/>
              <a:ext cx="2076450" cy="1907849"/>
            </a:xfrm>
            <a:prstGeom prst="rect">
              <a:avLst/>
            </a:prstGeom>
            <a:noFill/>
            <a:ln w="9525">
              <a:noFill/>
              <a:miter lim="800000"/>
              <a:headEnd/>
              <a:tailEnd/>
            </a:ln>
          </p:spPr>
        </p:pic>
        <p:sp>
          <p:nvSpPr>
            <p:cNvPr id="7" name="TextBox 6"/>
            <p:cNvSpPr txBox="1"/>
            <p:nvPr/>
          </p:nvSpPr>
          <p:spPr>
            <a:xfrm>
              <a:off x="6657641" y="3593068"/>
              <a:ext cx="2181559" cy="369332"/>
            </a:xfrm>
            <a:prstGeom prst="rect">
              <a:avLst/>
            </a:prstGeom>
            <a:noFill/>
          </p:spPr>
          <p:txBody>
            <a:bodyPr wrap="none" rtlCol="0">
              <a:spAutoFit/>
            </a:bodyPr>
            <a:lstStyle/>
            <a:p>
              <a:r>
                <a:rPr lang="en-US" b="1" dirty="0" smtClean="0">
                  <a:solidFill>
                    <a:schemeClr val="accent1">
                      <a:lumMod val="75000"/>
                    </a:schemeClr>
                  </a:solidFill>
                </a:rPr>
                <a:t>Phenotypic Variation</a:t>
              </a:r>
              <a:endParaRPr lang="en-US" b="1" dirty="0">
                <a:solidFill>
                  <a:schemeClr val="accent1">
                    <a:lumMod val="75000"/>
                  </a:schemeClr>
                </a:solidFill>
              </a:endParaRPr>
            </a:p>
          </p:txBody>
        </p:sp>
      </p:grpSp>
      <p:grpSp>
        <p:nvGrpSpPr>
          <p:cNvPr id="5" name="Group 7"/>
          <p:cNvGrpSpPr/>
          <p:nvPr/>
        </p:nvGrpSpPr>
        <p:grpSpPr>
          <a:xfrm>
            <a:off x="2209800" y="1621393"/>
            <a:ext cx="5334000" cy="990600"/>
            <a:chOff x="2209800" y="990600"/>
            <a:chExt cx="5334000" cy="990600"/>
          </a:xfrm>
        </p:grpSpPr>
        <p:sp>
          <p:nvSpPr>
            <p:cNvPr id="9" name="Curved Down Arrow 26"/>
            <p:cNvSpPr/>
            <p:nvPr/>
          </p:nvSpPr>
          <p:spPr>
            <a:xfrm>
              <a:off x="2209800" y="990600"/>
              <a:ext cx="5334000" cy="990600"/>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2895600" y="1383268"/>
              <a:ext cx="4013471" cy="369332"/>
            </a:xfrm>
            <a:prstGeom prst="rect">
              <a:avLst/>
            </a:prstGeom>
            <a:noFill/>
          </p:spPr>
          <p:txBody>
            <a:bodyPr wrap="none" rtlCol="0">
              <a:spAutoFit/>
            </a:bodyPr>
            <a:lstStyle/>
            <a:p>
              <a:r>
                <a:rPr lang="en-US" dirty="0" smtClean="0"/>
                <a:t>Genome Wide Association Study (GWAS)</a:t>
              </a:r>
              <a:endParaRPr lang="en-US" dirty="0"/>
            </a:p>
          </p:txBody>
        </p:sp>
      </p:grpSp>
      <p:grpSp>
        <p:nvGrpSpPr>
          <p:cNvPr id="8" name="Group 10"/>
          <p:cNvGrpSpPr/>
          <p:nvPr/>
        </p:nvGrpSpPr>
        <p:grpSpPr>
          <a:xfrm>
            <a:off x="304800" y="2535793"/>
            <a:ext cx="3124200" cy="2133655"/>
            <a:chOff x="304800" y="1905000"/>
            <a:chExt cx="3124200" cy="2133655"/>
          </a:xfrm>
        </p:grpSpPr>
        <p:sp>
          <p:nvSpPr>
            <p:cNvPr id="12" name="TextBox 11"/>
            <p:cNvSpPr txBox="1"/>
            <p:nvPr/>
          </p:nvSpPr>
          <p:spPr>
            <a:xfrm>
              <a:off x="838200" y="1905000"/>
              <a:ext cx="1840119" cy="369332"/>
            </a:xfrm>
            <a:prstGeom prst="rect">
              <a:avLst/>
            </a:prstGeom>
            <a:noFill/>
            <a:ln>
              <a:noFill/>
            </a:ln>
          </p:spPr>
          <p:txBody>
            <a:bodyPr wrap="none" rtlCol="0">
              <a:spAutoFit/>
            </a:bodyPr>
            <a:lstStyle/>
            <a:p>
              <a:r>
                <a:rPr lang="en-US" b="1" dirty="0" smtClean="0">
                  <a:solidFill>
                    <a:schemeClr val="accent1">
                      <a:lumMod val="75000"/>
                    </a:schemeClr>
                  </a:solidFill>
                </a:rPr>
                <a:t>Genetic Variation</a:t>
              </a:r>
              <a:endParaRPr lang="en-US" b="1" dirty="0">
                <a:solidFill>
                  <a:schemeClr val="accent1">
                    <a:lumMod val="75000"/>
                  </a:schemeClr>
                </a:solidFill>
              </a:endParaRPr>
            </a:p>
          </p:txBody>
        </p:sp>
        <p:sp>
          <p:nvSpPr>
            <p:cNvPr id="13" name="TextBox 12"/>
            <p:cNvSpPr txBox="1"/>
            <p:nvPr/>
          </p:nvSpPr>
          <p:spPr>
            <a:xfrm>
              <a:off x="418407" y="2426732"/>
              <a:ext cx="596527" cy="266345"/>
            </a:xfrm>
            <a:prstGeom prst="rect">
              <a:avLst/>
            </a:prstGeom>
            <a:noFill/>
            <a:ln>
              <a:noFill/>
            </a:ln>
          </p:spPr>
          <p:txBody>
            <a:bodyPr wrap="none" rtlCol="0">
              <a:spAutoFit/>
            </a:bodyPr>
            <a:lstStyle/>
            <a:p>
              <a:r>
                <a:rPr lang="en-US" sz="1200" dirty="0" smtClean="0"/>
                <a:t>Sample_1</a:t>
              </a:r>
              <a:endParaRPr lang="en-US" sz="1200" dirty="0"/>
            </a:p>
          </p:txBody>
        </p:sp>
        <p:sp>
          <p:nvSpPr>
            <p:cNvPr id="14" name="TextBox 13"/>
            <p:cNvSpPr txBox="1"/>
            <p:nvPr/>
          </p:nvSpPr>
          <p:spPr>
            <a:xfrm>
              <a:off x="418407" y="2673271"/>
              <a:ext cx="596527" cy="266345"/>
            </a:xfrm>
            <a:prstGeom prst="rect">
              <a:avLst/>
            </a:prstGeom>
            <a:noFill/>
            <a:ln>
              <a:noFill/>
            </a:ln>
          </p:spPr>
          <p:txBody>
            <a:bodyPr wrap="none" rtlCol="0">
              <a:spAutoFit/>
            </a:bodyPr>
            <a:lstStyle/>
            <a:p>
              <a:r>
                <a:rPr lang="en-US" sz="1200" dirty="0" smtClean="0"/>
                <a:t>Sample_2</a:t>
              </a:r>
              <a:endParaRPr lang="en-US" sz="1200" dirty="0"/>
            </a:p>
          </p:txBody>
        </p:sp>
        <p:sp>
          <p:nvSpPr>
            <p:cNvPr id="15" name="TextBox 14"/>
            <p:cNvSpPr txBox="1"/>
            <p:nvPr/>
          </p:nvSpPr>
          <p:spPr>
            <a:xfrm>
              <a:off x="418407" y="2939617"/>
              <a:ext cx="596527" cy="266345"/>
            </a:xfrm>
            <a:prstGeom prst="rect">
              <a:avLst/>
            </a:prstGeom>
            <a:noFill/>
            <a:ln>
              <a:noFill/>
            </a:ln>
          </p:spPr>
          <p:txBody>
            <a:bodyPr wrap="none" rtlCol="0">
              <a:spAutoFit/>
            </a:bodyPr>
            <a:lstStyle/>
            <a:p>
              <a:r>
                <a:rPr lang="en-US" sz="1200" dirty="0" smtClean="0"/>
                <a:t>Sample_3</a:t>
              </a:r>
              <a:endParaRPr lang="en-US" sz="1200" dirty="0"/>
            </a:p>
          </p:txBody>
        </p:sp>
        <p:sp>
          <p:nvSpPr>
            <p:cNvPr id="16" name="TextBox 15"/>
            <p:cNvSpPr txBox="1"/>
            <p:nvPr/>
          </p:nvSpPr>
          <p:spPr>
            <a:xfrm>
              <a:off x="388721" y="3745578"/>
              <a:ext cx="597723" cy="266345"/>
            </a:xfrm>
            <a:prstGeom prst="rect">
              <a:avLst/>
            </a:prstGeom>
            <a:noFill/>
            <a:ln>
              <a:noFill/>
            </a:ln>
          </p:spPr>
          <p:txBody>
            <a:bodyPr wrap="none" rtlCol="0">
              <a:spAutoFit/>
            </a:bodyPr>
            <a:lstStyle/>
            <a:p>
              <a:r>
                <a:rPr lang="en-US" sz="1200" dirty="0" err="1" smtClean="0"/>
                <a:t>Sample_n</a:t>
              </a:r>
              <a:endParaRPr lang="en-US" sz="1200" dirty="0"/>
            </a:p>
          </p:txBody>
        </p:sp>
        <p:sp>
          <p:nvSpPr>
            <p:cNvPr id="17" name="TextBox 16"/>
            <p:cNvSpPr txBox="1"/>
            <p:nvPr/>
          </p:nvSpPr>
          <p:spPr>
            <a:xfrm>
              <a:off x="304800" y="3452501"/>
              <a:ext cx="690930" cy="266345"/>
            </a:xfrm>
            <a:prstGeom prst="rect">
              <a:avLst/>
            </a:prstGeom>
            <a:noFill/>
            <a:ln>
              <a:noFill/>
            </a:ln>
          </p:spPr>
          <p:txBody>
            <a:bodyPr wrap="none" rtlCol="0">
              <a:spAutoFit/>
            </a:bodyPr>
            <a:lstStyle/>
            <a:p>
              <a:r>
                <a:rPr lang="en-US" sz="1200" dirty="0" smtClean="0"/>
                <a:t>Sample_n-1</a:t>
              </a:r>
              <a:endParaRPr lang="en-US" sz="1200" dirty="0"/>
            </a:p>
          </p:txBody>
        </p:sp>
        <p:sp>
          <p:nvSpPr>
            <p:cNvPr id="18" name="Rectangle 17"/>
            <p:cNvSpPr/>
            <p:nvPr/>
          </p:nvSpPr>
          <p:spPr>
            <a:xfrm>
              <a:off x="528508" y="3159424"/>
              <a:ext cx="287525" cy="151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a:t>
              </a:r>
              <a:r>
                <a:rPr lang="en-US" dirty="0" smtClean="0"/>
                <a:t>…</a:t>
              </a:r>
              <a:endParaRPr lang="en-US" dirty="0"/>
            </a:p>
          </p:txBody>
        </p:sp>
        <p:cxnSp>
          <p:nvCxnSpPr>
            <p:cNvPr id="19" name="Straight Connector 18"/>
            <p:cNvCxnSpPr/>
            <p:nvPr/>
          </p:nvCxnSpPr>
          <p:spPr>
            <a:xfrm>
              <a:off x="1213658" y="2573270"/>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574175" y="2500001"/>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1" name="Straight Connector 20"/>
            <p:cNvCxnSpPr/>
            <p:nvPr/>
          </p:nvCxnSpPr>
          <p:spPr>
            <a:xfrm>
              <a:off x="1213658" y="2793078"/>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13658" y="3086155"/>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574175" y="3012886"/>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4" name="Straight Connector 23"/>
            <p:cNvCxnSpPr/>
            <p:nvPr/>
          </p:nvCxnSpPr>
          <p:spPr>
            <a:xfrm>
              <a:off x="1213658" y="3599040"/>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74175" y="3525770"/>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1213658" y="3965386"/>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925782" y="3525770"/>
              <a:ext cx="284018" cy="14653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925782" y="3892117"/>
              <a:ext cx="284018" cy="14653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flipH="1" flipV="1">
              <a:off x="3124200" y="2743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p:nvPr/>
          </p:nvSpPr>
          <p:spPr>
            <a:xfrm flipH="1" flipV="1">
              <a:off x="3124200" y="3505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flipH="1" flipV="1">
              <a:off x="3124200" y="3886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p:cNvSpPr/>
            <p:nvPr/>
          </p:nvSpPr>
          <p:spPr>
            <a:xfrm flipH="1" flipV="1">
              <a:off x="1752600" y="25146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flipH="1" flipV="1">
              <a:off x="1752600" y="2743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flipH="1" flipV="1">
              <a:off x="1752600" y="3886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447800" y="25146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447800" y="30480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447800" y="35814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447800" y="38862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362200" y="27432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362200" y="30480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362200" y="35814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descr="UNCC_Logo_4c.jpg"/>
          <p:cNvPicPr>
            <a:picLocks noChangeAspect="1"/>
          </p:cNvPicPr>
          <p:nvPr/>
        </p:nvPicPr>
        <p:blipFill>
          <a:blip r:embed="rId4"/>
          <a:stretch>
            <a:fillRect/>
          </a:stretch>
        </p:blipFill>
        <p:spPr>
          <a:xfrm>
            <a:off x="0" y="1"/>
            <a:ext cx="1219200" cy="542544"/>
          </a:xfrm>
          <a:prstGeom prst="rect">
            <a:avLst/>
          </a:prstGeom>
        </p:spPr>
      </p:pic>
      <p:sp>
        <p:nvSpPr>
          <p:cNvPr id="43" name="Rectangle 42"/>
          <p:cNvSpPr/>
          <p:nvPr/>
        </p:nvSpPr>
        <p:spPr>
          <a:xfrm>
            <a:off x="228600" y="1371600"/>
            <a:ext cx="1905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1000 Genomes Project</a:t>
            </a:r>
            <a:endParaRPr lang="en-US" dirty="0"/>
          </a:p>
        </p:txBody>
      </p:sp>
      <p:sp>
        <p:nvSpPr>
          <p:cNvPr id="44"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46"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47"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18</a:t>
            </a:fld>
            <a:endParaRPr lang="en-US" dirty="0"/>
          </a:p>
        </p:txBody>
      </p:sp>
    </p:spTree>
    <p:extLst>
      <p:ext uri="{BB962C8B-B14F-4D97-AF65-F5344CB8AC3E}">
        <p14:creationId xmlns:p14="http://schemas.microsoft.com/office/powerpoint/2010/main" val="351006148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45720" y="583267"/>
            <a:ext cx="9052560" cy="6129591"/>
            <a:chOff x="101312" y="646331"/>
            <a:chExt cx="8229600" cy="5572355"/>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0543" b="10078"/>
            <a:stretch/>
          </p:blipFill>
          <p:spPr>
            <a:xfrm>
              <a:off x="101312" y="646331"/>
              <a:ext cx="8229600" cy="5443870"/>
            </a:xfrm>
            <a:prstGeom prst="rect">
              <a:avLst/>
            </a:prstGeom>
          </p:spPr>
        </p:pic>
        <p:sp>
          <p:nvSpPr>
            <p:cNvPr id="6" name="Rectangle 5"/>
            <p:cNvSpPr>
              <a:spLocks noChangeAspect="1"/>
            </p:cNvSpPr>
            <p:nvPr/>
          </p:nvSpPr>
          <p:spPr>
            <a:xfrm>
              <a:off x="2105914" y="5913871"/>
              <a:ext cx="5196840" cy="3048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918126" y="5921337"/>
            <a:ext cx="5576107" cy="923330"/>
            <a:chOff x="2445146" y="5905570"/>
            <a:chExt cx="5576107" cy="923330"/>
          </a:xfrm>
        </p:grpSpPr>
        <p:sp>
          <p:nvSpPr>
            <p:cNvPr id="9" name="TextBox 8"/>
            <p:cNvSpPr txBox="1"/>
            <p:nvPr/>
          </p:nvSpPr>
          <p:spPr>
            <a:xfrm>
              <a:off x="3721972" y="5905570"/>
              <a:ext cx="3505200" cy="923330"/>
            </a:xfrm>
            <a:prstGeom prst="rect">
              <a:avLst/>
            </a:prstGeom>
            <a:noFill/>
          </p:spPr>
          <p:txBody>
            <a:bodyPr wrap="square" rtlCol="0">
              <a:spAutoFit/>
            </a:bodyPr>
            <a:lstStyle/>
            <a:p>
              <a:r>
                <a:rPr lang="en-US" b="1" dirty="0" smtClean="0"/>
                <a:t>NHGRI GWA Catalog</a:t>
              </a:r>
            </a:p>
            <a:p>
              <a:r>
                <a:rPr lang="en-US" b="1" dirty="0" smtClean="0"/>
                <a:t>www.genome.gov/GWAStudies</a:t>
              </a:r>
            </a:p>
            <a:p>
              <a:r>
                <a:rPr lang="en-US" b="1" dirty="0" smtClean="0"/>
                <a:t>www.ebi.ac.uk/fgpt/gwas/ </a:t>
              </a:r>
              <a:endParaRPr lang="en-US" b="1" dirty="0"/>
            </a:p>
          </p:txBody>
        </p:sp>
        <p:pic>
          <p:nvPicPr>
            <p:cNvPr id="10" name="Picture 2" descr="http://wwwdev.ebi.ac.uk/fgpt/gwas/images/dual-logo2.png"/>
            <p:cNvPicPr>
              <a:picLocks noChangeAspect="1" noChangeArrowheads="1"/>
            </p:cNvPicPr>
            <p:nvPr/>
          </p:nvPicPr>
          <p:blipFill rotWithShape="1">
            <a:blip r:embed="rId4">
              <a:extLst>
                <a:ext uri="{28A0092B-C50C-407E-A947-70E740481C1C}">
                  <a14:useLocalDpi xmlns:a14="http://schemas.microsoft.com/office/drawing/2010/main" val="0"/>
                </a:ext>
              </a:extLst>
            </a:blip>
            <a:srcRect l="54283"/>
            <a:stretch/>
          </p:blipFill>
          <p:spPr bwMode="auto">
            <a:xfrm>
              <a:off x="6967399" y="6430300"/>
              <a:ext cx="1053854" cy="33529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dev.ebi.ac.uk/fgpt/gwas/images/dual-logo2.png"/>
            <p:cNvPicPr>
              <a:picLocks noChangeAspect="1" noChangeArrowheads="1"/>
            </p:cNvPicPr>
            <p:nvPr/>
          </p:nvPicPr>
          <p:blipFill rotWithShape="1">
            <a:blip r:embed="rId4">
              <a:extLst>
                <a:ext uri="{28A0092B-C50C-407E-A947-70E740481C1C}">
                  <a14:useLocalDpi xmlns:a14="http://schemas.microsoft.com/office/drawing/2010/main" val="0"/>
                </a:ext>
              </a:extLst>
            </a:blip>
            <a:srcRect r="46392"/>
            <a:stretch/>
          </p:blipFill>
          <p:spPr bwMode="auto">
            <a:xfrm>
              <a:off x="2445146" y="6430299"/>
              <a:ext cx="1234440" cy="33494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p:cNvSpPr txBox="1"/>
          <p:nvPr/>
        </p:nvSpPr>
        <p:spPr>
          <a:xfrm>
            <a:off x="1790700" y="0"/>
            <a:ext cx="5562600" cy="646331"/>
          </a:xfrm>
          <a:prstGeom prst="rect">
            <a:avLst/>
          </a:prstGeom>
          <a:noFill/>
        </p:spPr>
        <p:txBody>
          <a:bodyPr wrap="square" rtlCol="0">
            <a:spAutoFit/>
          </a:bodyPr>
          <a:lstStyle/>
          <a:p>
            <a:pPr algn="ctr"/>
            <a:r>
              <a:rPr lang="en-US" b="1" dirty="0" smtClean="0"/>
              <a:t>Published Genome-Wide Associations </a:t>
            </a:r>
            <a:r>
              <a:rPr lang="en-US" b="1" smtClean="0"/>
              <a:t>through 12/2013</a:t>
            </a:r>
            <a:endParaRPr lang="en-US" b="1" dirty="0" smtClean="0"/>
          </a:p>
          <a:p>
            <a:pPr algn="ctr"/>
            <a:r>
              <a:rPr lang="en-US" b="1" dirty="0"/>
              <a:t>P</a:t>
            </a:r>
            <a:r>
              <a:rPr lang="en-US" b="1" dirty="0" smtClean="0"/>
              <a:t>ublished GWA at p≤5X10</a:t>
            </a:r>
            <a:r>
              <a:rPr lang="en-US" b="1" baseline="30000" dirty="0" smtClean="0"/>
              <a:t>-8</a:t>
            </a:r>
            <a:r>
              <a:rPr lang="en-US" b="1" dirty="0" smtClean="0"/>
              <a:t> for 17 trait categories</a:t>
            </a:r>
            <a:endParaRPr lang="en-US" b="1" dirty="0"/>
          </a:p>
        </p:txBody>
      </p:sp>
    </p:spTree>
    <p:extLst>
      <p:ext uri="{BB962C8B-B14F-4D97-AF65-F5344CB8AC3E}">
        <p14:creationId xmlns:p14="http://schemas.microsoft.com/office/powerpoint/2010/main" val="21661062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7"/>
            <a:ext cx="8458200" cy="4525963"/>
          </a:xfrm>
        </p:spPr>
        <p:txBody>
          <a:bodyPr>
            <a:normAutofit/>
          </a:bodyPr>
          <a:lstStyle/>
          <a:p>
            <a:r>
              <a:rPr lang="en-US" sz="2800" dirty="0" smtClean="0"/>
              <a:t>A Brief Introduction to Bioinformatics and Human Genetics</a:t>
            </a:r>
          </a:p>
          <a:p>
            <a:r>
              <a:rPr lang="en-US" sz="2800" dirty="0" smtClean="0"/>
              <a:t>Joint Effect </a:t>
            </a:r>
            <a:r>
              <a:rPr lang="en-US" sz="2800" dirty="0"/>
              <a:t>of </a:t>
            </a:r>
            <a:r>
              <a:rPr lang="en-US" sz="2800" dirty="0" smtClean="0"/>
              <a:t>Genetic Variants </a:t>
            </a:r>
            <a:r>
              <a:rPr lang="en-US" sz="2800" dirty="0"/>
              <a:t>on P</a:t>
            </a:r>
            <a:r>
              <a:rPr lang="en-US" sz="2800" dirty="0" smtClean="0"/>
              <a:t>henotypes</a:t>
            </a:r>
          </a:p>
          <a:p>
            <a:r>
              <a:rPr lang="en-US" sz="2800" dirty="0"/>
              <a:t>A Network Approach for Integrative Analysis of Genomic Data </a:t>
            </a:r>
            <a:endParaRPr lang="en-US" sz="2800" dirty="0" smtClean="0"/>
          </a:p>
          <a:p>
            <a:r>
              <a:rPr lang="en-US" sz="2800" dirty="0" smtClean="0"/>
              <a:t>Genetic Privacy</a:t>
            </a:r>
          </a:p>
          <a:p>
            <a:r>
              <a:rPr lang="en-US" sz="2800" dirty="0" smtClean="0"/>
              <a:t>Summary </a:t>
            </a:r>
            <a:r>
              <a:rPr lang="en-US" sz="2800" dirty="0" smtClean="0"/>
              <a:t>and future </a:t>
            </a:r>
            <a:r>
              <a:rPr lang="en-US" sz="2800" dirty="0"/>
              <a:t>w</a:t>
            </a:r>
            <a:r>
              <a:rPr lang="en-US" sz="2800" dirty="0" smtClean="0"/>
              <a:t>ork </a:t>
            </a:r>
          </a:p>
          <a:p>
            <a:endParaRPr lang="en-US" sz="3600" dirty="0" smtClean="0"/>
          </a:p>
          <a:p>
            <a:endParaRPr lang="en-US" sz="3600" dirty="0"/>
          </a:p>
        </p:txBody>
      </p:sp>
      <p:sp>
        <p:nvSpPr>
          <p:cNvPr id="4" name="Title 3"/>
          <p:cNvSpPr>
            <a:spLocks noGrp="1"/>
          </p:cNvSpPr>
          <p:nvPr>
            <p:ph type="title"/>
          </p:nvPr>
        </p:nvSpPr>
        <p:spPr>
          <a:xfrm>
            <a:off x="952500" y="152400"/>
            <a:ext cx="7239000" cy="1143000"/>
          </a:xfrm>
          <a:prstGeom prst="rect">
            <a:avLst/>
          </a:prstGeom>
        </p:spPr>
        <p:txBody>
          <a:bodyPr/>
          <a:lstStyle/>
          <a:p>
            <a:r>
              <a:rPr lang="en-US" sz="3600" dirty="0" smtClean="0"/>
              <a:t>Outline</a:t>
            </a:r>
            <a:endParaRPr lang="en-US" sz="3600" dirty="0"/>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sp>
        <p:nvSpPr>
          <p:cNvPr id="7"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8"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9"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a:t>
            </a:fld>
            <a:endParaRPr lang="en-US" dirty="0"/>
          </a:p>
        </p:txBody>
      </p:sp>
    </p:spTree>
    <p:extLst>
      <p:ext uri="{BB962C8B-B14F-4D97-AF65-F5344CB8AC3E}">
        <p14:creationId xmlns:p14="http://schemas.microsoft.com/office/powerpoint/2010/main" val="356342509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graphicFrame>
        <p:nvGraphicFramePr>
          <p:cNvPr id="1026" name="Object 2"/>
          <p:cNvGraphicFramePr>
            <a:graphicFrameLocks noChangeAspect="1"/>
          </p:cNvGraphicFramePr>
          <p:nvPr>
            <p:extLst>
              <p:ext uri="{D42A27DB-BD31-4B8C-83A1-F6EECF244321}">
                <p14:modId xmlns:p14="http://schemas.microsoft.com/office/powerpoint/2010/main" val="813466226"/>
              </p:ext>
            </p:extLst>
          </p:nvPr>
        </p:nvGraphicFramePr>
        <p:xfrm>
          <a:off x="540213" y="180975"/>
          <a:ext cx="7856724" cy="5893624"/>
        </p:xfrm>
        <a:graphic>
          <a:graphicData uri="http://schemas.openxmlformats.org/presentationml/2006/ole">
            <mc:AlternateContent xmlns:mc="http://schemas.openxmlformats.org/markup-compatibility/2006">
              <mc:Choice xmlns:v="urn:schemas-microsoft-com:vml" Requires="v">
                <p:oleObj spid="_x0000_s5299" name="Slide" r:id="rId3" imgW="3180486" imgH="2385133" progId="PowerPoint.Slide.12">
                  <p:embed/>
                </p:oleObj>
              </mc:Choice>
              <mc:Fallback>
                <p:oleObj name="Slide" r:id="rId3" imgW="3180486" imgH="2385133" progId="PowerPoint.Slide.12">
                  <p:embed/>
                  <p:pic>
                    <p:nvPicPr>
                      <p:cNvPr id="0" name=""/>
                      <p:cNvPicPr>
                        <a:picLocks noChangeAspect="1" noChangeArrowheads="1"/>
                      </p:cNvPicPr>
                      <p:nvPr/>
                    </p:nvPicPr>
                    <p:blipFill>
                      <a:blip r:embed="rId4"/>
                      <a:srcRect/>
                      <a:stretch>
                        <a:fillRect/>
                      </a:stretch>
                    </p:blipFill>
                    <p:spPr bwMode="auto">
                      <a:xfrm>
                        <a:off x="540213" y="180975"/>
                        <a:ext cx="7856724" cy="5893624"/>
                      </a:xfrm>
                      <a:prstGeom prst="rect">
                        <a:avLst/>
                      </a:prstGeom>
                      <a:noFill/>
                      <a:ln>
                        <a:noFill/>
                      </a:ln>
                      <a:effectLst/>
                      <a:extLst/>
                    </p:spPr>
                  </p:pic>
                </p:oleObj>
              </mc:Fallback>
            </mc:AlternateContent>
          </a:graphicData>
        </a:graphic>
      </p:graphicFrame>
      <p:grpSp>
        <p:nvGrpSpPr>
          <p:cNvPr id="6" name="Group 5"/>
          <p:cNvGrpSpPr/>
          <p:nvPr/>
        </p:nvGrpSpPr>
        <p:grpSpPr>
          <a:xfrm>
            <a:off x="3575539" y="5951219"/>
            <a:ext cx="5576107" cy="923330"/>
            <a:chOff x="2445146" y="5920511"/>
            <a:chExt cx="5576107" cy="923330"/>
          </a:xfrm>
        </p:grpSpPr>
        <p:sp>
          <p:nvSpPr>
            <p:cNvPr id="7" name="TextBox 6"/>
            <p:cNvSpPr txBox="1"/>
            <p:nvPr/>
          </p:nvSpPr>
          <p:spPr>
            <a:xfrm>
              <a:off x="3721972" y="5920511"/>
              <a:ext cx="3505200" cy="923330"/>
            </a:xfrm>
            <a:prstGeom prst="rect">
              <a:avLst/>
            </a:prstGeom>
            <a:noFill/>
          </p:spPr>
          <p:txBody>
            <a:bodyPr wrap="square" rtlCol="0">
              <a:spAutoFit/>
            </a:bodyPr>
            <a:lstStyle/>
            <a:p>
              <a:r>
                <a:rPr lang="en-US" b="1" dirty="0" smtClean="0"/>
                <a:t>NHGRI GWA Catalog</a:t>
              </a:r>
            </a:p>
            <a:p>
              <a:r>
                <a:rPr lang="en-US" b="1" dirty="0" smtClean="0"/>
                <a:t>www.genome.gov/GWAStudies</a:t>
              </a:r>
            </a:p>
            <a:p>
              <a:r>
                <a:rPr lang="en-US" b="1" dirty="0" smtClean="0"/>
                <a:t>www.ebi.ac.uk/fgpt/gwas/ </a:t>
              </a:r>
              <a:endParaRPr lang="en-US" b="1" dirty="0"/>
            </a:p>
          </p:txBody>
        </p:sp>
        <p:pic>
          <p:nvPicPr>
            <p:cNvPr id="8" name="Picture 2" descr="http://wwwdev.ebi.ac.uk/fgpt/gwas/images/dual-logo2.png"/>
            <p:cNvPicPr>
              <a:picLocks noChangeAspect="1" noChangeArrowheads="1"/>
            </p:cNvPicPr>
            <p:nvPr/>
          </p:nvPicPr>
          <p:blipFill rotWithShape="1">
            <a:blip r:embed="rId5">
              <a:extLst>
                <a:ext uri="{28A0092B-C50C-407E-A947-70E740481C1C}">
                  <a14:useLocalDpi xmlns:a14="http://schemas.microsoft.com/office/drawing/2010/main" val="0"/>
                </a:ext>
              </a:extLst>
            </a:blip>
            <a:srcRect l="54283"/>
            <a:stretch/>
          </p:blipFill>
          <p:spPr bwMode="auto">
            <a:xfrm>
              <a:off x="6967399" y="6430300"/>
              <a:ext cx="1053854" cy="3352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dev.ebi.ac.uk/fgpt/gwas/images/dual-logo2.png"/>
            <p:cNvPicPr>
              <a:picLocks noChangeAspect="1" noChangeArrowheads="1"/>
            </p:cNvPicPr>
            <p:nvPr/>
          </p:nvPicPr>
          <p:blipFill rotWithShape="1">
            <a:blip r:embed="rId5">
              <a:extLst>
                <a:ext uri="{28A0092B-C50C-407E-A947-70E740481C1C}">
                  <a14:useLocalDpi xmlns:a14="http://schemas.microsoft.com/office/drawing/2010/main" val="0"/>
                </a:ext>
              </a:extLst>
            </a:blip>
            <a:srcRect r="46392"/>
            <a:stretch/>
          </p:blipFill>
          <p:spPr bwMode="auto">
            <a:xfrm>
              <a:off x="2445146" y="6430299"/>
              <a:ext cx="1234440" cy="3349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9230666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GWAS hits only explain a small portion of the heritability</a:t>
            </a:r>
          </a:p>
          <a:p>
            <a:pPr lvl="1"/>
            <a:r>
              <a:rPr lang="en-US" sz="2000" dirty="0" smtClean="0"/>
              <a:t>height ~80%; 12 SNPs together ~2% (</a:t>
            </a:r>
            <a:r>
              <a:rPr lang="en-US" sz="2000" dirty="0" err="1" smtClean="0"/>
              <a:t>Lettre</a:t>
            </a:r>
            <a:r>
              <a:rPr lang="en-US" sz="2000" dirty="0" smtClean="0"/>
              <a:t> et al., Nat Genet., 2008), 180 SNPs ~10% (GIANT, Nature, 2010); 294,831 SNPs ~45% (Yang et al., Nature, 2011)</a:t>
            </a:r>
          </a:p>
          <a:p>
            <a:pPr lvl="0"/>
            <a:r>
              <a:rPr lang="en-US" sz="2400" dirty="0" smtClean="0"/>
              <a:t>(Missing) Hidden Heritability:</a:t>
            </a:r>
          </a:p>
          <a:p>
            <a:pPr lvl="1"/>
            <a:r>
              <a:rPr lang="en-US" sz="2000" dirty="0" smtClean="0"/>
              <a:t>Rare variants</a:t>
            </a:r>
          </a:p>
          <a:p>
            <a:pPr lvl="1"/>
            <a:r>
              <a:rPr lang="en-US" sz="2000" dirty="0" smtClean="0"/>
              <a:t>A comprehensive list of genetic variants (SNPs, </a:t>
            </a:r>
            <a:r>
              <a:rPr lang="en-US" sz="2000" dirty="0" err="1" smtClean="0"/>
              <a:t>INDELs,SVs</a:t>
            </a:r>
            <a:r>
              <a:rPr lang="en-US" sz="2000" dirty="0" smtClean="0"/>
              <a:t>)</a:t>
            </a:r>
          </a:p>
          <a:p>
            <a:pPr lvl="1"/>
            <a:r>
              <a:rPr lang="en-US" sz="2000" dirty="0" smtClean="0"/>
              <a:t>Joint effect of multiple variants (</a:t>
            </a:r>
            <a:r>
              <a:rPr lang="en-US" sz="2000" dirty="0" err="1" smtClean="0"/>
              <a:t>Epistasis</a:t>
            </a:r>
            <a:r>
              <a:rPr lang="en-US" sz="2000" dirty="0" smtClean="0"/>
              <a:t>/gene-gene interactions, pathways/</a:t>
            </a:r>
            <a:r>
              <a:rPr lang="en-US" sz="2000" dirty="0" err="1" smtClean="0"/>
              <a:t>subnetworks</a:t>
            </a:r>
            <a:r>
              <a:rPr lang="en-US" sz="2000" dirty="0" smtClean="0"/>
              <a:t>)</a:t>
            </a:r>
          </a:p>
          <a:p>
            <a:pPr lvl="2"/>
            <a:r>
              <a:rPr lang="en-US" sz="1600" dirty="0" smtClean="0"/>
              <a:t>Two-hit disease model for developmental delay: (16p12.1 deletion, 14q11.2 deletion) (</a:t>
            </a:r>
            <a:r>
              <a:rPr lang="en-US" sz="1600" dirty="0" err="1" smtClean="0"/>
              <a:t>Girirajan</a:t>
            </a:r>
            <a:r>
              <a:rPr lang="en-US" sz="1600" dirty="0" smtClean="0"/>
              <a:t> et al., Nat Genet. 2010)</a:t>
            </a:r>
          </a:p>
          <a:p>
            <a:pPr lvl="1"/>
            <a:r>
              <a:rPr lang="en-US" sz="2000" dirty="0" smtClean="0"/>
              <a:t>Gene-environment interactions and </a:t>
            </a:r>
            <a:r>
              <a:rPr lang="en-US" sz="2000" dirty="0" err="1" smtClean="0"/>
              <a:t>epigenetics</a:t>
            </a:r>
            <a:endParaRPr lang="en-US" sz="2000" dirty="0" smtClean="0"/>
          </a:p>
          <a:p>
            <a:endParaRPr lang="en-US" sz="2400" dirty="0"/>
          </a:p>
        </p:txBody>
      </p:sp>
      <p:sp>
        <p:nvSpPr>
          <p:cNvPr id="4" name="Title 3"/>
          <p:cNvSpPr>
            <a:spLocks noGrp="1"/>
          </p:cNvSpPr>
          <p:nvPr>
            <p:ph type="title"/>
          </p:nvPr>
        </p:nvSpPr>
        <p:spPr/>
        <p:txBody>
          <a:bodyPr/>
          <a:lstStyle/>
          <a:p>
            <a:r>
              <a:rPr lang="en-US" dirty="0" smtClean="0"/>
              <a:t>Missing/Hidden Heritability</a:t>
            </a:r>
            <a:endParaRPr lang="en-US" dirty="0"/>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sp>
        <p:nvSpPr>
          <p:cNvPr id="8"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9"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0"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21</a:t>
            </a:fld>
            <a:endParaRPr lang="en-US" dirty="0"/>
          </a:p>
        </p:txBody>
      </p:sp>
    </p:spTree>
    <p:extLst>
      <p:ext uri="{BB962C8B-B14F-4D97-AF65-F5344CB8AC3E}">
        <p14:creationId xmlns:p14="http://schemas.microsoft.com/office/powerpoint/2010/main" val="25994577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31151" y="76200"/>
            <a:ext cx="7239000" cy="838200"/>
          </a:xfrm>
        </p:spPr>
        <p:txBody>
          <a:bodyPr/>
          <a:lstStyle/>
          <a:p>
            <a:r>
              <a:rPr lang="en-US" dirty="0" smtClean="0"/>
              <a:t>Joint Effect of Genetic Variants</a:t>
            </a:r>
            <a:endParaRPr lang="en-US" dirty="0"/>
          </a:p>
        </p:txBody>
      </p:sp>
      <p:pic>
        <p:nvPicPr>
          <p:cNvPr id="5" name="Picture 4" descr="Figure-1-Lee.tif"/>
          <p:cNvPicPr>
            <a:picLocks noChangeAspect="1"/>
          </p:cNvPicPr>
          <p:nvPr/>
        </p:nvPicPr>
        <p:blipFill>
          <a:blip r:embed="rId3" cstate="print"/>
          <a:stretch>
            <a:fillRect/>
          </a:stretch>
        </p:blipFill>
        <p:spPr>
          <a:xfrm>
            <a:off x="0" y="1316606"/>
            <a:ext cx="9144000" cy="4474594"/>
          </a:xfrm>
          <a:prstGeom prst="rect">
            <a:avLst/>
          </a:prstGeom>
        </p:spPr>
      </p:pic>
      <p:pic>
        <p:nvPicPr>
          <p:cNvPr id="6" name="Picture 5" descr="UNCC_Logo_4c.jpg"/>
          <p:cNvPicPr>
            <a:picLocks noChangeAspect="1"/>
          </p:cNvPicPr>
          <p:nvPr/>
        </p:nvPicPr>
        <p:blipFill>
          <a:blip r:embed="rId4"/>
          <a:stretch>
            <a:fillRect/>
          </a:stretch>
        </p:blipFill>
        <p:spPr>
          <a:xfrm>
            <a:off x="0" y="1"/>
            <a:ext cx="1219200" cy="542544"/>
          </a:xfrm>
          <a:prstGeom prst="rect">
            <a:avLst/>
          </a:prstGeom>
        </p:spPr>
      </p:pic>
      <p:sp>
        <p:nvSpPr>
          <p:cNvPr id="8"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9"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0"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22</a:t>
            </a:fld>
            <a:endParaRPr lang="en-US" dirty="0"/>
          </a:p>
        </p:txBody>
      </p:sp>
    </p:spTree>
    <p:extLst>
      <p:ext uri="{BB962C8B-B14F-4D97-AF65-F5344CB8AC3E}">
        <p14:creationId xmlns:p14="http://schemas.microsoft.com/office/powerpoint/2010/main" val="365012583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79033"/>
            <a:ext cx="8229600" cy="4525963"/>
          </a:xfrm>
        </p:spPr>
        <p:txBody>
          <a:bodyPr/>
          <a:lstStyle/>
          <a:p>
            <a:r>
              <a:rPr lang="en-US" dirty="0" smtClean="0"/>
              <a:t>Computational challenge</a:t>
            </a:r>
            <a:endParaRPr lang="en-US" sz="2400" dirty="0" smtClean="0"/>
          </a:p>
          <a:p>
            <a:pPr lvl="1"/>
            <a:r>
              <a:rPr lang="en-US" sz="2400" dirty="0" smtClean="0"/>
              <a:t>“</a:t>
            </a:r>
            <a:r>
              <a:rPr lang="en-US" sz="2400" b="1" dirty="0" smtClean="0"/>
              <a:t>needle</a:t>
            </a:r>
            <a:r>
              <a:rPr lang="en-US" sz="2400" b="1" i="1" u="sng" dirty="0" smtClean="0"/>
              <a:t>s</a:t>
            </a:r>
            <a:r>
              <a:rPr lang="en-US" sz="2400" b="1" dirty="0" smtClean="0"/>
              <a:t> in a haystack</a:t>
            </a:r>
            <a:r>
              <a:rPr lang="en-US" sz="2400" dirty="0" smtClean="0"/>
              <a:t>”</a:t>
            </a:r>
          </a:p>
          <a:p>
            <a:pPr lvl="2"/>
            <a:r>
              <a:rPr lang="en-US" sz="2000" dirty="0" smtClean="0"/>
              <a:t>The inhibitive number of combinations of a large number of genetic variants: O(2</a:t>
            </a:r>
            <a:r>
              <a:rPr lang="en-US" sz="2000" baseline="30000" dirty="0"/>
              <a:t>p</a:t>
            </a:r>
            <a:r>
              <a:rPr lang="en-US" sz="2000" dirty="0" smtClean="0"/>
              <a:t>) </a:t>
            </a:r>
          </a:p>
          <a:p>
            <a:pPr lvl="2"/>
            <a:r>
              <a:rPr lang="en-US" sz="2000" dirty="0" smtClean="0"/>
              <a:t>Infeasible to do an exhaustive search</a:t>
            </a:r>
          </a:p>
          <a:p>
            <a:r>
              <a:rPr lang="en-US" dirty="0" smtClean="0"/>
              <a:t>Biological challenge</a:t>
            </a:r>
          </a:p>
          <a:p>
            <a:pPr lvl="1"/>
            <a:r>
              <a:rPr lang="en-US" sz="2400" dirty="0" smtClean="0"/>
              <a:t>What combinations of variants we should prioritize?</a:t>
            </a:r>
            <a:endParaRPr lang="en-US" dirty="0" smtClean="0"/>
          </a:p>
        </p:txBody>
      </p:sp>
      <p:sp>
        <p:nvSpPr>
          <p:cNvPr id="4" name="Title 3"/>
          <p:cNvSpPr>
            <a:spLocks noGrp="1"/>
          </p:cNvSpPr>
          <p:nvPr>
            <p:ph type="title"/>
          </p:nvPr>
        </p:nvSpPr>
        <p:spPr/>
        <p:txBody>
          <a:bodyPr/>
          <a:lstStyle/>
          <a:p>
            <a:r>
              <a:rPr lang="en-US" dirty="0" smtClean="0"/>
              <a:t>Challenges</a:t>
            </a:r>
            <a:endParaRPr lang="en-US" dirty="0"/>
          </a:p>
        </p:txBody>
      </p:sp>
      <p:pic>
        <p:nvPicPr>
          <p:cNvPr id="5" name="Picture 4" descr="UNCC_Logo_4c.jpg"/>
          <p:cNvPicPr>
            <a:picLocks noChangeAspect="1"/>
          </p:cNvPicPr>
          <p:nvPr/>
        </p:nvPicPr>
        <p:blipFill>
          <a:blip r:embed="rId3"/>
          <a:stretch>
            <a:fillRect/>
          </a:stretch>
        </p:blipFill>
        <p:spPr>
          <a:xfrm>
            <a:off x="0" y="1"/>
            <a:ext cx="1219200" cy="542544"/>
          </a:xfrm>
          <a:prstGeom prst="rect">
            <a:avLst/>
          </a:prstGeom>
        </p:spPr>
      </p:pic>
      <p:pic>
        <p:nvPicPr>
          <p:cNvPr id="9" name="Picture 8"/>
          <p:cNvPicPr>
            <a:picLocks noChangeAspect="1"/>
          </p:cNvPicPr>
          <p:nvPr/>
        </p:nvPicPr>
        <p:blipFill>
          <a:blip r:embed="rId4"/>
          <a:stretch>
            <a:fillRect/>
          </a:stretch>
        </p:blipFill>
        <p:spPr>
          <a:xfrm>
            <a:off x="3514912" y="4679950"/>
            <a:ext cx="2413000" cy="1600200"/>
          </a:xfrm>
          <a:prstGeom prst="rect">
            <a:avLst/>
          </a:prstGeom>
        </p:spPr>
      </p:pic>
      <p:sp>
        <p:nvSpPr>
          <p:cNvPr id="7"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8"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0"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23</a:t>
            </a:fld>
            <a:endParaRPr lang="en-US" dirty="0"/>
          </a:p>
        </p:txBody>
      </p:sp>
    </p:spTree>
    <p:extLst>
      <p:ext uri="{BB962C8B-B14F-4D97-AF65-F5344CB8AC3E}">
        <p14:creationId xmlns:p14="http://schemas.microsoft.com/office/powerpoint/2010/main" val="219734311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49858"/>
            <a:ext cx="8229600" cy="4525963"/>
          </a:xfrm>
        </p:spPr>
        <p:txBody>
          <a:bodyPr/>
          <a:lstStyle/>
          <a:p>
            <a:r>
              <a:rPr lang="en-US" sz="2800" dirty="0" smtClean="0"/>
              <a:t>Statistical/machine learning (group LASSO logistic regression model)</a:t>
            </a:r>
          </a:p>
          <a:p>
            <a:pPr lvl="1"/>
            <a:r>
              <a:rPr lang="en-US" sz="2400" dirty="0" smtClean="0"/>
              <a:t> Sparse learning on high-dimensional data</a:t>
            </a:r>
          </a:p>
          <a:p>
            <a:pPr lvl="2"/>
            <a:r>
              <a:rPr lang="en-US" sz="1800" dirty="0" smtClean="0"/>
              <a:t>The number of features/CNVs is significantly larger than the number of samples in the data set (n &lt;&lt; p)</a:t>
            </a:r>
          </a:p>
          <a:p>
            <a:pPr lvl="2"/>
            <a:r>
              <a:rPr lang="en-US" sz="1800" dirty="0" smtClean="0"/>
              <a:t>Only a small fraction of CNV combinations are associated with phenotypes</a:t>
            </a:r>
          </a:p>
          <a:p>
            <a:r>
              <a:rPr lang="en-US" sz="2800" dirty="0" smtClean="0"/>
              <a:t>Biological networks (interactive CNVs on a functional variant network)</a:t>
            </a:r>
          </a:p>
          <a:p>
            <a:pPr lvl="1"/>
            <a:r>
              <a:rPr lang="en-US" sz="2400" dirty="0" smtClean="0"/>
              <a:t>Needles tied along a thread (“</a:t>
            </a:r>
            <a:r>
              <a:rPr lang="en-US" sz="2400" b="1" dirty="0" smtClean="0"/>
              <a:t>needle</a:t>
            </a:r>
            <a:r>
              <a:rPr lang="en-US" sz="2400" b="1" i="1" u="sng" dirty="0" smtClean="0"/>
              <a:t>s</a:t>
            </a:r>
            <a:r>
              <a:rPr lang="en-US" sz="2400" b="1" dirty="0" smtClean="0"/>
              <a:t> in a haystack</a:t>
            </a:r>
            <a:r>
              <a:rPr lang="en-US" sz="2400" dirty="0" smtClean="0"/>
              <a:t>”)</a:t>
            </a:r>
          </a:p>
          <a:p>
            <a:endParaRPr lang="en-US" sz="2800" dirty="0" smtClean="0"/>
          </a:p>
        </p:txBody>
      </p:sp>
      <p:sp>
        <p:nvSpPr>
          <p:cNvPr id="4" name="Title 3"/>
          <p:cNvSpPr>
            <a:spLocks noGrp="1"/>
          </p:cNvSpPr>
          <p:nvPr>
            <p:ph type="title"/>
          </p:nvPr>
        </p:nvSpPr>
        <p:spPr/>
        <p:txBody>
          <a:bodyPr/>
          <a:lstStyle/>
          <a:p>
            <a:r>
              <a:rPr lang="en-US" dirty="0" smtClean="0"/>
              <a:t>Methodology - </a:t>
            </a:r>
            <a:r>
              <a:rPr lang="en-US" dirty="0" err="1" smtClean="0"/>
              <a:t>CNVnet</a:t>
            </a:r>
            <a:endParaRPr lang="en-US" dirty="0"/>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pic>
        <p:nvPicPr>
          <p:cNvPr id="11" name="Picture 10"/>
          <p:cNvPicPr>
            <a:picLocks noChangeAspect="1"/>
          </p:cNvPicPr>
          <p:nvPr/>
        </p:nvPicPr>
        <p:blipFill>
          <a:blip r:embed="rId4"/>
          <a:stretch>
            <a:fillRect/>
          </a:stretch>
        </p:blipFill>
        <p:spPr>
          <a:xfrm>
            <a:off x="3323166" y="4722351"/>
            <a:ext cx="3153834" cy="2150341"/>
          </a:xfrm>
          <a:prstGeom prst="rect">
            <a:avLst/>
          </a:prstGeom>
        </p:spPr>
      </p:pic>
    </p:spTree>
    <p:extLst>
      <p:ext uri="{BB962C8B-B14F-4D97-AF65-F5344CB8AC3E}">
        <p14:creationId xmlns:p14="http://schemas.microsoft.com/office/powerpoint/2010/main" val="21701797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Results: CEU vs. non-CEU</a:t>
            </a:r>
            <a:endParaRPr lang="en-US" dirty="0"/>
          </a:p>
        </p:txBody>
      </p:sp>
      <p:pic>
        <p:nvPicPr>
          <p:cNvPr id="5" name="Content Placeholder 14" descr="Fig4.tif"/>
          <p:cNvPicPr>
            <a:picLocks noChangeAspect="1"/>
          </p:cNvPicPr>
          <p:nvPr/>
        </p:nvPicPr>
        <p:blipFill>
          <a:blip r:embed="rId3" cstate="print"/>
          <a:stretch>
            <a:fillRect/>
          </a:stretch>
        </p:blipFill>
        <p:spPr>
          <a:xfrm>
            <a:off x="152400" y="990600"/>
            <a:ext cx="5334000" cy="5343197"/>
          </a:xfrm>
          <a:prstGeom prst="rect">
            <a:avLst/>
          </a:prstGeom>
        </p:spPr>
      </p:pic>
      <p:sp>
        <p:nvSpPr>
          <p:cNvPr id="6" name="Content Placeholder 2"/>
          <p:cNvSpPr txBox="1">
            <a:spLocks/>
          </p:cNvSpPr>
          <p:nvPr/>
        </p:nvSpPr>
        <p:spPr>
          <a:xfrm>
            <a:off x="5562600" y="1219200"/>
            <a:ext cx="3200400" cy="5029200"/>
          </a:xfrm>
          <a:prstGeom prst="rect">
            <a:avLst/>
          </a:prstGeom>
        </p:spPr>
        <p:txBody>
          <a:bodyPr/>
          <a:lstStyle/>
          <a:p>
            <a:pPr marL="0" lvl="1" indent="-285750">
              <a:spcBef>
                <a:spcPct val="20000"/>
              </a:spcBef>
              <a:buFont typeface="Arial" pitchFamily="34" charset="0"/>
              <a:buChar char="–"/>
              <a:defRPr/>
            </a:pPr>
            <a:r>
              <a:rPr lang="en-US" sz="2000" dirty="0" smtClean="0"/>
              <a:t>The expression of </a:t>
            </a:r>
            <a:r>
              <a:rPr lang="en-US" sz="2000" i="1" dirty="0" smtClean="0"/>
              <a:t>PTEN</a:t>
            </a:r>
            <a:r>
              <a:rPr lang="en-US" sz="2000" dirty="0" smtClean="0"/>
              <a:t> explained some population stratification between CEU and ASN (</a:t>
            </a:r>
            <a:r>
              <a:rPr lang="en-US" sz="2000" dirty="0" err="1" smtClean="0"/>
              <a:t>Spielman</a:t>
            </a:r>
            <a:r>
              <a:rPr lang="en-US" sz="2000" dirty="0" smtClean="0"/>
              <a:t> RS et al., Nat Gen, 2009).</a:t>
            </a:r>
          </a:p>
          <a:p>
            <a:pPr marL="0" lvl="1" indent="-285750">
              <a:spcBef>
                <a:spcPct val="20000"/>
              </a:spcBef>
              <a:buFont typeface="Arial" pitchFamily="34" charset="0"/>
              <a:buChar char="–"/>
              <a:defRPr/>
            </a:pPr>
            <a:r>
              <a:rPr lang="en-US" sz="2000" i="1" dirty="0" smtClean="0"/>
              <a:t>PTEN</a:t>
            </a:r>
            <a:r>
              <a:rPr lang="en-US" sz="2000" dirty="0" smtClean="0"/>
              <a:t> mutation is more frequent in Caucasians relative to African Americans and is associated with favorable survival in advanced endometrial cancer (Maxwell GL et al., Clinical Cancer Research, 2000). </a:t>
            </a:r>
            <a:endParaRPr kumimoji="0" lang="en-US" sz="1600" b="1"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 name="Picture 6" descr="UNCC_Logo_4c.jpg"/>
          <p:cNvPicPr>
            <a:picLocks noChangeAspect="1"/>
          </p:cNvPicPr>
          <p:nvPr/>
        </p:nvPicPr>
        <p:blipFill>
          <a:blip r:embed="rId4"/>
          <a:stretch>
            <a:fillRect/>
          </a:stretch>
        </p:blipFill>
        <p:spPr>
          <a:xfrm>
            <a:off x="0" y="1"/>
            <a:ext cx="1219200" cy="542544"/>
          </a:xfrm>
          <a:prstGeom prst="rect">
            <a:avLst/>
          </a:prstGeom>
        </p:spPr>
      </p:pic>
      <p:sp>
        <p:nvSpPr>
          <p:cNvPr id="8"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25</a:t>
            </a:fld>
            <a:endParaRPr lang="en-US" dirty="0"/>
          </a:p>
        </p:txBody>
      </p:sp>
    </p:spTree>
    <p:extLst>
      <p:ext uri="{BB962C8B-B14F-4D97-AF65-F5344CB8AC3E}">
        <p14:creationId xmlns:p14="http://schemas.microsoft.com/office/powerpoint/2010/main" val="201843024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7"/>
            <a:ext cx="8458200" cy="4525963"/>
          </a:xfrm>
        </p:spPr>
        <p:txBody>
          <a:bodyPr>
            <a:normAutofit/>
          </a:bodyPr>
          <a:lstStyle/>
          <a:p>
            <a:r>
              <a:rPr lang="en-US" sz="2800" dirty="0">
                <a:solidFill>
                  <a:schemeClr val="bg1">
                    <a:lumMod val="50000"/>
                  </a:schemeClr>
                </a:solidFill>
              </a:rPr>
              <a:t>A Brief Introduction to Bioinformatics and Human Genetics</a:t>
            </a:r>
          </a:p>
          <a:p>
            <a:r>
              <a:rPr lang="en-US" sz="2800" dirty="0">
                <a:solidFill>
                  <a:schemeClr val="bg1">
                    <a:lumMod val="50000"/>
                  </a:schemeClr>
                </a:solidFill>
              </a:rPr>
              <a:t>Joint Effect </a:t>
            </a:r>
            <a:r>
              <a:rPr lang="en-US" sz="2800" dirty="0">
                <a:solidFill>
                  <a:schemeClr val="bg1">
                    <a:lumMod val="50000"/>
                  </a:schemeClr>
                </a:solidFill>
              </a:rPr>
              <a:t>of </a:t>
            </a:r>
            <a:r>
              <a:rPr lang="en-US" sz="2800" dirty="0">
                <a:solidFill>
                  <a:schemeClr val="bg1">
                    <a:lumMod val="50000"/>
                  </a:schemeClr>
                </a:solidFill>
              </a:rPr>
              <a:t>Genetic Variants </a:t>
            </a:r>
            <a:r>
              <a:rPr lang="en-US" sz="2800" dirty="0">
                <a:solidFill>
                  <a:schemeClr val="bg1">
                    <a:lumMod val="50000"/>
                  </a:schemeClr>
                </a:solidFill>
              </a:rPr>
              <a:t>on P</a:t>
            </a:r>
            <a:r>
              <a:rPr lang="en-US" sz="2800" dirty="0">
                <a:solidFill>
                  <a:schemeClr val="bg1">
                    <a:lumMod val="50000"/>
                  </a:schemeClr>
                </a:solidFill>
              </a:rPr>
              <a:t>henotypes</a:t>
            </a:r>
          </a:p>
          <a:p>
            <a:r>
              <a:rPr lang="en-US" sz="2800" dirty="0"/>
              <a:t>A Network Approach for Integrative Analysis of Genomic Data </a:t>
            </a:r>
            <a:endParaRPr lang="en-US" sz="2800" dirty="0" smtClean="0"/>
          </a:p>
          <a:p>
            <a:r>
              <a:rPr lang="en-US" sz="2800" dirty="0">
                <a:solidFill>
                  <a:schemeClr val="bg1">
                    <a:lumMod val="50000"/>
                  </a:schemeClr>
                </a:solidFill>
              </a:rPr>
              <a:t>Genetic Privacy</a:t>
            </a:r>
          </a:p>
          <a:p>
            <a:r>
              <a:rPr lang="en-US" sz="2800" dirty="0">
                <a:solidFill>
                  <a:schemeClr val="bg1">
                    <a:lumMod val="50000"/>
                  </a:schemeClr>
                </a:solidFill>
              </a:rPr>
              <a:t>Summary and future work </a:t>
            </a:r>
          </a:p>
          <a:p>
            <a:endParaRPr lang="en-US" sz="3600" dirty="0" smtClean="0"/>
          </a:p>
          <a:p>
            <a:endParaRPr lang="en-US" sz="3600" dirty="0"/>
          </a:p>
        </p:txBody>
      </p:sp>
      <p:sp>
        <p:nvSpPr>
          <p:cNvPr id="4" name="Title 3"/>
          <p:cNvSpPr>
            <a:spLocks noGrp="1"/>
          </p:cNvSpPr>
          <p:nvPr>
            <p:ph type="title"/>
          </p:nvPr>
        </p:nvSpPr>
        <p:spPr>
          <a:xfrm>
            <a:off x="952500" y="152400"/>
            <a:ext cx="7239000" cy="1143000"/>
          </a:xfrm>
          <a:prstGeom prst="rect">
            <a:avLst/>
          </a:prstGeom>
        </p:spPr>
        <p:txBody>
          <a:bodyPr/>
          <a:lstStyle/>
          <a:p>
            <a:r>
              <a:rPr lang="en-US" sz="3600" dirty="0" smtClean="0"/>
              <a:t>Outline</a:t>
            </a:r>
            <a:endParaRPr lang="en-US" sz="3600" dirty="0"/>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sp>
        <p:nvSpPr>
          <p:cNvPr id="7"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8"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9"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26</a:t>
            </a:fld>
            <a:endParaRPr lang="en-US" dirty="0"/>
          </a:p>
        </p:txBody>
      </p:sp>
    </p:spTree>
    <p:extLst>
      <p:ext uri="{BB962C8B-B14F-4D97-AF65-F5344CB8AC3E}">
        <p14:creationId xmlns:p14="http://schemas.microsoft.com/office/powerpoint/2010/main" val="330046363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dirty="0" smtClean="0"/>
              <a:t>MicroRNAs </a:t>
            </a:r>
            <a:r>
              <a:rPr lang="en-US" dirty="0"/>
              <a:t>(</a:t>
            </a:r>
            <a:r>
              <a:rPr lang="en-US" dirty="0" err="1"/>
              <a:t>miRNAs</a:t>
            </a:r>
            <a:r>
              <a:rPr lang="en-US" dirty="0"/>
              <a:t>) are small </a:t>
            </a:r>
            <a:r>
              <a:rPr lang="en-US" dirty="0" smtClean="0"/>
              <a:t>(22 </a:t>
            </a:r>
            <a:r>
              <a:rPr lang="en-US" dirty="0"/>
              <a:t>nucleotides) non-coding </a:t>
            </a:r>
            <a:r>
              <a:rPr lang="en-US" dirty="0" smtClean="0"/>
              <a:t>regulatory RNAs</a:t>
            </a:r>
            <a:r>
              <a:rPr lang="en-US" dirty="0"/>
              <a:t>. </a:t>
            </a:r>
            <a:endParaRPr lang="en-US" dirty="0" smtClean="0"/>
          </a:p>
          <a:p>
            <a:r>
              <a:rPr lang="en-US" dirty="0" err="1" smtClean="0"/>
              <a:t>miRNAs</a:t>
            </a:r>
            <a:r>
              <a:rPr lang="en-US" dirty="0" smtClean="0"/>
              <a:t> </a:t>
            </a:r>
            <a:r>
              <a:rPr lang="en-US" dirty="0"/>
              <a:t>regulate gene expression by targeting complementary </a:t>
            </a:r>
            <a:r>
              <a:rPr lang="en-US" dirty="0" smtClean="0"/>
              <a:t>mRNA for </a:t>
            </a:r>
            <a:r>
              <a:rPr lang="en-US" dirty="0"/>
              <a:t>translational blockade or </a:t>
            </a:r>
            <a:r>
              <a:rPr lang="en-US" dirty="0" smtClean="0"/>
              <a:t>degradation. </a:t>
            </a:r>
          </a:p>
          <a:p>
            <a:r>
              <a:rPr lang="en-US" dirty="0" smtClean="0"/>
              <a:t>Differential </a:t>
            </a:r>
            <a:r>
              <a:rPr lang="en-US" dirty="0" err="1"/>
              <a:t>miRNA</a:t>
            </a:r>
            <a:r>
              <a:rPr lang="en-US" dirty="0"/>
              <a:t> expression </a:t>
            </a:r>
            <a:r>
              <a:rPr lang="en-US" dirty="0" smtClean="0"/>
              <a:t>and </a:t>
            </a:r>
            <a:r>
              <a:rPr lang="en-US" dirty="0" err="1" smtClean="0"/>
              <a:t>miRNA</a:t>
            </a:r>
            <a:r>
              <a:rPr lang="en-US" dirty="0" smtClean="0"/>
              <a:t> </a:t>
            </a:r>
            <a:r>
              <a:rPr lang="en-US" dirty="0" err="1"/>
              <a:t>dysregulation</a:t>
            </a:r>
            <a:r>
              <a:rPr lang="en-US" dirty="0"/>
              <a:t> have been associated with cancer signatures, </a:t>
            </a:r>
            <a:r>
              <a:rPr lang="en-US" dirty="0" smtClean="0"/>
              <a:t>including ovarian cancer. </a:t>
            </a:r>
          </a:p>
          <a:p>
            <a:r>
              <a:rPr lang="en-US" dirty="0" smtClean="0"/>
              <a:t>A </a:t>
            </a:r>
            <a:r>
              <a:rPr lang="en-US" dirty="0"/>
              <a:t>study by The Cancer Genome Atlas (TCGA) </a:t>
            </a:r>
            <a:r>
              <a:rPr lang="en-US" dirty="0" smtClean="0"/>
              <a:t>examined mRNA </a:t>
            </a:r>
            <a:r>
              <a:rPr lang="en-US" dirty="0"/>
              <a:t>transcription and </a:t>
            </a:r>
            <a:r>
              <a:rPr lang="en-US" dirty="0" err="1"/>
              <a:t>miRNA</a:t>
            </a:r>
            <a:r>
              <a:rPr lang="en-US" dirty="0"/>
              <a:t> expression in high grade serous ovarian cancer</a:t>
            </a:r>
            <a:r>
              <a:rPr lang="en-US" dirty="0" smtClean="0"/>
              <a:t>, and </a:t>
            </a:r>
            <a:r>
              <a:rPr lang="en-US" dirty="0"/>
              <a:t>found three </a:t>
            </a:r>
            <a:r>
              <a:rPr lang="en-US" dirty="0" err="1"/>
              <a:t>miRNA</a:t>
            </a:r>
            <a:r>
              <a:rPr lang="en-US" dirty="0"/>
              <a:t> </a:t>
            </a:r>
            <a:r>
              <a:rPr lang="en-US" dirty="0" smtClean="0"/>
              <a:t>subtypes.</a:t>
            </a:r>
            <a:endParaRPr lang="en-US" dirty="0"/>
          </a:p>
        </p:txBody>
      </p:sp>
      <p:pic>
        <p:nvPicPr>
          <p:cNvPr id="5" name="Picture 4" descr="UNCC_Logo_4c.jpg"/>
          <p:cNvPicPr>
            <a:picLocks noChangeAspect="1"/>
          </p:cNvPicPr>
          <p:nvPr/>
        </p:nvPicPr>
        <p:blipFill>
          <a:blip r:embed="rId2"/>
          <a:stretch>
            <a:fillRect/>
          </a:stretch>
        </p:blipFill>
        <p:spPr>
          <a:xfrm>
            <a:off x="0" y="0"/>
            <a:ext cx="1752600" cy="779907"/>
          </a:xfrm>
          <a:prstGeom prst="rect">
            <a:avLst/>
          </a:prstGeom>
        </p:spPr>
      </p:pic>
      <p:sp>
        <p:nvSpPr>
          <p:cNvPr id="2" name="Title 1"/>
          <p:cNvSpPr>
            <a:spLocks noGrp="1"/>
          </p:cNvSpPr>
          <p:nvPr>
            <p:ph type="title"/>
          </p:nvPr>
        </p:nvSpPr>
        <p:spPr>
          <a:xfrm>
            <a:off x="457200" y="381000"/>
            <a:ext cx="8229600" cy="1143000"/>
          </a:xfrm>
        </p:spPr>
        <p:txBody>
          <a:bodyPr/>
          <a:lstStyle/>
          <a:p>
            <a:r>
              <a:rPr lang="en-US" dirty="0" smtClean="0"/>
              <a:t>MicroRNAs and Ovarian Cancer</a:t>
            </a:r>
            <a:endParaRPr lang="en-US" dirty="0"/>
          </a:p>
        </p:txBody>
      </p:sp>
      <p:sp>
        <p:nvSpPr>
          <p:cNvPr id="6"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8"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9"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27</a:t>
            </a:fld>
            <a:endParaRPr lang="en-US" dirty="0"/>
          </a:p>
        </p:txBody>
      </p:sp>
      <p:pic>
        <p:nvPicPr>
          <p:cNvPr id="10" name="Picture 9" descr="tcga-dp_logo.png"/>
          <p:cNvPicPr>
            <a:picLocks noChangeAspect="1"/>
          </p:cNvPicPr>
          <p:nvPr/>
        </p:nvPicPr>
        <p:blipFill>
          <a:blip r:embed="rId3"/>
          <a:stretch>
            <a:fillRect/>
          </a:stretch>
        </p:blipFill>
        <p:spPr>
          <a:xfrm>
            <a:off x="2590800" y="5530009"/>
            <a:ext cx="6375400" cy="685800"/>
          </a:xfrm>
          <a:prstGeom prst="rect">
            <a:avLst/>
          </a:prstGeom>
        </p:spPr>
      </p:pic>
    </p:spTree>
    <p:extLst>
      <p:ext uri="{BB962C8B-B14F-4D97-AF65-F5344CB8AC3E}">
        <p14:creationId xmlns:p14="http://schemas.microsoft.com/office/powerpoint/2010/main" val="187029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Approach</a:t>
            </a:r>
            <a:endParaRPr lang="en-US" dirty="0"/>
          </a:p>
        </p:txBody>
      </p:sp>
      <p:sp>
        <p:nvSpPr>
          <p:cNvPr id="3" name="Content Placeholder 2"/>
          <p:cNvSpPr>
            <a:spLocks noGrp="1"/>
          </p:cNvSpPr>
          <p:nvPr>
            <p:ph idx="1"/>
          </p:nvPr>
        </p:nvSpPr>
        <p:spPr/>
        <p:txBody>
          <a:bodyPr>
            <a:normAutofit fontScale="92500"/>
          </a:bodyPr>
          <a:lstStyle/>
          <a:p>
            <a:pPr>
              <a:defRPr/>
            </a:pPr>
            <a:r>
              <a:rPr lang="en-US" altLang="zh-TW" dirty="0" smtClean="0"/>
              <a:t>How does </a:t>
            </a:r>
            <a:r>
              <a:rPr lang="en-US" altLang="zh-TW" dirty="0" err="1" smtClean="0"/>
              <a:t>miRNA</a:t>
            </a:r>
            <a:r>
              <a:rPr lang="en-US" altLang="zh-TW" dirty="0" smtClean="0"/>
              <a:t> affect gene expression in ovarian cancer both locally and distally? </a:t>
            </a:r>
          </a:p>
          <a:p>
            <a:pPr>
              <a:defRPr/>
            </a:pPr>
            <a:r>
              <a:rPr lang="en-US" dirty="0"/>
              <a:t>What’s the underlying network for such effect</a:t>
            </a:r>
            <a:r>
              <a:rPr lang="en-US" dirty="0" smtClean="0"/>
              <a:t>?</a:t>
            </a:r>
          </a:p>
          <a:p>
            <a:pPr>
              <a:defRPr/>
            </a:pPr>
            <a:r>
              <a:rPr lang="en-US" altLang="zh-TW" dirty="0"/>
              <a:t>Borrowed the idea from gene expression quantitative trait loci (</a:t>
            </a:r>
            <a:r>
              <a:rPr lang="en-US" altLang="zh-TW" dirty="0" err="1"/>
              <a:t>eQTL</a:t>
            </a:r>
            <a:r>
              <a:rPr lang="en-US" altLang="zh-TW" dirty="0"/>
              <a:t>) mapping.</a:t>
            </a:r>
          </a:p>
          <a:p>
            <a:pPr>
              <a:defRPr/>
            </a:pPr>
            <a:r>
              <a:rPr lang="en-US" altLang="zh-TW" dirty="0"/>
              <a:t>Genome-wide mapping of </a:t>
            </a:r>
            <a:r>
              <a:rPr lang="en-US" altLang="zh-TW" dirty="0" err="1"/>
              <a:t>miRNA</a:t>
            </a:r>
            <a:r>
              <a:rPr lang="en-US" altLang="zh-TW" dirty="0"/>
              <a:t>-gene expression quantitative trait loci (</a:t>
            </a:r>
            <a:r>
              <a:rPr lang="en-US" altLang="zh-TW" dirty="0" err="1"/>
              <a:t>ieQTL</a:t>
            </a:r>
            <a:r>
              <a:rPr lang="en-US" altLang="zh-TW" dirty="0"/>
              <a:t>) using the ovarian cancer data from The Cancer Genome Atlas (TCGA).</a:t>
            </a:r>
          </a:p>
          <a:p>
            <a:pPr>
              <a:defRPr/>
            </a:pPr>
            <a:endParaRPr lang="en-US" altLang="zh-TW" dirty="0" smtClean="0"/>
          </a:p>
        </p:txBody>
      </p:sp>
      <p:pic>
        <p:nvPicPr>
          <p:cNvPr id="5" name="Picture 4" descr="UNCC_Logo_4c.jpg"/>
          <p:cNvPicPr>
            <a:picLocks noChangeAspect="1"/>
          </p:cNvPicPr>
          <p:nvPr/>
        </p:nvPicPr>
        <p:blipFill>
          <a:blip r:embed="rId3"/>
          <a:stretch>
            <a:fillRect/>
          </a:stretch>
        </p:blipFill>
        <p:spPr>
          <a:xfrm>
            <a:off x="0" y="0"/>
            <a:ext cx="1752600" cy="779907"/>
          </a:xfrm>
          <a:prstGeom prst="rect">
            <a:avLst/>
          </a:prstGeom>
        </p:spPr>
      </p:pic>
      <p:sp>
        <p:nvSpPr>
          <p:cNvPr id="6"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8"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9"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28</a:t>
            </a:fld>
            <a:endParaRPr lang="en-US" dirty="0"/>
          </a:p>
        </p:txBody>
      </p:sp>
    </p:spTree>
    <p:extLst>
      <p:ext uri="{BB962C8B-B14F-4D97-AF65-F5344CB8AC3E}">
        <p14:creationId xmlns:p14="http://schemas.microsoft.com/office/powerpoint/2010/main" val="109413228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CC_Logo_4c.jpg"/>
          <p:cNvPicPr>
            <a:picLocks noChangeAspect="1"/>
          </p:cNvPicPr>
          <p:nvPr/>
        </p:nvPicPr>
        <p:blipFill>
          <a:blip r:embed="rId3"/>
          <a:stretch>
            <a:fillRect/>
          </a:stretch>
        </p:blipFill>
        <p:spPr>
          <a:xfrm>
            <a:off x="0" y="0"/>
            <a:ext cx="1752600" cy="779907"/>
          </a:xfrm>
          <a:prstGeom prst="rect">
            <a:avLst/>
          </a:prstGeom>
        </p:spPr>
      </p:pic>
      <p:sp>
        <p:nvSpPr>
          <p:cNvPr id="8" name="Title 7"/>
          <p:cNvSpPr>
            <a:spLocks noGrp="1"/>
          </p:cNvSpPr>
          <p:nvPr>
            <p:ph type="title"/>
          </p:nvPr>
        </p:nvSpPr>
        <p:spPr/>
        <p:txBody>
          <a:bodyPr/>
          <a:lstStyle/>
          <a:p>
            <a:endParaRPr lang="en-US"/>
          </a:p>
        </p:txBody>
      </p:sp>
      <p:pic>
        <p:nvPicPr>
          <p:cNvPr id="9" name="Content Placeholder 3" descr="Figure1.pdf"/>
          <p:cNvPicPr>
            <a:picLocks noGrp="1" noChangeAspect="1"/>
          </p:cNvPicPr>
          <p:nvPr>
            <p:ph idx="1"/>
          </p:nvPr>
        </p:nvPicPr>
        <p:blipFill rotWithShape="1">
          <a:blip r:embed="rId4">
            <a:extLst>
              <a:ext uri="{28A0092B-C50C-407E-A947-70E740481C1C}">
                <a14:useLocalDpi xmlns:a14="http://schemas.microsoft.com/office/drawing/2010/main" val="0"/>
              </a:ext>
            </a:extLst>
          </a:blip>
          <a:srcRect t="1519" b="7991"/>
          <a:stretch/>
        </p:blipFill>
        <p:spPr>
          <a:xfrm>
            <a:off x="1652493" y="-679758"/>
            <a:ext cx="6385859" cy="7477994"/>
          </a:xfrm>
        </p:spPr>
      </p:pic>
    </p:spTree>
    <p:extLst>
      <p:ext uri="{BB962C8B-B14F-4D97-AF65-F5344CB8AC3E}">
        <p14:creationId xmlns:p14="http://schemas.microsoft.com/office/powerpoint/2010/main" val="6675744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6303179" y="5103330"/>
            <a:ext cx="2646086" cy="1707607"/>
          </a:xfrm>
          <a:prstGeom prst="rect">
            <a:avLst/>
          </a:prstGeom>
        </p:spPr>
      </p:pic>
      <p:sp>
        <p:nvSpPr>
          <p:cNvPr id="2" name="Title 1"/>
          <p:cNvSpPr>
            <a:spLocks noGrp="1"/>
          </p:cNvSpPr>
          <p:nvPr>
            <p:ph type="title"/>
          </p:nvPr>
        </p:nvSpPr>
        <p:spPr/>
        <p:txBody>
          <a:bodyPr/>
          <a:lstStyle/>
          <a:p>
            <a:r>
              <a:rPr lang="en-US" dirty="0" smtClean="0"/>
              <a:t>Bioinformatics</a:t>
            </a:r>
            <a:endParaRPr lang="en-US" dirty="0"/>
          </a:p>
        </p:txBody>
      </p:sp>
      <p:pic>
        <p:nvPicPr>
          <p:cNvPr id="34" name="Content Placeholder 33"/>
          <p:cNvPicPr>
            <a:picLocks noGrp="1" noChangeAspect="1"/>
          </p:cNvPicPr>
          <p:nvPr>
            <p:ph idx="1"/>
          </p:nvPr>
        </p:nvPicPr>
        <p:blipFill>
          <a:blip r:embed="rId4"/>
          <a:srcRect t="8753" b="8753"/>
          <a:stretch>
            <a:fillRect/>
          </a:stretch>
        </p:blipFill>
        <p:spPr>
          <a:xfrm>
            <a:off x="3761076" y="1231374"/>
            <a:ext cx="1811867" cy="996457"/>
          </a:xfrm>
        </p:spPr>
      </p:pic>
      <p:sp>
        <p:nvSpPr>
          <p:cNvPr id="17" name="Rectangle 16"/>
          <p:cNvSpPr/>
          <p:nvPr/>
        </p:nvSpPr>
        <p:spPr>
          <a:xfrm>
            <a:off x="1096181" y="2243678"/>
            <a:ext cx="1828800" cy="2971800"/>
          </a:xfrm>
          <a:prstGeom prst="rect">
            <a:avLst/>
          </a:prstGeom>
          <a:solidFill>
            <a:srgbClr val="FF000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DATA</a:t>
            </a:r>
            <a:endParaRPr lang="en-US" dirty="0">
              <a:solidFill>
                <a:schemeClr val="tx1"/>
              </a:solidFill>
            </a:endParaRPr>
          </a:p>
        </p:txBody>
      </p:sp>
      <p:grpSp>
        <p:nvGrpSpPr>
          <p:cNvPr id="18" name="Group 17"/>
          <p:cNvGrpSpPr/>
          <p:nvPr/>
        </p:nvGrpSpPr>
        <p:grpSpPr>
          <a:xfrm>
            <a:off x="1477181" y="2624678"/>
            <a:ext cx="1185323" cy="2518638"/>
            <a:chOff x="2133600" y="1811518"/>
            <a:chExt cx="1185323" cy="2518638"/>
          </a:xfrm>
        </p:grpSpPr>
        <p:pic>
          <p:nvPicPr>
            <p:cNvPr id="19" name="Picture 18" descr="USB-Flower-Fragrance-Oil-Burner.jpg"/>
            <p:cNvPicPr>
              <a:picLocks noChangeAspect="1"/>
            </p:cNvPicPr>
            <p:nvPr/>
          </p:nvPicPr>
          <p:blipFill>
            <a:blip r:embed="rId5" cstate="print"/>
            <a:stretch>
              <a:fillRect/>
            </a:stretch>
          </p:blipFill>
          <p:spPr>
            <a:xfrm>
              <a:off x="2136369" y="1811518"/>
              <a:ext cx="1182554" cy="703082"/>
            </a:xfrm>
            <a:prstGeom prst="rect">
              <a:avLst/>
            </a:prstGeom>
          </p:spPr>
        </p:pic>
        <p:pic>
          <p:nvPicPr>
            <p:cNvPr id="20" name="Picture 19" descr="buffalo-ministation-datavault-portable-usb-hard-drive.jpg"/>
            <p:cNvPicPr>
              <a:picLocks noChangeAspect="1"/>
            </p:cNvPicPr>
            <p:nvPr/>
          </p:nvPicPr>
          <p:blipFill>
            <a:blip r:embed="rId6" cstate="print"/>
            <a:stretch>
              <a:fillRect/>
            </a:stretch>
          </p:blipFill>
          <p:spPr>
            <a:xfrm>
              <a:off x="2133600" y="2483703"/>
              <a:ext cx="1168400" cy="1013587"/>
            </a:xfrm>
            <a:prstGeom prst="rect">
              <a:avLst/>
            </a:prstGeom>
          </p:spPr>
        </p:pic>
        <p:pic>
          <p:nvPicPr>
            <p:cNvPr id="21" name="Picture 20" descr="The Latest LaCie Hard Disk Max External HDD Geeky Gadgets.jpg"/>
            <p:cNvPicPr>
              <a:picLocks noChangeAspect="1"/>
            </p:cNvPicPr>
            <p:nvPr/>
          </p:nvPicPr>
          <p:blipFill>
            <a:blip r:embed="rId7" cstate="print"/>
            <a:stretch>
              <a:fillRect/>
            </a:stretch>
          </p:blipFill>
          <p:spPr>
            <a:xfrm>
              <a:off x="2133600" y="3474303"/>
              <a:ext cx="1168400" cy="855853"/>
            </a:xfrm>
            <a:prstGeom prst="rect">
              <a:avLst/>
            </a:prstGeom>
          </p:spPr>
        </p:pic>
      </p:grpSp>
      <p:sp>
        <p:nvSpPr>
          <p:cNvPr id="22" name="Rectangle 21"/>
          <p:cNvSpPr/>
          <p:nvPr/>
        </p:nvSpPr>
        <p:spPr>
          <a:xfrm>
            <a:off x="3305981" y="2243678"/>
            <a:ext cx="2819400" cy="2971800"/>
          </a:xfrm>
          <a:prstGeom prst="rect">
            <a:avLst/>
          </a:prstGeom>
          <a:solidFill>
            <a:schemeClr val="tx1">
              <a:lumMod val="50000"/>
              <a:lumOff val="5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BLACKBOX</a:t>
            </a:r>
            <a:endParaRPr lang="en-US" dirty="0">
              <a:solidFill>
                <a:schemeClr val="tx1"/>
              </a:solidFill>
            </a:endParaRPr>
          </a:p>
        </p:txBody>
      </p:sp>
      <p:sp>
        <p:nvSpPr>
          <p:cNvPr id="23" name="Rectangle 22"/>
          <p:cNvSpPr/>
          <p:nvPr/>
        </p:nvSpPr>
        <p:spPr>
          <a:xfrm>
            <a:off x="6506381" y="2243678"/>
            <a:ext cx="1828800" cy="2971800"/>
          </a:xfrm>
          <a:prstGeom prst="rect">
            <a:avLst/>
          </a:prstGeom>
          <a:solidFill>
            <a:srgbClr val="92D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RESULTS</a:t>
            </a:r>
            <a:endParaRPr lang="en-US" dirty="0">
              <a:solidFill>
                <a:schemeClr val="tx1"/>
              </a:solidFill>
            </a:endParaRPr>
          </a:p>
        </p:txBody>
      </p:sp>
      <p:sp>
        <p:nvSpPr>
          <p:cNvPr id="24" name="Right Arrow 23"/>
          <p:cNvSpPr/>
          <p:nvPr/>
        </p:nvSpPr>
        <p:spPr>
          <a:xfrm>
            <a:off x="3001181" y="3539078"/>
            <a:ext cx="228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a:off x="6201581" y="3539078"/>
            <a:ext cx="228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6582581" y="2548478"/>
            <a:ext cx="1748160" cy="2605744"/>
            <a:chOff x="7239000" y="1752600"/>
            <a:chExt cx="1748160" cy="2605744"/>
          </a:xfrm>
        </p:grpSpPr>
        <p:pic>
          <p:nvPicPr>
            <p:cNvPr id="27" name="Picture 26" descr="table-example.png"/>
            <p:cNvPicPr>
              <a:picLocks noChangeAspect="1"/>
            </p:cNvPicPr>
            <p:nvPr/>
          </p:nvPicPr>
          <p:blipFill>
            <a:blip r:embed="rId8" cstate="print"/>
            <a:stretch>
              <a:fillRect/>
            </a:stretch>
          </p:blipFill>
          <p:spPr>
            <a:xfrm>
              <a:off x="7239000" y="1752600"/>
              <a:ext cx="1676400" cy="685800"/>
            </a:xfrm>
            <a:prstGeom prst="rect">
              <a:avLst/>
            </a:prstGeom>
          </p:spPr>
        </p:pic>
        <p:graphicFrame>
          <p:nvGraphicFramePr>
            <p:cNvPr id="28" name="Object 1"/>
            <p:cNvGraphicFramePr>
              <a:graphicFrameLocks noChangeAspect="1"/>
            </p:cNvGraphicFramePr>
            <p:nvPr/>
          </p:nvGraphicFramePr>
          <p:xfrm>
            <a:off x="7848600" y="2209800"/>
            <a:ext cx="990600" cy="990600"/>
          </p:xfrm>
          <a:graphic>
            <a:graphicData uri="http://schemas.openxmlformats.org/presentationml/2006/ole">
              <mc:AlternateContent xmlns:mc="http://schemas.openxmlformats.org/markup-compatibility/2006">
                <mc:Choice xmlns:v="urn:schemas-microsoft-com:vml" Requires="v">
                  <p:oleObj spid="_x0000_s1070" name="Acrobat Document" r:id="rId9" imgW="4800600" imgH="4800600" progId="AcroExch.Document.7">
                    <p:embed/>
                  </p:oleObj>
                </mc:Choice>
                <mc:Fallback>
                  <p:oleObj name="Acrobat Document" r:id="rId9" imgW="4800600" imgH="4800600" progId="AcroExch.Document.7">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48600" y="2209800"/>
                          <a:ext cx="990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29" name="Picture 28" descr="roc-CGH.jpg"/>
            <p:cNvPicPr>
              <a:picLocks noChangeAspect="1"/>
            </p:cNvPicPr>
            <p:nvPr/>
          </p:nvPicPr>
          <p:blipFill>
            <a:blip r:embed="rId11" cstate="print"/>
            <a:stretch>
              <a:fillRect/>
            </a:stretch>
          </p:blipFill>
          <p:spPr>
            <a:xfrm>
              <a:off x="7239000" y="2971800"/>
              <a:ext cx="1119346" cy="838200"/>
            </a:xfrm>
            <a:prstGeom prst="rect">
              <a:avLst/>
            </a:prstGeom>
          </p:spPr>
        </p:pic>
        <p:pic>
          <p:nvPicPr>
            <p:cNvPr id="30" name="Picture 29" descr="NetworkInWeb42M.validatedCNVEs.png"/>
            <p:cNvPicPr>
              <a:picLocks noChangeAspect="1"/>
            </p:cNvPicPr>
            <p:nvPr/>
          </p:nvPicPr>
          <p:blipFill>
            <a:blip r:embed="rId12" cstate="print"/>
            <a:stretch>
              <a:fillRect/>
            </a:stretch>
          </p:blipFill>
          <p:spPr>
            <a:xfrm>
              <a:off x="7848600" y="3352800"/>
              <a:ext cx="1138560" cy="1005544"/>
            </a:xfrm>
            <a:prstGeom prst="rect">
              <a:avLst/>
            </a:prstGeom>
          </p:spPr>
        </p:pic>
      </p:grpSp>
      <p:grpSp>
        <p:nvGrpSpPr>
          <p:cNvPr id="31" name="Group 30"/>
          <p:cNvGrpSpPr/>
          <p:nvPr/>
        </p:nvGrpSpPr>
        <p:grpSpPr>
          <a:xfrm>
            <a:off x="3686981" y="2548478"/>
            <a:ext cx="2114550" cy="2673392"/>
            <a:chOff x="4343400" y="1752600"/>
            <a:chExt cx="2114550" cy="2673392"/>
          </a:xfrm>
        </p:grpSpPr>
        <p:pic>
          <p:nvPicPr>
            <p:cNvPr id="32" name="Picture 31" descr="blackbox.png.gif"/>
            <p:cNvPicPr>
              <a:picLocks noChangeAspect="1"/>
            </p:cNvPicPr>
            <p:nvPr/>
          </p:nvPicPr>
          <p:blipFill>
            <a:blip r:embed="rId13" cstate="print"/>
            <a:stretch>
              <a:fillRect/>
            </a:stretch>
          </p:blipFill>
          <p:spPr>
            <a:xfrm>
              <a:off x="4343400" y="1752600"/>
              <a:ext cx="2114550" cy="1691640"/>
            </a:xfrm>
            <a:prstGeom prst="rect">
              <a:avLst/>
            </a:prstGeom>
          </p:spPr>
        </p:pic>
        <p:pic>
          <p:nvPicPr>
            <p:cNvPr id="33" name="Picture 32" descr="bioinformaticians.png"/>
            <p:cNvPicPr>
              <a:picLocks noChangeAspect="1"/>
            </p:cNvPicPr>
            <p:nvPr/>
          </p:nvPicPr>
          <p:blipFill>
            <a:blip r:embed="rId14" cstate="print"/>
            <a:stretch>
              <a:fillRect/>
            </a:stretch>
          </p:blipFill>
          <p:spPr>
            <a:xfrm>
              <a:off x="4343400" y="3484024"/>
              <a:ext cx="1361854" cy="941968"/>
            </a:xfrm>
            <a:prstGeom prst="rect">
              <a:avLst/>
            </a:prstGeom>
          </p:spPr>
        </p:pic>
      </p:grpSp>
      <p:pic>
        <p:nvPicPr>
          <p:cNvPr id="35" name="Picture 34" descr="UNCC_Logo_4c.jpg"/>
          <p:cNvPicPr>
            <a:picLocks noChangeAspect="1"/>
          </p:cNvPicPr>
          <p:nvPr/>
        </p:nvPicPr>
        <p:blipFill>
          <a:blip r:embed="rId15"/>
          <a:stretch>
            <a:fillRect/>
          </a:stretch>
        </p:blipFill>
        <p:spPr>
          <a:xfrm>
            <a:off x="0" y="1"/>
            <a:ext cx="1219200" cy="542544"/>
          </a:xfrm>
          <a:prstGeom prst="rect">
            <a:avLst/>
          </a:prstGeom>
        </p:spPr>
      </p:pic>
      <p:pic>
        <p:nvPicPr>
          <p:cNvPr id="36" name="Picture 35"/>
          <p:cNvPicPr>
            <a:picLocks noChangeAspect="1"/>
          </p:cNvPicPr>
          <p:nvPr/>
        </p:nvPicPr>
        <p:blipFill>
          <a:blip r:embed="rId16"/>
          <a:stretch>
            <a:fillRect/>
          </a:stretch>
        </p:blipFill>
        <p:spPr>
          <a:xfrm>
            <a:off x="1479950" y="5247270"/>
            <a:ext cx="1210734" cy="1234948"/>
          </a:xfrm>
          <a:prstGeom prst="rect">
            <a:avLst/>
          </a:prstGeom>
        </p:spPr>
      </p:pic>
      <p:sp>
        <p:nvSpPr>
          <p:cNvPr id="38" name="Title 1"/>
          <p:cNvSpPr txBox="1">
            <a:spLocks/>
          </p:cNvSpPr>
          <p:nvPr/>
        </p:nvSpPr>
        <p:spPr>
          <a:xfrm>
            <a:off x="1032439" y="5420039"/>
            <a:ext cx="7108007"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Human Genetics</a:t>
            </a:r>
            <a:endParaRPr lang="en-US" sz="4000" dirty="0"/>
          </a:p>
        </p:txBody>
      </p:sp>
    </p:spTree>
    <p:extLst>
      <p:ext uri="{BB962C8B-B14F-4D97-AF65-F5344CB8AC3E}">
        <p14:creationId xmlns:p14="http://schemas.microsoft.com/office/powerpoint/2010/main" val="1328294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0" y="578220"/>
            <a:ext cx="9144000" cy="6288244"/>
          </a:xfrm>
          <a:prstGeom prst="rect">
            <a:avLst/>
          </a:prstGeom>
        </p:spPr>
      </p:pic>
      <p:pic>
        <p:nvPicPr>
          <p:cNvPr id="5" name="Picture 4" descr="UNCC_Logo_4c.jpg"/>
          <p:cNvPicPr>
            <a:picLocks noChangeAspect="1"/>
          </p:cNvPicPr>
          <p:nvPr/>
        </p:nvPicPr>
        <p:blipFill>
          <a:blip r:embed="rId4"/>
          <a:stretch>
            <a:fillRect/>
          </a:stretch>
        </p:blipFill>
        <p:spPr>
          <a:xfrm>
            <a:off x="0" y="0"/>
            <a:ext cx="1752600" cy="779907"/>
          </a:xfrm>
          <a:prstGeom prst="rect">
            <a:avLst/>
          </a:prstGeom>
        </p:spPr>
      </p:pic>
    </p:spTree>
    <p:extLst>
      <p:ext uri="{BB962C8B-B14F-4D97-AF65-F5344CB8AC3E}">
        <p14:creationId xmlns:p14="http://schemas.microsoft.com/office/powerpoint/2010/main" val="407498985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a:bodyPr>
          <a:lstStyle/>
          <a:p>
            <a:r>
              <a:rPr lang="en-US" sz="4000" dirty="0" smtClean="0"/>
              <a:t>Multi-</a:t>
            </a:r>
            <a:r>
              <a:rPr lang="en-US" sz="4000" dirty="0" err="1" smtClean="0"/>
              <a:t>Omics</a:t>
            </a:r>
            <a:r>
              <a:rPr lang="en-US" sz="4000" dirty="0" smtClean="0"/>
              <a:t> Data Integration</a:t>
            </a:r>
            <a:endParaRPr lang="en-US" sz="4000" dirty="0"/>
          </a:p>
        </p:txBody>
      </p:sp>
      <p:sp>
        <p:nvSpPr>
          <p:cNvPr id="5" name="Right Arrow 4"/>
          <p:cNvSpPr/>
          <p:nvPr/>
        </p:nvSpPr>
        <p:spPr>
          <a:xfrm>
            <a:off x="5867400" y="3733800"/>
            <a:ext cx="457200" cy="30480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 name="Group 141"/>
          <p:cNvGrpSpPr/>
          <p:nvPr/>
        </p:nvGrpSpPr>
        <p:grpSpPr>
          <a:xfrm>
            <a:off x="6477000" y="1905000"/>
            <a:ext cx="2200609" cy="2493407"/>
            <a:chOff x="6657641" y="3593068"/>
            <a:chExt cx="2200609" cy="2493407"/>
          </a:xfrm>
        </p:grpSpPr>
        <p:pic>
          <p:nvPicPr>
            <p:cNvPr id="7" name="Picture 5"/>
            <p:cNvPicPr>
              <a:picLocks noChangeAspect="1" noChangeArrowheads="1"/>
            </p:cNvPicPr>
            <p:nvPr/>
          </p:nvPicPr>
          <p:blipFill>
            <a:blip r:embed="rId2" cstate="print"/>
            <a:srcRect/>
            <a:stretch>
              <a:fillRect/>
            </a:stretch>
          </p:blipFill>
          <p:spPr bwMode="auto">
            <a:xfrm>
              <a:off x="6781800" y="4178626"/>
              <a:ext cx="2076450" cy="1907849"/>
            </a:xfrm>
            <a:prstGeom prst="rect">
              <a:avLst/>
            </a:prstGeom>
            <a:noFill/>
            <a:ln w="9525">
              <a:noFill/>
              <a:miter lim="800000"/>
              <a:headEnd/>
              <a:tailEnd/>
            </a:ln>
          </p:spPr>
        </p:pic>
        <p:sp>
          <p:nvSpPr>
            <p:cNvPr id="8" name="TextBox 7"/>
            <p:cNvSpPr txBox="1"/>
            <p:nvPr/>
          </p:nvSpPr>
          <p:spPr>
            <a:xfrm>
              <a:off x="6657641" y="3593068"/>
              <a:ext cx="2181559" cy="369332"/>
            </a:xfrm>
            <a:prstGeom prst="rect">
              <a:avLst/>
            </a:prstGeom>
            <a:noFill/>
          </p:spPr>
          <p:txBody>
            <a:bodyPr wrap="none" rtlCol="0">
              <a:spAutoFit/>
            </a:bodyPr>
            <a:lstStyle/>
            <a:p>
              <a:r>
                <a:rPr lang="en-US" b="1" dirty="0" smtClean="0">
                  <a:solidFill>
                    <a:schemeClr val="accent1">
                      <a:lumMod val="75000"/>
                    </a:schemeClr>
                  </a:solidFill>
                </a:rPr>
                <a:t>Phenotypic Variation</a:t>
              </a:r>
              <a:endParaRPr lang="en-US" b="1" dirty="0">
                <a:solidFill>
                  <a:schemeClr val="accent1">
                    <a:lumMod val="75000"/>
                  </a:schemeClr>
                </a:solidFill>
              </a:endParaRPr>
            </a:p>
          </p:txBody>
        </p:sp>
      </p:grpSp>
      <p:grpSp>
        <p:nvGrpSpPr>
          <p:cNvPr id="3" name="Group 143"/>
          <p:cNvGrpSpPr/>
          <p:nvPr/>
        </p:nvGrpSpPr>
        <p:grpSpPr>
          <a:xfrm>
            <a:off x="3581400" y="2590800"/>
            <a:ext cx="2683940" cy="2350532"/>
            <a:chOff x="3429000" y="3593068"/>
            <a:chExt cx="2683940" cy="2350532"/>
          </a:xfrm>
        </p:grpSpPr>
        <p:sp>
          <p:nvSpPr>
            <p:cNvPr id="10" name="TextBox 9"/>
            <p:cNvSpPr txBox="1"/>
            <p:nvPr/>
          </p:nvSpPr>
          <p:spPr>
            <a:xfrm>
              <a:off x="3429000" y="3593068"/>
              <a:ext cx="2683940" cy="369332"/>
            </a:xfrm>
            <a:prstGeom prst="rect">
              <a:avLst/>
            </a:prstGeom>
            <a:noFill/>
          </p:spPr>
          <p:txBody>
            <a:bodyPr wrap="none" rtlCol="0">
              <a:spAutoFit/>
            </a:bodyPr>
            <a:lstStyle/>
            <a:p>
              <a:r>
                <a:rPr lang="en-US" b="1" dirty="0" smtClean="0">
                  <a:solidFill>
                    <a:schemeClr val="accent1">
                      <a:lumMod val="75000"/>
                    </a:schemeClr>
                  </a:solidFill>
                </a:rPr>
                <a:t>Gene Expression Variation</a:t>
              </a:r>
              <a:endParaRPr lang="en-US" b="1" dirty="0">
                <a:solidFill>
                  <a:schemeClr val="accent1">
                    <a:lumMod val="75000"/>
                  </a:schemeClr>
                </a:solidFill>
              </a:endParaRPr>
            </a:p>
          </p:txBody>
        </p:sp>
        <p:grpSp>
          <p:nvGrpSpPr>
            <p:cNvPr id="6" name="Group 124"/>
            <p:cNvGrpSpPr/>
            <p:nvPr/>
          </p:nvGrpSpPr>
          <p:grpSpPr>
            <a:xfrm>
              <a:off x="3558838" y="4038600"/>
              <a:ext cx="2308562" cy="1905000"/>
              <a:chOff x="5715000" y="3276600"/>
              <a:chExt cx="3096851" cy="1981200"/>
            </a:xfrm>
          </p:grpSpPr>
          <p:grpSp>
            <p:nvGrpSpPr>
              <p:cNvPr id="9" name="Group 168"/>
              <p:cNvGrpSpPr/>
              <p:nvPr/>
            </p:nvGrpSpPr>
            <p:grpSpPr>
              <a:xfrm>
                <a:off x="5715000" y="3276600"/>
                <a:ext cx="2972261" cy="381000"/>
                <a:chOff x="5715000" y="3021980"/>
                <a:chExt cx="2972261" cy="920276"/>
              </a:xfrm>
            </p:grpSpPr>
            <p:cxnSp>
              <p:nvCxnSpPr>
                <p:cNvPr id="25" name="Straight Connector 24"/>
                <p:cNvCxnSpPr/>
                <p:nvPr/>
              </p:nvCxnSpPr>
              <p:spPr>
                <a:xfrm>
                  <a:off x="5715000" y="35052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Freeform 25"/>
                <p:cNvSpPr/>
                <p:nvPr/>
              </p:nvSpPr>
              <p:spPr>
                <a:xfrm>
                  <a:off x="5876693" y="3021980"/>
                  <a:ext cx="2810568" cy="920276"/>
                </a:xfrm>
                <a:custGeom>
                  <a:avLst/>
                  <a:gdLst>
                    <a:gd name="connsiteX0" fmla="*/ 0 w 2810568"/>
                    <a:gd name="connsiteY0" fmla="*/ 468352 h 920276"/>
                    <a:gd name="connsiteX1" fmla="*/ 78058 w 2810568"/>
                    <a:gd name="connsiteY1" fmla="*/ 434898 h 920276"/>
                    <a:gd name="connsiteX2" fmla="*/ 100361 w 2810568"/>
                    <a:gd name="connsiteY2" fmla="*/ 412596 h 920276"/>
                    <a:gd name="connsiteX3" fmla="*/ 133814 w 2810568"/>
                    <a:gd name="connsiteY3" fmla="*/ 434898 h 920276"/>
                    <a:gd name="connsiteX4" fmla="*/ 156117 w 2810568"/>
                    <a:gd name="connsiteY4" fmla="*/ 457200 h 920276"/>
                    <a:gd name="connsiteX5" fmla="*/ 200722 w 2810568"/>
                    <a:gd name="connsiteY5" fmla="*/ 446049 h 920276"/>
                    <a:gd name="connsiteX6" fmla="*/ 234175 w 2810568"/>
                    <a:gd name="connsiteY6" fmla="*/ 457200 h 920276"/>
                    <a:gd name="connsiteX7" fmla="*/ 267629 w 2810568"/>
                    <a:gd name="connsiteY7" fmla="*/ 379142 h 920276"/>
                    <a:gd name="connsiteX8" fmla="*/ 289931 w 2810568"/>
                    <a:gd name="connsiteY8" fmla="*/ 301083 h 920276"/>
                    <a:gd name="connsiteX9" fmla="*/ 301083 w 2810568"/>
                    <a:gd name="connsiteY9" fmla="*/ 256479 h 920276"/>
                    <a:gd name="connsiteX10" fmla="*/ 323385 w 2810568"/>
                    <a:gd name="connsiteY10" fmla="*/ 189571 h 920276"/>
                    <a:gd name="connsiteX11" fmla="*/ 334536 w 2810568"/>
                    <a:gd name="connsiteY11" fmla="*/ 111513 h 920276"/>
                    <a:gd name="connsiteX12" fmla="*/ 345687 w 2810568"/>
                    <a:gd name="connsiteY12" fmla="*/ 66908 h 920276"/>
                    <a:gd name="connsiteX13" fmla="*/ 356839 w 2810568"/>
                    <a:gd name="connsiteY13" fmla="*/ 111513 h 920276"/>
                    <a:gd name="connsiteX14" fmla="*/ 390292 w 2810568"/>
                    <a:gd name="connsiteY14" fmla="*/ 100361 h 920276"/>
                    <a:gd name="connsiteX15" fmla="*/ 401444 w 2810568"/>
                    <a:gd name="connsiteY15" fmla="*/ 66908 h 920276"/>
                    <a:gd name="connsiteX16" fmla="*/ 412595 w 2810568"/>
                    <a:gd name="connsiteY16" fmla="*/ 211874 h 920276"/>
                    <a:gd name="connsiteX17" fmla="*/ 446048 w 2810568"/>
                    <a:gd name="connsiteY17" fmla="*/ 390293 h 920276"/>
                    <a:gd name="connsiteX18" fmla="*/ 457200 w 2810568"/>
                    <a:gd name="connsiteY18" fmla="*/ 479503 h 920276"/>
                    <a:gd name="connsiteX19" fmla="*/ 468351 w 2810568"/>
                    <a:gd name="connsiteY19" fmla="*/ 434898 h 920276"/>
                    <a:gd name="connsiteX20" fmla="*/ 479502 w 2810568"/>
                    <a:gd name="connsiteY20" fmla="*/ 356840 h 920276"/>
                    <a:gd name="connsiteX21" fmla="*/ 501805 w 2810568"/>
                    <a:gd name="connsiteY21" fmla="*/ 423747 h 920276"/>
                    <a:gd name="connsiteX22" fmla="*/ 524107 w 2810568"/>
                    <a:gd name="connsiteY22" fmla="*/ 501805 h 920276"/>
                    <a:gd name="connsiteX23" fmla="*/ 535258 w 2810568"/>
                    <a:gd name="connsiteY23" fmla="*/ 546410 h 920276"/>
                    <a:gd name="connsiteX24" fmla="*/ 579863 w 2810568"/>
                    <a:gd name="connsiteY24" fmla="*/ 457200 h 920276"/>
                    <a:gd name="connsiteX25" fmla="*/ 591014 w 2810568"/>
                    <a:gd name="connsiteY25" fmla="*/ 423747 h 920276"/>
                    <a:gd name="connsiteX26" fmla="*/ 635619 w 2810568"/>
                    <a:gd name="connsiteY26" fmla="*/ 512957 h 920276"/>
                    <a:gd name="connsiteX27" fmla="*/ 646770 w 2810568"/>
                    <a:gd name="connsiteY27" fmla="*/ 546410 h 920276"/>
                    <a:gd name="connsiteX28" fmla="*/ 657922 w 2810568"/>
                    <a:gd name="connsiteY28" fmla="*/ 579864 h 920276"/>
                    <a:gd name="connsiteX29" fmla="*/ 669073 w 2810568"/>
                    <a:gd name="connsiteY29" fmla="*/ 646771 h 920276"/>
                    <a:gd name="connsiteX30" fmla="*/ 680224 w 2810568"/>
                    <a:gd name="connsiteY30" fmla="*/ 691376 h 920276"/>
                    <a:gd name="connsiteX31" fmla="*/ 691375 w 2810568"/>
                    <a:gd name="connsiteY31" fmla="*/ 758283 h 920276"/>
                    <a:gd name="connsiteX32" fmla="*/ 724829 w 2810568"/>
                    <a:gd name="connsiteY32" fmla="*/ 691376 h 920276"/>
                    <a:gd name="connsiteX33" fmla="*/ 747131 w 2810568"/>
                    <a:gd name="connsiteY33" fmla="*/ 591015 h 920276"/>
                    <a:gd name="connsiteX34" fmla="*/ 758283 w 2810568"/>
                    <a:gd name="connsiteY34" fmla="*/ 557561 h 920276"/>
                    <a:gd name="connsiteX35" fmla="*/ 769434 w 2810568"/>
                    <a:gd name="connsiteY35" fmla="*/ 479503 h 920276"/>
                    <a:gd name="connsiteX36" fmla="*/ 780585 w 2810568"/>
                    <a:gd name="connsiteY36" fmla="*/ 535259 h 920276"/>
                    <a:gd name="connsiteX37" fmla="*/ 791736 w 2810568"/>
                    <a:gd name="connsiteY37" fmla="*/ 401444 h 920276"/>
                    <a:gd name="connsiteX38" fmla="*/ 869795 w 2810568"/>
                    <a:gd name="connsiteY38" fmla="*/ 479503 h 920276"/>
                    <a:gd name="connsiteX39" fmla="*/ 914400 w 2810568"/>
                    <a:gd name="connsiteY39" fmla="*/ 490654 h 920276"/>
                    <a:gd name="connsiteX40" fmla="*/ 936702 w 2810568"/>
                    <a:gd name="connsiteY40" fmla="*/ 423747 h 920276"/>
                    <a:gd name="connsiteX41" fmla="*/ 959005 w 2810568"/>
                    <a:gd name="connsiteY41" fmla="*/ 446049 h 920276"/>
                    <a:gd name="connsiteX42" fmla="*/ 1037063 w 2810568"/>
                    <a:gd name="connsiteY42" fmla="*/ 446049 h 920276"/>
                    <a:gd name="connsiteX43" fmla="*/ 1070517 w 2810568"/>
                    <a:gd name="connsiteY43" fmla="*/ 468352 h 920276"/>
                    <a:gd name="connsiteX44" fmla="*/ 1081668 w 2810568"/>
                    <a:gd name="connsiteY44" fmla="*/ 501805 h 920276"/>
                    <a:gd name="connsiteX45" fmla="*/ 1103970 w 2810568"/>
                    <a:gd name="connsiteY45" fmla="*/ 524108 h 920276"/>
                    <a:gd name="connsiteX46" fmla="*/ 1148575 w 2810568"/>
                    <a:gd name="connsiteY46" fmla="*/ 468352 h 920276"/>
                    <a:gd name="connsiteX47" fmla="*/ 1170878 w 2810568"/>
                    <a:gd name="connsiteY47" fmla="*/ 446049 h 920276"/>
                    <a:gd name="connsiteX48" fmla="*/ 1170878 w 2810568"/>
                    <a:gd name="connsiteY48" fmla="*/ 379142 h 920276"/>
                    <a:gd name="connsiteX49" fmla="*/ 1282390 w 2810568"/>
                    <a:gd name="connsiteY49" fmla="*/ 122664 h 920276"/>
                    <a:gd name="connsiteX50" fmla="*/ 1360448 w 2810568"/>
                    <a:gd name="connsiteY50" fmla="*/ 0 h 920276"/>
                    <a:gd name="connsiteX51" fmla="*/ 1371600 w 2810568"/>
                    <a:gd name="connsiteY51" fmla="*/ 44605 h 920276"/>
                    <a:gd name="connsiteX52" fmla="*/ 1326995 w 2810568"/>
                    <a:gd name="connsiteY52" fmla="*/ 223025 h 920276"/>
                    <a:gd name="connsiteX53" fmla="*/ 1338146 w 2810568"/>
                    <a:gd name="connsiteY53" fmla="*/ 278781 h 920276"/>
                    <a:gd name="connsiteX54" fmla="*/ 1371600 w 2810568"/>
                    <a:gd name="connsiteY54" fmla="*/ 256479 h 920276"/>
                    <a:gd name="connsiteX55" fmla="*/ 1405053 w 2810568"/>
                    <a:gd name="connsiteY55" fmla="*/ 245327 h 920276"/>
                    <a:gd name="connsiteX56" fmla="*/ 1438507 w 2810568"/>
                    <a:gd name="connsiteY56" fmla="*/ 211874 h 920276"/>
                    <a:gd name="connsiteX57" fmla="*/ 1460809 w 2810568"/>
                    <a:gd name="connsiteY57" fmla="*/ 245327 h 920276"/>
                    <a:gd name="connsiteX58" fmla="*/ 1471961 w 2810568"/>
                    <a:gd name="connsiteY58" fmla="*/ 312235 h 920276"/>
                    <a:gd name="connsiteX59" fmla="*/ 1483112 w 2810568"/>
                    <a:gd name="connsiteY59" fmla="*/ 345688 h 920276"/>
                    <a:gd name="connsiteX60" fmla="*/ 1505414 w 2810568"/>
                    <a:gd name="connsiteY60" fmla="*/ 356840 h 920276"/>
                    <a:gd name="connsiteX61" fmla="*/ 1527717 w 2810568"/>
                    <a:gd name="connsiteY61" fmla="*/ 379142 h 920276"/>
                    <a:gd name="connsiteX62" fmla="*/ 1550019 w 2810568"/>
                    <a:gd name="connsiteY62" fmla="*/ 423747 h 920276"/>
                    <a:gd name="connsiteX63" fmla="*/ 1572322 w 2810568"/>
                    <a:gd name="connsiteY63" fmla="*/ 446049 h 920276"/>
                    <a:gd name="connsiteX64" fmla="*/ 1583473 w 2810568"/>
                    <a:gd name="connsiteY64" fmla="*/ 412596 h 920276"/>
                    <a:gd name="connsiteX65" fmla="*/ 1605775 w 2810568"/>
                    <a:gd name="connsiteY65" fmla="*/ 390293 h 920276"/>
                    <a:gd name="connsiteX66" fmla="*/ 1616927 w 2810568"/>
                    <a:gd name="connsiteY66" fmla="*/ 423747 h 920276"/>
                    <a:gd name="connsiteX67" fmla="*/ 1650380 w 2810568"/>
                    <a:gd name="connsiteY67" fmla="*/ 434898 h 920276"/>
                    <a:gd name="connsiteX68" fmla="*/ 1761892 w 2810568"/>
                    <a:gd name="connsiteY68" fmla="*/ 457200 h 920276"/>
                    <a:gd name="connsiteX69" fmla="*/ 1817648 w 2810568"/>
                    <a:gd name="connsiteY69" fmla="*/ 479503 h 920276"/>
                    <a:gd name="connsiteX70" fmla="*/ 1862253 w 2810568"/>
                    <a:gd name="connsiteY70" fmla="*/ 434898 h 920276"/>
                    <a:gd name="connsiteX71" fmla="*/ 1884556 w 2810568"/>
                    <a:gd name="connsiteY71" fmla="*/ 412596 h 920276"/>
                    <a:gd name="connsiteX72" fmla="*/ 1918009 w 2810568"/>
                    <a:gd name="connsiteY72" fmla="*/ 479503 h 920276"/>
                    <a:gd name="connsiteX73" fmla="*/ 1951463 w 2810568"/>
                    <a:gd name="connsiteY73" fmla="*/ 468352 h 920276"/>
                    <a:gd name="connsiteX74" fmla="*/ 1984917 w 2810568"/>
                    <a:gd name="connsiteY74" fmla="*/ 579864 h 920276"/>
                    <a:gd name="connsiteX75" fmla="*/ 2018370 w 2810568"/>
                    <a:gd name="connsiteY75" fmla="*/ 657922 h 920276"/>
                    <a:gd name="connsiteX76" fmla="*/ 2018370 w 2810568"/>
                    <a:gd name="connsiteY76" fmla="*/ 490654 h 920276"/>
                    <a:gd name="connsiteX77" fmla="*/ 2040673 w 2810568"/>
                    <a:gd name="connsiteY77" fmla="*/ 512957 h 920276"/>
                    <a:gd name="connsiteX78" fmla="*/ 2096429 w 2810568"/>
                    <a:gd name="connsiteY78" fmla="*/ 579864 h 920276"/>
                    <a:gd name="connsiteX79" fmla="*/ 2107580 w 2810568"/>
                    <a:gd name="connsiteY79" fmla="*/ 546410 h 920276"/>
                    <a:gd name="connsiteX80" fmla="*/ 2129883 w 2810568"/>
                    <a:gd name="connsiteY80" fmla="*/ 524108 h 920276"/>
                    <a:gd name="connsiteX81" fmla="*/ 2152185 w 2810568"/>
                    <a:gd name="connsiteY81" fmla="*/ 568713 h 920276"/>
                    <a:gd name="connsiteX82" fmla="*/ 2196790 w 2810568"/>
                    <a:gd name="connsiteY82" fmla="*/ 557561 h 920276"/>
                    <a:gd name="connsiteX83" fmla="*/ 2230244 w 2810568"/>
                    <a:gd name="connsiteY83" fmla="*/ 825191 h 920276"/>
                    <a:gd name="connsiteX84" fmla="*/ 2252546 w 2810568"/>
                    <a:gd name="connsiteY84" fmla="*/ 758283 h 920276"/>
                    <a:gd name="connsiteX85" fmla="*/ 2263697 w 2810568"/>
                    <a:gd name="connsiteY85" fmla="*/ 713679 h 920276"/>
                    <a:gd name="connsiteX86" fmla="*/ 2286000 w 2810568"/>
                    <a:gd name="connsiteY86" fmla="*/ 646771 h 920276"/>
                    <a:gd name="connsiteX87" fmla="*/ 2297151 w 2810568"/>
                    <a:gd name="connsiteY87" fmla="*/ 568713 h 920276"/>
                    <a:gd name="connsiteX88" fmla="*/ 2330605 w 2810568"/>
                    <a:gd name="connsiteY88" fmla="*/ 345688 h 920276"/>
                    <a:gd name="connsiteX89" fmla="*/ 2341756 w 2810568"/>
                    <a:gd name="connsiteY89" fmla="*/ 312235 h 920276"/>
                    <a:gd name="connsiteX90" fmla="*/ 2386361 w 2810568"/>
                    <a:gd name="connsiteY90" fmla="*/ 379142 h 920276"/>
                    <a:gd name="connsiteX91" fmla="*/ 2430966 w 2810568"/>
                    <a:gd name="connsiteY91" fmla="*/ 312235 h 920276"/>
                    <a:gd name="connsiteX92" fmla="*/ 2464419 w 2810568"/>
                    <a:gd name="connsiteY92" fmla="*/ 245327 h 920276"/>
                    <a:gd name="connsiteX93" fmla="*/ 2497873 w 2810568"/>
                    <a:gd name="connsiteY93" fmla="*/ 278781 h 920276"/>
                    <a:gd name="connsiteX94" fmla="*/ 2531327 w 2810568"/>
                    <a:gd name="connsiteY94" fmla="*/ 256479 h 920276"/>
                    <a:gd name="connsiteX95" fmla="*/ 2587083 w 2810568"/>
                    <a:gd name="connsiteY95" fmla="*/ 434898 h 920276"/>
                    <a:gd name="connsiteX96" fmla="*/ 2598234 w 2810568"/>
                    <a:gd name="connsiteY96" fmla="*/ 479503 h 920276"/>
                    <a:gd name="connsiteX97" fmla="*/ 2620536 w 2810568"/>
                    <a:gd name="connsiteY97" fmla="*/ 345688 h 920276"/>
                    <a:gd name="connsiteX98" fmla="*/ 2631687 w 2810568"/>
                    <a:gd name="connsiteY98" fmla="*/ 289932 h 920276"/>
                    <a:gd name="connsiteX99" fmla="*/ 2665141 w 2810568"/>
                    <a:gd name="connsiteY99" fmla="*/ 245327 h 920276"/>
                    <a:gd name="connsiteX100" fmla="*/ 2676292 w 2810568"/>
                    <a:gd name="connsiteY100" fmla="*/ 189571 h 920276"/>
                    <a:gd name="connsiteX101" fmla="*/ 2687444 w 2810568"/>
                    <a:gd name="connsiteY101" fmla="*/ 223025 h 920276"/>
                    <a:gd name="connsiteX102" fmla="*/ 2698595 w 2810568"/>
                    <a:gd name="connsiteY102" fmla="*/ 278781 h 920276"/>
                    <a:gd name="connsiteX103" fmla="*/ 2709746 w 2810568"/>
                    <a:gd name="connsiteY103" fmla="*/ 323386 h 920276"/>
                    <a:gd name="connsiteX104" fmla="*/ 2732048 w 2810568"/>
                    <a:gd name="connsiteY104" fmla="*/ 434898 h 920276"/>
                    <a:gd name="connsiteX105" fmla="*/ 2743200 w 2810568"/>
                    <a:gd name="connsiteY105" fmla="*/ 468352 h 920276"/>
                    <a:gd name="connsiteX106" fmla="*/ 2776653 w 2810568"/>
                    <a:gd name="connsiteY106" fmla="*/ 479503 h 920276"/>
                    <a:gd name="connsiteX107" fmla="*/ 2810107 w 2810568"/>
                    <a:gd name="connsiteY107" fmla="*/ 468352 h 920276"/>
                    <a:gd name="connsiteX108" fmla="*/ 2810107 w 2810568"/>
                    <a:gd name="connsiteY108" fmla="*/ 479503 h 9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10568" h="920276">
                      <a:moveTo>
                        <a:pt x="0" y="468352"/>
                      </a:moveTo>
                      <a:cubicBezTo>
                        <a:pt x="29734" y="458440"/>
                        <a:pt x="50501" y="453268"/>
                        <a:pt x="78058" y="434898"/>
                      </a:cubicBezTo>
                      <a:cubicBezTo>
                        <a:pt x="86806" y="429066"/>
                        <a:pt x="92927" y="420030"/>
                        <a:pt x="100361" y="412596"/>
                      </a:cubicBezTo>
                      <a:cubicBezTo>
                        <a:pt x="111512" y="420030"/>
                        <a:pt x="123349" y="426526"/>
                        <a:pt x="133814" y="434898"/>
                      </a:cubicBezTo>
                      <a:cubicBezTo>
                        <a:pt x="142024" y="441466"/>
                        <a:pt x="145747" y="455472"/>
                        <a:pt x="156117" y="457200"/>
                      </a:cubicBezTo>
                      <a:cubicBezTo>
                        <a:pt x="171234" y="459719"/>
                        <a:pt x="185854" y="449766"/>
                        <a:pt x="200722" y="446049"/>
                      </a:cubicBezTo>
                      <a:cubicBezTo>
                        <a:pt x="211873" y="449766"/>
                        <a:pt x="222649" y="459505"/>
                        <a:pt x="234175" y="457200"/>
                      </a:cubicBezTo>
                      <a:cubicBezTo>
                        <a:pt x="264090" y="451217"/>
                        <a:pt x="264854" y="391628"/>
                        <a:pt x="267629" y="379142"/>
                      </a:cubicBezTo>
                      <a:cubicBezTo>
                        <a:pt x="285054" y="300728"/>
                        <a:pt x="271308" y="366261"/>
                        <a:pt x="289931" y="301083"/>
                      </a:cubicBezTo>
                      <a:cubicBezTo>
                        <a:pt x="294141" y="286347"/>
                        <a:pt x="296679" y="271158"/>
                        <a:pt x="301083" y="256479"/>
                      </a:cubicBezTo>
                      <a:cubicBezTo>
                        <a:pt x="307838" y="233961"/>
                        <a:pt x="323385" y="189571"/>
                        <a:pt x="323385" y="189571"/>
                      </a:cubicBezTo>
                      <a:cubicBezTo>
                        <a:pt x="327102" y="163552"/>
                        <a:pt x="329834" y="137373"/>
                        <a:pt x="334536" y="111513"/>
                      </a:cubicBezTo>
                      <a:cubicBezTo>
                        <a:pt x="337278" y="96434"/>
                        <a:pt x="330361" y="66908"/>
                        <a:pt x="345687" y="66908"/>
                      </a:cubicBezTo>
                      <a:cubicBezTo>
                        <a:pt x="361013" y="66908"/>
                        <a:pt x="353122" y="96645"/>
                        <a:pt x="356839" y="111513"/>
                      </a:cubicBezTo>
                      <a:cubicBezTo>
                        <a:pt x="367990" y="107796"/>
                        <a:pt x="381980" y="108673"/>
                        <a:pt x="390292" y="100361"/>
                      </a:cubicBezTo>
                      <a:cubicBezTo>
                        <a:pt x="398604" y="92049"/>
                        <a:pt x="399139" y="55382"/>
                        <a:pt x="401444" y="66908"/>
                      </a:cubicBezTo>
                      <a:cubicBezTo>
                        <a:pt x="410949" y="114432"/>
                        <a:pt x="408878" y="163552"/>
                        <a:pt x="412595" y="211874"/>
                      </a:cubicBezTo>
                      <a:cubicBezTo>
                        <a:pt x="482937" y="141529"/>
                        <a:pt x="430122" y="183265"/>
                        <a:pt x="446048" y="390293"/>
                      </a:cubicBezTo>
                      <a:cubicBezTo>
                        <a:pt x="448347" y="420173"/>
                        <a:pt x="453483" y="449766"/>
                        <a:pt x="457200" y="479503"/>
                      </a:cubicBezTo>
                      <a:cubicBezTo>
                        <a:pt x="460917" y="464635"/>
                        <a:pt x="465609" y="449977"/>
                        <a:pt x="468351" y="434898"/>
                      </a:cubicBezTo>
                      <a:cubicBezTo>
                        <a:pt x="473053" y="409038"/>
                        <a:pt x="454567" y="365151"/>
                        <a:pt x="479502" y="356840"/>
                      </a:cubicBezTo>
                      <a:cubicBezTo>
                        <a:pt x="501804" y="349406"/>
                        <a:pt x="496103" y="400940"/>
                        <a:pt x="501805" y="423747"/>
                      </a:cubicBezTo>
                      <a:cubicBezTo>
                        <a:pt x="536665" y="563192"/>
                        <a:pt x="492112" y="389821"/>
                        <a:pt x="524107" y="501805"/>
                      </a:cubicBezTo>
                      <a:cubicBezTo>
                        <a:pt x="528317" y="516541"/>
                        <a:pt x="531541" y="531542"/>
                        <a:pt x="535258" y="546410"/>
                      </a:cubicBezTo>
                      <a:cubicBezTo>
                        <a:pt x="574185" y="507485"/>
                        <a:pt x="554236" y="534082"/>
                        <a:pt x="579863" y="457200"/>
                      </a:cubicBezTo>
                      <a:lnTo>
                        <a:pt x="591014" y="423747"/>
                      </a:lnTo>
                      <a:cubicBezTo>
                        <a:pt x="629941" y="462672"/>
                        <a:pt x="609992" y="436075"/>
                        <a:pt x="635619" y="512957"/>
                      </a:cubicBezTo>
                      <a:lnTo>
                        <a:pt x="646770" y="546410"/>
                      </a:lnTo>
                      <a:lnTo>
                        <a:pt x="657922" y="579864"/>
                      </a:lnTo>
                      <a:cubicBezTo>
                        <a:pt x="661639" y="602166"/>
                        <a:pt x="664639" y="624600"/>
                        <a:pt x="669073" y="646771"/>
                      </a:cubicBezTo>
                      <a:cubicBezTo>
                        <a:pt x="672079" y="661799"/>
                        <a:pt x="677218" y="676348"/>
                        <a:pt x="680224" y="691376"/>
                      </a:cubicBezTo>
                      <a:cubicBezTo>
                        <a:pt x="684658" y="713547"/>
                        <a:pt x="687658" y="735981"/>
                        <a:pt x="691375" y="758283"/>
                      </a:cubicBezTo>
                      <a:cubicBezTo>
                        <a:pt x="719409" y="674188"/>
                        <a:pt x="681591" y="777855"/>
                        <a:pt x="724829" y="691376"/>
                      </a:cubicBezTo>
                      <a:cubicBezTo>
                        <a:pt x="739891" y="661252"/>
                        <a:pt x="740278" y="621853"/>
                        <a:pt x="747131" y="591015"/>
                      </a:cubicBezTo>
                      <a:cubicBezTo>
                        <a:pt x="749681" y="579540"/>
                        <a:pt x="754566" y="568712"/>
                        <a:pt x="758283" y="557561"/>
                      </a:cubicBezTo>
                      <a:cubicBezTo>
                        <a:pt x="762000" y="531542"/>
                        <a:pt x="750849" y="498088"/>
                        <a:pt x="769434" y="479503"/>
                      </a:cubicBezTo>
                      <a:cubicBezTo>
                        <a:pt x="782836" y="466101"/>
                        <a:pt x="780585" y="535259"/>
                        <a:pt x="780585" y="535259"/>
                      </a:cubicBezTo>
                      <a:cubicBezTo>
                        <a:pt x="784302" y="490654"/>
                        <a:pt x="753780" y="425166"/>
                        <a:pt x="791736" y="401444"/>
                      </a:cubicBezTo>
                      <a:cubicBezTo>
                        <a:pt x="822940" y="381941"/>
                        <a:pt x="869795" y="479503"/>
                        <a:pt x="869795" y="479503"/>
                      </a:cubicBezTo>
                      <a:cubicBezTo>
                        <a:pt x="877491" y="502590"/>
                        <a:pt x="879938" y="545794"/>
                        <a:pt x="914400" y="490654"/>
                      </a:cubicBezTo>
                      <a:cubicBezTo>
                        <a:pt x="926860" y="470719"/>
                        <a:pt x="936702" y="423747"/>
                        <a:pt x="936702" y="423747"/>
                      </a:cubicBezTo>
                      <a:cubicBezTo>
                        <a:pt x="944136" y="431181"/>
                        <a:pt x="949990" y="440640"/>
                        <a:pt x="959005" y="446049"/>
                      </a:cubicBezTo>
                      <a:cubicBezTo>
                        <a:pt x="991941" y="465810"/>
                        <a:pt x="1000686" y="455143"/>
                        <a:pt x="1037063" y="446049"/>
                      </a:cubicBezTo>
                      <a:cubicBezTo>
                        <a:pt x="1048214" y="453483"/>
                        <a:pt x="1062145" y="457887"/>
                        <a:pt x="1070517" y="468352"/>
                      </a:cubicBezTo>
                      <a:cubicBezTo>
                        <a:pt x="1077860" y="477530"/>
                        <a:pt x="1075621" y="491726"/>
                        <a:pt x="1081668" y="501805"/>
                      </a:cubicBezTo>
                      <a:cubicBezTo>
                        <a:pt x="1087077" y="510820"/>
                        <a:pt x="1096536" y="516674"/>
                        <a:pt x="1103970" y="524108"/>
                      </a:cubicBezTo>
                      <a:cubicBezTo>
                        <a:pt x="1157822" y="470256"/>
                        <a:pt x="1092306" y="538688"/>
                        <a:pt x="1148575" y="468352"/>
                      </a:cubicBezTo>
                      <a:cubicBezTo>
                        <a:pt x="1155143" y="460142"/>
                        <a:pt x="1163444" y="453483"/>
                        <a:pt x="1170878" y="446049"/>
                      </a:cubicBezTo>
                      <a:cubicBezTo>
                        <a:pt x="1200614" y="356842"/>
                        <a:pt x="1170878" y="468351"/>
                        <a:pt x="1170878" y="379142"/>
                      </a:cubicBezTo>
                      <a:cubicBezTo>
                        <a:pt x="1170878" y="302428"/>
                        <a:pt x="1275463" y="133549"/>
                        <a:pt x="1282390" y="122664"/>
                      </a:cubicBezTo>
                      <a:lnTo>
                        <a:pt x="1360448" y="0"/>
                      </a:lnTo>
                      <a:cubicBezTo>
                        <a:pt x="1364165" y="14868"/>
                        <a:pt x="1373391" y="29384"/>
                        <a:pt x="1371600" y="44605"/>
                      </a:cubicBezTo>
                      <a:cubicBezTo>
                        <a:pt x="1362850" y="118980"/>
                        <a:pt x="1347346" y="161970"/>
                        <a:pt x="1326995" y="223025"/>
                      </a:cubicBezTo>
                      <a:cubicBezTo>
                        <a:pt x="1330712" y="241610"/>
                        <a:pt x="1322983" y="267409"/>
                        <a:pt x="1338146" y="278781"/>
                      </a:cubicBezTo>
                      <a:cubicBezTo>
                        <a:pt x="1348868" y="286822"/>
                        <a:pt x="1359613" y="262473"/>
                        <a:pt x="1371600" y="256479"/>
                      </a:cubicBezTo>
                      <a:cubicBezTo>
                        <a:pt x="1382113" y="251222"/>
                        <a:pt x="1393902" y="249044"/>
                        <a:pt x="1405053" y="245327"/>
                      </a:cubicBezTo>
                      <a:cubicBezTo>
                        <a:pt x="1416204" y="234176"/>
                        <a:pt x="1422737" y="211874"/>
                        <a:pt x="1438507" y="211874"/>
                      </a:cubicBezTo>
                      <a:cubicBezTo>
                        <a:pt x="1451909" y="211874"/>
                        <a:pt x="1456571" y="232613"/>
                        <a:pt x="1460809" y="245327"/>
                      </a:cubicBezTo>
                      <a:cubicBezTo>
                        <a:pt x="1467959" y="266777"/>
                        <a:pt x="1467056" y="290163"/>
                        <a:pt x="1471961" y="312235"/>
                      </a:cubicBezTo>
                      <a:cubicBezTo>
                        <a:pt x="1474511" y="323709"/>
                        <a:pt x="1479395" y="334537"/>
                        <a:pt x="1483112" y="345688"/>
                      </a:cubicBezTo>
                      <a:cubicBezTo>
                        <a:pt x="1459297" y="417136"/>
                        <a:pt x="1471788" y="356840"/>
                        <a:pt x="1505414" y="356840"/>
                      </a:cubicBezTo>
                      <a:cubicBezTo>
                        <a:pt x="1515927" y="356840"/>
                        <a:pt x="1520283" y="371708"/>
                        <a:pt x="1527717" y="379142"/>
                      </a:cubicBezTo>
                      <a:cubicBezTo>
                        <a:pt x="1535151" y="394010"/>
                        <a:pt x="1540798" y="409916"/>
                        <a:pt x="1550019" y="423747"/>
                      </a:cubicBezTo>
                      <a:cubicBezTo>
                        <a:pt x="1555851" y="432495"/>
                        <a:pt x="1562348" y="449374"/>
                        <a:pt x="1572322" y="446049"/>
                      </a:cubicBezTo>
                      <a:cubicBezTo>
                        <a:pt x="1583473" y="442332"/>
                        <a:pt x="1577426" y="422675"/>
                        <a:pt x="1583473" y="412596"/>
                      </a:cubicBezTo>
                      <a:cubicBezTo>
                        <a:pt x="1588882" y="403581"/>
                        <a:pt x="1598341" y="397727"/>
                        <a:pt x="1605775" y="390293"/>
                      </a:cubicBezTo>
                      <a:cubicBezTo>
                        <a:pt x="1609492" y="401444"/>
                        <a:pt x="1608615" y="415435"/>
                        <a:pt x="1616927" y="423747"/>
                      </a:cubicBezTo>
                      <a:cubicBezTo>
                        <a:pt x="1625238" y="432058"/>
                        <a:pt x="1639078" y="431669"/>
                        <a:pt x="1650380" y="434898"/>
                      </a:cubicBezTo>
                      <a:cubicBezTo>
                        <a:pt x="1696957" y="448205"/>
                        <a:pt x="1709319" y="448438"/>
                        <a:pt x="1761892" y="457200"/>
                      </a:cubicBezTo>
                      <a:cubicBezTo>
                        <a:pt x="1780477" y="464634"/>
                        <a:pt x="1797786" y="477020"/>
                        <a:pt x="1817648" y="479503"/>
                      </a:cubicBezTo>
                      <a:cubicBezTo>
                        <a:pt x="1861908" y="485036"/>
                        <a:pt x="1847730" y="459102"/>
                        <a:pt x="1862253" y="434898"/>
                      </a:cubicBezTo>
                      <a:cubicBezTo>
                        <a:pt x="1867662" y="425883"/>
                        <a:pt x="1877122" y="420030"/>
                        <a:pt x="1884556" y="412596"/>
                      </a:cubicBezTo>
                      <a:cubicBezTo>
                        <a:pt x="1888087" y="426719"/>
                        <a:pt x="1891847" y="474270"/>
                        <a:pt x="1918009" y="479503"/>
                      </a:cubicBezTo>
                      <a:cubicBezTo>
                        <a:pt x="1929535" y="481808"/>
                        <a:pt x="1940312" y="472069"/>
                        <a:pt x="1951463" y="468352"/>
                      </a:cubicBezTo>
                      <a:cubicBezTo>
                        <a:pt x="1973485" y="578466"/>
                        <a:pt x="1948239" y="469831"/>
                        <a:pt x="1984917" y="579864"/>
                      </a:cubicBezTo>
                      <a:cubicBezTo>
                        <a:pt x="2008921" y="651874"/>
                        <a:pt x="1979170" y="599122"/>
                        <a:pt x="2018370" y="657922"/>
                      </a:cubicBezTo>
                      <a:cubicBezTo>
                        <a:pt x="2053686" y="551982"/>
                        <a:pt x="1992385" y="750514"/>
                        <a:pt x="2018370" y="490654"/>
                      </a:cubicBezTo>
                      <a:cubicBezTo>
                        <a:pt x="2019416" y="480192"/>
                        <a:pt x="2034105" y="504747"/>
                        <a:pt x="2040673" y="512957"/>
                      </a:cubicBezTo>
                      <a:cubicBezTo>
                        <a:pt x="2102774" y="590583"/>
                        <a:pt x="2016960" y="500395"/>
                        <a:pt x="2096429" y="579864"/>
                      </a:cubicBezTo>
                      <a:cubicBezTo>
                        <a:pt x="2100146" y="568713"/>
                        <a:pt x="2101532" y="556489"/>
                        <a:pt x="2107580" y="546410"/>
                      </a:cubicBezTo>
                      <a:cubicBezTo>
                        <a:pt x="2112989" y="537395"/>
                        <a:pt x="2120479" y="519406"/>
                        <a:pt x="2129883" y="524108"/>
                      </a:cubicBezTo>
                      <a:cubicBezTo>
                        <a:pt x="2144751" y="531542"/>
                        <a:pt x="2144751" y="553845"/>
                        <a:pt x="2152185" y="568713"/>
                      </a:cubicBezTo>
                      <a:cubicBezTo>
                        <a:pt x="2167053" y="564996"/>
                        <a:pt x="2193784" y="542533"/>
                        <a:pt x="2196790" y="557561"/>
                      </a:cubicBezTo>
                      <a:cubicBezTo>
                        <a:pt x="2248789" y="817557"/>
                        <a:pt x="2135155" y="920276"/>
                        <a:pt x="2230244" y="825191"/>
                      </a:cubicBezTo>
                      <a:cubicBezTo>
                        <a:pt x="2237678" y="802888"/>
                        <a:pt x="2246844" y="781090"/>
                        <a:pt x="2252546" y="758283"/>
                      </a:cubicBezTo>
                      <a:cubicBezTo>
                        <a:pt x="2256263" y="743415"/>
                        <a:pt x="2259293" y="728358"/>
                        <a:pt x="2263697" y="713679"/>
                      </a:cubicBezTo>
                      <a:cubicBezTo>
                        <a:pt x="2270452" y="691161"/>
                        <a:pt x="2286000" y="646771"/>
                        <a:pt x="2286000" y="646771"/>
                      </a:cubicBezTo>
                      <a:cubicBezTo>
                        <a:pt x="2289717" y="620752"/>
                        <a:pt x="2295055" y="594913"/>
                        <a:pt x="2297151" y="568713"/>
                      </a:cubicBezTo>
                      <a:cubicBezTo>
                        <a:pt x="2314497" y="351881"/>
                        <a:pt x="2260038" y="416255"/>
                        <a:pt x="2330605" y="345688"/>
                      </a:cubicBezTo>
                      <a:cubicBezTo>
                        <a:pt x="2334322" y="334537"/>
                        <a:pt x="2331677" y="306187"/>
                        <a:pt x="2341756" y="312235"/>
                      </a:cubicBezTo>
                      <a:cubicBezTo>
                        <a:pt x="2364740" y="326026"/>
                        <a:pt x="2386361" y="379142"/>
                        <a:pt x="2386361" y="379142"/>
                      </a:cubicBezTo>
                      <a:cubicBezTo>
                        <a:pt x="2401229" y="356840"/>
                        <a:pt x="2424465" y="338239"/>
                        <a:pt x="2430966" y="312235"/>
                      </a:cubicBezTo>
                      <a:cubicBezTo>
                        <a:pt x="2444667" y="257430"/>
                        <a:pt x="2431280" y="278467"/>
                        <a:pt x="2464419" y="245327"/>
                      </a:cubicBezTo>
                      <a:cubicBezTo>
                        <a:pt x="2475570" y="256478"/>
                        <a:pt x="2483767" y="285834"/>
                        <a:pt x="2497873" y="278781"/>
                      </a:cubicBezTo>
                      <a:cubicBezTo>
                        <a:pt x="2542657" y="256389"/>
                        <a:pt x="2476586" y="174369"/>
                        <a:pt x="2531327" y="256479"/>
                      </a:cubicBezTo>
                      <a:cubicBezTo>
                        <a:pt x="2568812" y="406420"/>
                        <a:pt x="2544218" y="349170"/>
                        <a:pt x="2587083" y="434898"/>
                      </a:cubicBezTo>
                      <a:cubicBezTo>
                        <a:pt x="2590800" y="449766"/>
                        <a:pt x="2592853" y="493853"/>
                        <a:pt x="2598234" y="479503"/>
                      </a:cubicBezTo>
                      <a:cubicBezTo>
                        <a:pt x="2614112" y="437162"/>
                        <a:pt x="2611668" y="390030"/>
                        <a:pt x="2620536" y="345688"/>
                      </a:cubicBezTo>
                      <a:cubicBezTo>
                        <a:pt x="2624253" y="327103"/>
                        <a:pt x="2623989" y="307252"/>
                        <a:pt x="2631687" y="289932"/>
                      </a:cubicBezTo>
                      <a:cubicBezTo>
                        <a:pt x="2639235" y="272948"/>
                        <a:pt x="2653990" y="260195"/>
                        <a:pt x="2665141" y="245327"/>
                      </a:cubicBezTo>
                      <a:cubicBezTo>
                        <a:pt x="2668858" y="226742"/>
                        <a:pt x="2662890" y="202973"/>
                        <a:pt x="2676292" y="189571"/>
                      </a:cubicBezTo>
                      <a:cubicBezTo>
                        <a:pt x="2684604" y="181259"/>
                        <a:pt x="2684593" y="211621"/>
                        <a:pt x="2687444" y="223025"/>
                      </a:cubicBezTo>
                      <a:cubicBezTo>
                        <a:pt x="2692041" y="241412"/>
                        <a:pt x="2694484" y="260279"/>
                        <a:pt x="2698595" y="278781"/>
                      </a:cubicBezTo>
                      <a:cubicBezTo>
                        <a:pt x="2701920" y="293742"/>
                        <a:pt x="2706740" y="308358"/>
                        <a:pt x="2709746" y="323386"/>
                      </a:cubicBezTo>
                      <a:cubicBezTo>
                        <a:pt x="2724347" y="396394"/>
                        <a:pt x="2714782" y="374470"/>
                        <a:pt x="2732048" y="434898"/>
                      </a:cubicBezTo>
                      <a:cubicBezTo>
                        <a:pt x="2735277" y="446200"/>
                        <a:pt x="2734888" y="460040"/>
                        <a:pt x="2743200" y="468352"/>
                      </a:cubicBezTo>
                      <a:cubicBezTo>
                        <a:pt x="2751511" y="476663"/>
                        <a:pt x="2765502" y="475786"/>
                        <a:pt x="2776653" y="479503"/>
                      </a:cubicBezTo>
                      <a:cubicBezTo>
                        <a:pt x="2803826" y="370814"/>
                        <a:pt x="2795912" y="354787"/>
                        <a:pt x="2810107" y="468352"/>
                      </a:cubicBezTo>
                      <a:cubicBezTo>
                        <a:pt x="2810568" y="472040"/>
                        <a:pt x="2810107" y="475786"/>
                        <a:pt x="2810107" y="47950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1" name="Group 174"/>
              <p:cNvGrpSpPr/>
              <p:nvPr/>
            </p:nvGrpSpPr>
            <p:grpSpPr>
              <a:xfrm>
                <a:off x="5715000" y="3523785"/>
                <a:ext cx="2982951" cy="435722"/>
                <a:chOff x="5715000" y="3523785"/>
                <a:chExt cx="2982951" cy="435722"/>
              </a:xfrm>
            </p:grpSpPr>
            <p:cxnSp>
              <p:nvCxnSpPr>
                <p:cNvPr id="23" name="Straight Connector 22"/>
                <p:cNvCxnSpPr/>
                <p:nvPr/>
              </p:nvCxnSpPr>
              <p:spPr>
                <a:xfrm>
                  <a:off x="5715000" y="3705256"/>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Freeform 23"/>
                <p:cNvSpPr/>
                <p:nvPr/>
              </p:nvSpPr>
              <p:spPr>
                <a:xfrm>
                  <a:off x="5787483" y="3523785"/>
                  <a:ext cx="2910468" cy="435722"/>
                </a:xfrm>
                <a:custGeom>
                  <a:avLst/>
                  <a:gdLst>
                    <a:gd name="connsiteX0" fmla="*/ 0 w 2910468"/>
                    <a:gd name="connsiteY0" fmla="*/ 178420 h 435722"/>
                    <a:gd name="connsiteX1" fmla="*/ 111512 w 2910468"/>
                    <a:gd name="connsiteY1" fmla="*/ 167269 h 435722"/>
                    <a:gd name="connsiteX2" fmla="*/ 122663 w 2910468"/>
                    <a:gd name="connsiteY2" fmla="*/ 133815 h 435722"/>
                    <a:gd name="connsiteX3" fmla="*/ 111512 w 2910468"/>
                    <a:gd name="connsiteY3" fmla="*/ 78059 h 435722"/>
                    <a:gd name="connsiteX4" fmla="*/ 144966 w 2910468"/>
                    <a:gd name="connsiteY4" fmla="*/ 89210 h 435722"/>
                    <a:gd name="connsiteX5" fmla="*/ 167268 w 2910468"/>
                    <a:gd name="connsiteY5" fmla="*/ 167269 h 435722"/>
                    <a:gd name="connsiteX6" fmla="*/ 245327 w 2910468"/>
                    <a:gd name="connsiteY6" fmla="*/ 189571 h 435722"/>
                    <a:gd name="connsiteX7" fmla="*/ 256478 w 2910468"/>
                    <a:gd name="connsiteY7" fmla="*/ 223025 h 435722"/>
                    <a:gd name="connsiteX8" fmla="*/ 267629 w 2910468"/>
                    <a:gd name="connsiteY8" fmla="*/ 178420 h 435722"/>
                    <a:gd name="connsiteX9" fmla="*/ 323385 w 2910468"/>
                    <a:gd name="connsiteY9" fmla="*/ 144966 h 435722"/>
                    <a:gd name="connsiteX10" fmla="*/ 356839 w 2910468"/>
                    <a:gd name="connsiteY10" fmla="*/ 111513 h 435722"/>
                    <a:gd name="connsiteX11" fmla="*/ 390293 w 2910468"/>
                    <a:gd name="connsiteY11" fmla="*/ 100361 h 435722"/>
                    <a:gd name="connsiteX12" fmla="*/ 412595 w 2910468"/>
                    <a:gd name="connsiteY12" fmla="*/ 33454 h 435722"/>
                    <a:gd name="connsiteX13" fmla="*/ 423746 w 2910468"/>
                    <a:gd name="connsiteY13" fmla="*/ 0 h 435722"/>
                    <a:gd name="connsiteX14" fmla="*/ 446049 w 2910468"/>
                    <a:gd name="connsiteY14" fmla="*/ 66908 h 435722"/>
                    <a:gd name="connsiteX15" fmla="*/ 457200 w 2910468"/>
                    <a:gd name="connsiteY15" fmla="*/ 100361 h 435722"/>
                    <a:gd name="connsiteX16" fmla="*/ 479502 w 2910468"/>
                    <a:gd name="connsiteY16" fmla="*/ 66908 h 435722"/>
                    <a:gd name="connsiteX17" fmla="*/ 501805 w 2910468"/>
                    <a:gd name="connsiteY17" fmla="*/ 89210 h 435722"/>
                    <a:gd name="connsiteX18" fmla="*/ 524107 w 2910468"/>
                    <a:gd name="connsiteY18" fmla="*/ 122664 h 435722"/>
                    <a:gd name="connsiteX19" fmla="*/ 579863 w 2910468"/>
                    <a:gd name="connsiteY19" fmla="*/ 66908 h 435722"/>
                    <a:gd name="connsiteX20" fmla="*/ 613317 w 2910468"/>
                    <a:gd name="connsiteY20" fmla="*/ 133815 h 435722"/>
                    <a:gd name="connsiteX21" fmla="*/ 591015 w 2910468"/>
                    <a:gd name="connsiteY21" fmla="*/ 167269 h 435722"/>
                    <a:gd name="connsiteX22" fmla="*/ 602166 w 2910468"/>
                    <a:gd name="connsiteY22" fmla="*/ 223025 h 435722"/>
                    <a:gd name="connsiteX23" fmla="*/ 624468 w 2910468"/>
                    <a:gd name="connsiteY23" fmla="*/ 256478 h 435722"/>
                    <a:gd name="connsiteX24" fmla="*/ 635619 w 2910468"/>
                    <a:gd name="connsiteY24" fmla="*/ 256478 h 435722"/>
                    <a:gd name="connsiteX25" fmla="*/ 646771 w 2910468"/>
                    <a:gd name="connsiteY25" fmla="*/ 312235 h 435722"/>
                    <a:gd name="connsiteX26" fmla="*/ 702527 w 2910468"/>
                    <a:gd name="connsiteY26" fmla="*/ 278781 h 435722"/>
                    <a:gd name="connsiteX27" fmla="*/ 680224 w 2910468"/>
                    <a:gd name="connsiteY27" fmla="*/ 245327 h 435722"/>
                    <a:gd name="connsiteX28" fmla="*/ 691376 w 2910468"/>
                    <a:gd name="connsiteY28" fmla="*/ 211874 h 435722"/>
                    <a:gd name="connsiteX29" fmla="*/ 713678 w 2910468"/>
                    <a:gd name="connsiteY29" fmla="*/ 133815 h 435722"/>
                    <a:gd name="connsiteX30" fmla="*/ 747132 w 2910468"/>
                    <a:gd name="connsiteY30" fmla="*/ 122664 h 435722"/>
                    <a:gd name="connsiteX31" fmla="*/ 769434 w 2910468"/>
                    <a:gd name="connsiteY31" fmla="*/ 156117 h 435722"/>
                    <a:gd name="connsiteX32" fmla="*/ 780585 w 2910468"/>
                    <a:gd name="connsiteY32" fmla="*/ 211874 h 435722"/>
                    <a:gd name="connsiteX33" fmla="*/ 791737 w 2910468"/>
                    <a:gd name="connsiteY33" fmla="*/ 245327 h 435722"/>
                    <a:gd name="connsiteX34" fmla="*/ 825190 w 2910468"/>
                    <a:gd name="connsiteY34" fmla="*/ 211874 h 435722"/>
                    <a:gd name="connsiteX35" fmla="*/ 836341 w 2910468"/>
                    <a:gd name="connsiteY35" fmla="*/ 267630 h 435722"/>
                    <a:gd name="connsiteX36" fmla="*/ 847493 w 2910468"/>
                    <a:gd name="connsiteY36" fmla="*/ 234176 h 435722"/>
                    <a:gd name="connsiteX37" fmla="*/ 869795 w 2910468"/>
                    <a:gd name="connsiteY37" fmla="*/ 189571 h 435722"/>
                    <a:gd name="connsiteX38" fmla="*/ 880946 w 2910468"/>
                    <a:gd name="connsiteY38" fmla="*/ 144966 h 435722"/>
                    <a:gd name="connsiteX39" fmla="*/ 892097 w 2910468"/>
                    <a:gd name="connsiteY39" fmla="*/ 111513 h 435722"/>
                    <a:gd name="connsiteX40" fmla="*/ 892097 w 2910468"/>
                    <a:gd name="connsiteY40" fmla="*/ 245327 h 435722"/>
                    <a:gd name="connsiteX41" fmla="*/ 903249 w 2910468"/>
                    <a:gd name="connsiteY41" fmla="*/ 200722 h 435722"/>
                    <a:gd name="connsiteX42" fmla="*/ 936702 w 2910468"/>
                    <a:gd name="connsiteY42" fmla="*/ 178420 h 435722"/>
                    <a:gd name="connsiteX43" fmla="*/ 947854 w 2910468"/>
                    <a:gd name="connsiteY43" fmla="*/ 122664 h 435722"/>
                    <a:gd name="connsiteX44" fmla="*/ 959005 w 2910468"/>
                    <a:gd name="connsiteY44" fmla="*/ 78059 h 435722"/>
                    <a:gd name="connsiteX45" fmla="*/ 970156 w 2910468"/>
                    <a:gd name="connsiteY45" fmla="*/ 144966 h 435722"/>
                    <a:gd name="connsiteX46" fmla="*/ 992458 w 2910468"/>
                    <a:gd name="connsiteY46" fmla="*/ 200722 h 435722"/>
                    <a:gd name="connsiteX47" fmla="*/ 992458 w 2910468"/>
                    <a:gd name="connsiteY47" fmla="*/ 256478 h 435722"/>
                    <a:gd name="connsiteX48" fmla="*/ 1014761 w 2910468"/>
                    <a:gd name="connsiteY48" fmla="*/ 133815 h 435722"/>
                    <a:gd name="connsiteX49" fmla="*/ 1048215 w 2910468"/>
                    <a:gd name="connsiteY49" fmla="*/ 156117 h 435722"/>
                    <a:gd name="connsiteX50" fmla="*/ 1081668 w 2910468"/>
                    <a:gd name="connsiteY50" fmla="*/ 111513 h 435722"/>
                    <a:gd name="connsiteX51" fmla="*/ 1092819 w 2910468"/>
                    <a:gd name="connsiteY51" fmla="*/ 189571 h 435722"/>
                    <a:gd name="connsiteX52" fmla="*/ 1115122 w 2910468"/>
                    <a:gd name="connsiteY52" fmla="*/ 211874 h 435722"/>
                    <a:gd name="connsiteX53" fmla="*/ 1126273 w 2910468"/>
                    <a:gd name="connsiteY53" fmla="*/ 245327 h 435722"/>
                    <a:gd name="connsiteX54" fmla="*/ 1170878 w 2910468"/>
                    <a:gd name="connsiteY54" fmla="*/ 167269 h 435722"/>
                    <a:gd name="connsiteX55" fmla="*/ 1237785 w 2910468"/>
                    <a:gd name="connsiteY55" fmla="*/ 111513 h 435722"/>
                    <a:gd name="connsiteX56" fmla="*/ 1271239 w 2910468"/>
                    <a:gd name="connsiteY56" fmla="*/ 66908 h 435722"/>
                    <a:gd name="connsiteX57" fmla="*/ 1293541 w 2910468"/>
                    <a:gd name="connsiteY57" fmla="*/ 44605 h 435722"/>
                    <a:gd name="connsiteX58" fmla="*/ 1326995 w 2910468"/>
                    <a:gd name="connsiteY58" fmla="*/ 55756 h 435722"/>
                    <a:gd name="connsiteX59" fmla="*/ 1338146 w 2910468"/>
                    <a:gd name="connsiteY59" fmla="*/ 167269 h 435722"/>
                    <a:gd name="connsiteX60" fmla="*/ 1349297 w 2910468"/>
                    <a:gd name="connsiteY60" fmla="*/ 245327 h 435722"/>
                    <a:gd name="connsiteX61" fmla="*/ 1371600 w 2910468"/>
                    <a:gd name="connsiteY61" fmla="*/ 267630 h 435722"/>
                    <a:gd name="connsiteX62" fmla="*/ 1405054 w 2910468"/>
                    <a:gd name="connsiteY62" fmla="*/ 256478 h 435722"/>
                    <a:gd name="connsiteX63" fmla="*/ 1416205 w 2910468"/>
                    <a:gd name="connsiteY63" fmla="*/ 223025 h 435722"/>
                    <a:gd name="connsiteX64" fmla="*/ 1438507 w 2910468"/>
                    <a:gd name="connsiteY64" fmla="*/ 189571 h 435722"/>
                    <a:gd name="connsiteX65" fmla="*/ 1460810 w 2910468"/>
                    <a:gd name="connsiteY65" fmla="*/ 211874 h 435722"/>
                    <a:gd name="connsiteX66" fmla="*/ 1483112 w 2910468"/>
                    <a:gd name="connsiteY66" fmla="*/ 234176 h 435722"/>
                    <a:gd name="connsiteX67" fmla="*/ 1505415 w 2910468"/>
                    <a:gd name="connsiteY67" fmla="*/ 256478 h 435722"/>
                    <a:gd name="connsiteX68" fmla="*/ 1516566 w 2910468"/>
                    <a:gd name="connsiteY68" fmla="*/ 301083 h 435722"/>
                    <a:gd name="connsiteX69" fmla="*/ 1527717 w 2910468"/>
                    <a:gd name="connsiteY69" fmla="*/ 334537 h 435722"/>
                    <a:gd name="connsiteX70" fmla="*/ 1550019 w 2910468"/>
                    <a:gd name="connsiteY70" fmla="*/ 301083 h 435722"/>
                    <a:gd name="connsiteX71" fmla="*/ 1561171 w 2910468"/>
                    <a:gd name="connsiteY71" fmla="*/ 267630 h 435722"/>
                    <a:gd name="connsiteX72" fmla="*/ 1605776 w 2910468"/>
                    <a:gd name="connsiteY72" fmla="*/ 223025 h 435722"/>
                    <a:gd name="connsiteX73" fmla="*/ 1616927 w 2910468"/>
                    <a:gd name="connsiteY73" fmla="*/ 189571 h 435722"/>
                    <a:gd name="connsiteX74" fmla="*/ 1639229 w 2910468"/>
                    <a:gd name="connsiteY74" fmla="*/ 211874 h 435722"/>
                    <a:gd name="connsiteX75" fmla="*/ 1661532 w 2910468"/>
                    <a:gd name="connsiteY75" fmla="*/ 289932 h 435722"/>
                    <a:gd name="connsiteX76" fmla="*/ 1683834 w 2910468"/>
                    <a:gd name="connsiteY76" fmla="*/ 312235 h 435722"/>
                    <a:gd name="connsiteX77" fmla="*/ 1728439 w 2910468"/>
                    <a:gd name="connsiteY77" fmla="*/ 211874 h 435722"/>
                    <a:gd name="connsiteX78" fmla="*/ 1773044 w 2910468"/>
                    <a:gd name="connsiteY78" fmla="*/ 167269 h 435722"/>
                    <a:gd name="connsiteX79" fmla="*/ 1784195 w 2910468"/>
                    <a:gd name="connsiteY79" fmla="*/ 211874 h 435722"/>
                    <a:gd name="connsiteX80" fmla="*/ 1795346 w 2910468"/>
                    <a:gd name="connsiteY80" fmla="*/ 245327 h 435722"/>
                    <a:gd name="connsiteX81" fmla="*/ 1828800 w 2910468"/>
                    <a:gd name="connsiteY81" fmla="*/ 234176 h 435722"/>
                    <a:gd name="connsiteX82" fmla="*/ 1862254 w 2910468"/>
                    <a:gd name="connsiteY82" fmla="*/ 245327 h 435722"/>
                    <a:gd name="connsiteX83" fmla="*/ 1895707 w 2910468"/>
                    <a:gd name="connsiteY83" fmla="*/ 156117 h 435722"/>
                    <a:gd name="connsiteX84" fmla="*/ 1951463 w 2910468"/>
                    <a:gd name="connsiteY84" fmla="*/ 100361 h 435722"/>
                    <a:gd name="connsiteX85" fmla="*/ 2007219 w 2910468"/>
                    <a:gd name="connsiteY85" fmla="*/ 156117 h 435722"/>
                    <a:gd name="connsiteX86" fmla="*/ 2074127 w 2910468"/>
                    <a:gd name="connsiteY86" fmla="*/ 144966 h 435722"/>
                    <a:gd name="connsiteX87" fmla="*/ 2118732 w 2910468"/>
                    <a:gd name="connsiteY87" fmla="*/ 100361 h 435722"/>
                    <a:gd name="connsiteX88" fmla="*/ 2163337 w 2910468"/>
                    <a:gd name="connsiteY88" fmla="*/ 144966 h 435722"/>
                    <a:gd name="connsiteX89" fmla="*/ 2185639 w 2910468"/>
                    <a:gd name="connsiteY89" fmla="*/ 167269 h 435722"/>
                    <a:gd name="connsiteX90" fmla="*/ 2219093 w 2910468"/>
                    <a:gd name="connsiteY90" fmla="*/ 156117 h 435722"/>
                    <a:gd name="connsiteX91" fmla="*/ 2263697 w 2910468"/>
                    <a:gd name="connsiteY91" fmla="*/ 156117 h 435722"/>
                    <a:gd name="connsiteX92" fmla="*/ 2297151 w 2910468"/>
                    <a:gd name="connsiteY92" fmla="*/ 211874 h 435722"/>
                    <a:gd name="connsiteX93" fmla="*/ 2319454 w 2910468"/>
                    <a:gd name="connsiteY93" fmla="*/ 189571 h 435722"/>
                    <a:gd name="connsiteX94" fmla="*/ 2352907 w 2910468"/>
                    <a:gd name="connsiteY94" fmla="*/ 211874 h 435722"/>
                    <a:gd name="connsiteX95" fmla="*/ 2419815 w 2910468"/>
                    <a:gd name="connsiteY95" fmla="*/ 167269 h 435722"/>
                    <a:gd name="connsiteX96" fmla="*/ 2453268 w 2910468"/>
                    <a:gd name="connsiteY96" fmla="*/ 156117 h 435722"/>
                    <a:gd name="connsiteX97" fmla="*/ 2475571 w 2910468"/>
                    <a:gd name="connsiteY97" fmla="*/ 133815 h 435722"/>
                    <a:gd name="connsiteX98" fmla="*/ 2486722 w 2910468"/>
                    <a:gd name="connsiteY98" fmla="*/ 100361 h 435722"/>
                    <a:gd name="connsiteX99" fmla="*/ 2520176 w 2910468"/>
                    <a:gd name="connsiteY99" fmla="*/ 89210 h 435722"/>
                    <a:gd name="connsiteX100" fmla="*/ 2598234 w 2910468"/>
                    <a:gd name="connsiteY100" fmla="*/ 189571 h 435722"/>
                    <a:gd name="connsiteX101" fmla="*/ 2642839 w 2910468"/>
                    <a:gd name="connsiteY101" fmla="*/ 144966 h 435722"/>
                    <a:gd name="connsiteX102" fmla="*/ 2676293 w 2910468"/>
                    <a:gd name="connsiteY102" fmla="*/ 122664 h 435722"/>
                    <a:gd name="connsiteX103" fmla="*/ 2709746 w 2910468"/>
                    <a:gd name="connsiteY103" fmla="*/ 156117 h 435722"/>
                    <a:gd name="connsiteX104" fmla="*/ 2743200 w 2910468"/>
                    <a:gd name="connsiteY104" fmla="*/ 211874 h 435722"/>
                    <a:gd name="connsiteX105" fmla="*/ 2832410 w 2910468"/>
                    <a:gd name="connsiteY105" fmla="*/ 156117 h 435722"/>
                    <a:gd name="connsiteX106" fmla="*/ 2877015 w 2910468"/>
                    <a:gd name="connsiteY106" fmla="*/ 167269 h 435722"/>
                    <a:gd name="connsiteX107" fmla="*/ 2910468 w 2910468"/>
                    <a:gd name="connsiteY107" fmla="*/ 200722 h 4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910468" h="435722">
                      <a:moveTo>
                        <a:pt x="0" y="178420"/>
                      </a:moveTo>
                      <a:cubicBezTo>
                        <a:pt x="37171" y="174703"/>
                        <a:pt x="76405" y="180035"/>
                        <a:pt x="111512" y="167269"/>
                      </a:cubicBezTo>
                      <a:cubicBezTo>
                        <a:pt x="122559" y="163252"/>
                        <a:pt x="122663" y="145570"/>
                        <a:pt x="122663" y="133815"/>
                      </a:cubicBezTo>
                      <a:cubicBezTo>
                        <a:pt x="122663" y="114862"/>
                        <a:pt x="103036" y="95011"/>
                        <a:pt x="111512" y="78059"/>
                      </a:cubicBezTo>
                      <a:cubicBezTo>
                        <a:pt x="116769" y="67546"/>
                        <a:pt x="133815" y="85493"/>
                        <a:pt x="144966" y="89210"/>
                      </a:cubicBezTo>
                      <a:cubicBezTo>
                        <a:pt x="145062" y="89595"/>
                        <a:pt x="161936" y="161937"/>
                        <a:pt x="167268" y="167269"/>
                      </a:cubicBezTo>
                      <a:cubicBezTo>
                        <a:pt x="172600" y="172601"/>
                        <a:pt x="244942" y="189475"/>
                        <a:pt x="245327" y="189571"/>
                      </a:cubicBezTo>
                      <a:cubicBezTo>
                        <a:pt x="249044" y="200722"/>
                        <a:pt x="245964" y="228282"/>
                        <a:pt x="256478" y="223025"/>
                      </a:cubicBezTo>
                      <a:cubicBezTo>
                        <a:pt x="270186" y="216171"/>
                        <a:pt x="260775" y="192128"/>
                        <a:pt x="267629" y="178420"/>
                      </a:cubicBezTo>
                      <a:cubicBezTo>
                        <a:pt x="279875" y="153928"/>
                        <a:pt x="300494" y="152596"/>
                        <a:pt x="323385" y="144966"/>
                      </a:cubicBezTo>
                      <a:cubicBezTo>
                        <a:pt x="334536" y="133815"/>
                        <a:pt x="343717" y="120261"/>
                        <a:pt x="356839" y="111513"/>
                      </a:cubicBezTo>
                      <a:cubicBezTo>
                        <a:pt x="366619" y="104993"/>
                        <a:pt x="383461" y="109926"/>
                        <a:pt x="390293" y="100361"/>
                      </a:cubicBezTo>
                      <a:cubicBezTo>
                        <a:pt x="403957" y="81231"/>
                        <a:pt x="405161" y="55756"/>
                        <a:pt x="412595" y="33454"/>
                      </a:cubicBezTo>
                      <a:lnTo>
                        <a:pt x="423746" y="0"/>
                      </a:lnTo>
                      <a:lnTo>
                        <a:pt x="446049" y="66908"/>
                      </a:lnTo>
                      <a:lnTo>
                        <a:pt x="457200" y="100361"/>
                      </a:lnTo>
                      <a:cubicBezTo>
                        <a:pt x="464634" y="89210"/>
                        <a:pt x="466500" y="70158"/>
                        <a:pt x="479502" y="66908"/>
                      </a:cubicBezTo>
                      <a:cubicBezTo>
                        <a:pt x="489702" y="64358"/>
                        <a:pt x="495237" y="81000"/>
                        <a:pt x="501805" y="89210"/>
                      </a:cubicBezTo>
                      <a:cubicBezTo>
                        <a:pt x="510177" y="99675"/>
                        <a:pt x="516673" y="111513"/>
                        <a:pt x="524107" y="122664"/>
                      </a:cubicBezTo>
                      <a:cubicBezTo>
                        <a:pt x="550127" y="44605"/>
                        <a:pt x="524108" y="48321"/>
                        <a:pt x="579863" y="66908"/>
                      </a:cubicBezTo>
                      <a:cubicBezTo>
                        <a:pt x="587631" y="78560"/>
                        <a:pt x="616395" y="115346"/>
                        <a:pt x="613317" y="133815"/>
                      </a:cubicBezTo>
                      <a:cubicBezTo>
                        <a:pt x="611114" y="147035"/>
                        <a:pt x="598449" y="156118"/>
                        <a:pt x="591015" y="167269"/>
                      </a:cubicBezTo>
                      <a:cubicBezTo>
                        <a:pt x="594732" y="185854"/>
                        <a:pt x="595511" y="205278"/>
                        <a:pt x="602166" y="223025"/>
                      </a:cubicBezTo>
                      <a:cubicBezTo>
                        <a:pt x="606872" y="235574"/>
                        <a:pt x="611066" y="256478"/>
                        <a:pt x="624468" y="256478"/>
                      </a:cubicBezTo>
                      <a:cubicBezTo>
                        <a:pt x="639857" y="256478"/>
                        <a:pt x="571705" y="160606"/>
                        <a:pt x="635619" y="256478"/>
                      </a:cubicBezTo>
                      <a:cubicBezTo>
                        <a:pt x="639336" y="275064"/>
                        <a:pt x="633369" y="298833"/>
                        <a:pt x="646771" y="312235"/>
                      </a:cubicBezTo>
                      <a:cubicBezTo>
                        <a:pt x="661245" y="326709"/>
                        <a:pt x="697809" y="283499"/>
                        <a:pt x="702527" y="278781"/>
                      </a:cubicBezTo>
                      <a:cubicBezTo>
                        <a:pt x="695093" y="267630"/>
                        <a:pt x="682427" y="258547"/>
                        <a:pt x="680224" y="245327"/>
                      </a:cubicBezTo>
                      <a:cubicBezTo>
                        <a:pt x="678292" y="233733"/>
                        <a:pt x="688147" y="223176"/>
                        <a:pt x="691376" y="211874"/>
                      </a:cubicBezTo>
                      <a:cubicBezTo>
                        <a:pt x="691492" y="211469"/>
                        <a:pt x="708331" y="139162"/>
                        <a:pt x="713678" y="133815"/>
                      </a:cubicBezTo>
                      <a:cubicBezTo>
                        <a:pt x="721990" y="125503"/>
                        <a:pt x="735981" y="126381"/>
                        <a:pt x="747132" y="122664"/>
                      </a:cubicBezTo>
                      <a:cubicBezTo>
                        <a:pt x="754566" y="133815"/>
                        <a:pt x="764728" y="143568"/>
                        <a:pt x="769434" y="156117"/>
                      </a:cubicBezTo>
                      <a:cubicBezTo>
                        <a:pt x="776089" y="173864"/>
                        <a:pt x="775988" y="193486"/>
                        <a:pt x="780585" y="211874"/>
                      </a:cubicBezTo>
                      <a:cubicBezTo>
                        <a:pt x="783436" y="223277"/>
                        <a:pt x="788020" y="234176"/>
                        <a:pt x="791737" y="245327"/>
                      </a:cubicBezTo>
                      <a:cubicBezTo>
                        <a:pt x="812446" y="183198"/>
                        <a:pt x="809260" y="148153"/>
                        <a:pt x="825190" y="211874"/>
                      </a:cubicBezTo>
                      <a:cubicBezTo>
                        <a:pt x="829787" y="230262"/>
                        <a:pt x="832624" y="249045"/>
                        <a:pt x="836341" y="267630"/>
                      </a:cubicBezTo>
                      <a:cubicBezTo>
                        <a:pt x="840058" y="256479"/>
                        <a:pt x="842863" y="244980"/>
                        <a:pt x="847493" y="234176"/>
                      </a:cubicBezTo>
                      <a:cubicBezTo>
                        <a:pt x="854041" y="218897"/>
                        <a:pt x="863958" y="205136"/>
                        <a:pt x="869795" y="189571"/>
                      </a:cubicBezTo>
                      <a:cubicBezTo>
                        <a:pt x="875176" y="175221"/>
                        <a:pt x="876736" y="159702"/>
                        <a:pt x="880946" y="144966"/>
                      </a:cubicBezTo>
                      <a:cubicBezTo>
                        <a:pt x="884175" y="133664"/>
                        <a:pt x="888380" y="122664"/>
                        <a:pt x="892097" y="111513"/>
                      </a:cubicBezTo>
                      <a:cubicBezTo>
                        <a:pt x="918242" y="189940"/>
                        <a:pt x="892097" y="95937"/>
                        <a:pt x="892097" y="245327"/>
                      </a:cubicBezTo>
                      <a:cubicBezTo>
                        <a:pt x="892097" y="260653"/>
                        <a:pt x="894748" y="213474"/>
                        <a:pt x="903249" y="200722"/>
                      </a:cubicBezTo>
                      <a:cubicBezTo>
                        <a:pt x="910683" y="189571"/>
                        <a:pt x="925551" y="185854"/>
                        <a:pt x="936702" y="178420"/>
                      </a:cubicBezTo>
                      <a:cubicBezTo>
                        <a:pt x="940419" y="159835"/>
                        <a:pt x="943742" y="141166"/>
                        <a:pt x="947854" y="122664"/>
                      </a:cubicBezTo>
                      <a:cubicBezTo>
                        <a:pt x="951179" y="107703"/>
                        <a:pt x="948168" y="67222"/>
                        <a:pt x="959005" y="78059"/>
                      </a:cubicBezTo>
                      <a:cubicBezTo>
                        <a:pt x="974993" y="94047"/>
                        <a:pt x="964207" y="123153"/>
                        <a:pt x="970156" y="144966"/>
                      </a:cubicBezTo>
                      <a:cubicBezTo>
                        <a:pt x="975423" y="164278"/>
                        <a:pt x="985024" y="182137"/>
                        <a:pt x="992458" y="200722"/>
                      </a:cubicBezTo>
                      <a:cubicBezTo>
                        <a:pt x="974381" y="435722"/>
                        <a:pt x="978157" y="356582"/>
                        <a:pt x="992458" y="256478"/>
                      </a:cubicBezTo>
                      <a:cubicBezTo>
                        <a:pt x="999589" y="206561"/>
                        <a:pt x="1005159" y="181828"/>
                        <a:pt x="1014761" y="133815"/>
                      </a:cubicBezTo>
                      <a:cubicBezTo>
                        <a:pt x="1025912" y="141249"/>
                        <a:pt x="1042221" y="144130"/>
                        <a:pt x="1048215" y="156117"/>
                      </a:cubicBezTo>
                      <a:cubicBezTo>
                        <a:pt x="1075531" y="210749"/>
                        <a:pt x="1038278" y="328465"/>
                        <a:pt x="1081668" y="111513"/>
                      </a:cubicBezTo>
                      <a:cubicBezTo>
                        <a:pt x="1085385" y="137532"/>
                        <a:pt x="1084507" y="164636"/>
                        <a:pt x="1092819" y="189571"/>
                      </a:cubicBezTo>
                      <a:cubicBezTo>
                        <a:pt x="1096144" y="199545"/>
                        <a:pt x="1109713" y="202859"/>
                        <a:pt x="1115122" y="211874"/>
                      </a:cubicBezTo>
                      <a:cubicBezTo>
                        <a:pt x="1121170" y="221953"/>
                        <a:pt x="1122556" y="234176"/>
                        <a:pt x="1126273" y="245327"/>
                      </a:cubicBezTo>
                      <a:cubicBezTo>
                        <a:pt x="1201382" y="170221"/>
                        <a:pt x="1125953" y="257122"/>
                        <a:pt x="1170878" y="167269"/>
                      </a:cubicBezTo>
                      <a:cubicBezTo>
                        <a:pt x="1178377" y="152270"/>
                        <a:pt x="1234168" y="115130"/>
                        <a:pt x="1237785" y="111513"/>
                      </a:cubicBezTo>
                      <a:cubicBezTo>
                        <a:pt x="1250927" y="98371"/>
                        <a:pt x="1259341" y="81186"/>
                        <a:pt x="1271239" y="66908"/>
                      </a:cubicBezTo>
                      <a:cubicBezTo>
                        <a:pt x="1277970" y="58831"/>
                        <a:pt x="1286107" y="52039"/>
                        <a:pt x="1293541" y="44605"/>
                      </a:cubicBezTo>
                      <a:cubicBezTo>
                        <a:pt x="1304692" y="48322"/>
                        <a:pt x="1322978" y="44709"/>
                        <a:pt x="1326995" y="55756"/>
                      </a:cubicBezTo>
                      <a:cubicBezTo>
                        <a:pt x="1339761" y="90863"/>
                        <a:pt x="1333781" y="130168"/>
                        <a:pt x="1338146" y="167269"/>
                      </a:cubicBezTo>
                      <a:cubicBezTo>
                        <a:pt x="1341217" y="193372"/>
                        <a:pt x="1340985" y="220392"/>
                        <a:pt x="1349297" y="245327"/>
                      </a:cubicBezTo>
                      <a:cubicBezTo>
                        <a:pt x="1352622" y="255301"/>
                        <a:pt x="1364166" y="260196"/>
                        <a:pt x="1371600" y="267630"/>
                      </a:cubicBezTo>
                      <a:cubicBezTo>
                        <a:pt x="1382751" y="263913"/>
                        <a:pt x="1396742" y="264790"/>
                        <a:pt x="1405054" y="256478"/>
                      </a:cubicBezTo>
                      <a:cubicBezTo>
                        <a:pt x="1413365" y="248167"/>
                        <a:pt x="1410948" y="233538"/>
                        <a:pt x="1416205" y="223025"/>
                      </a:cubicBezTo>
                      <a:cubicBezTo>
                        <a:pt x="1422199" y="211038"/>
                        <a:pt x="1431073" y="200722"/>
                        <a:pt x="1438507" y="189571"/>
                      </a:cubicBezTo>
                      <a:cubicBezTo>
                        <a:pt x="1445941" y="197005"/>
                        <a:pt x="1456668" y="202210"/>
                        <a:pt x="1460810" y="211874"/>
                      </a:cubicBezTo>
                      <a:cubicBezTo>
                        <a:pt x="1480994" y="258971"/>
                        <a:pt x="1461795" y="298129"/>
                        <a:pt x="1483112" y="234176"/>
                      </a:cubicBezTo>
                      <a:cubicBezTo>
                        <a:pt x="1490546" y="241610"/>
                        <a:pt x="1500713" y="247074"/>
                        <a:pt x="1505415" y="256478"/>
                      </a:cubicBezTo>
                      <a:cubicBezTo>
                        <a:pt x="1512269" y="270186"/>
                        <a:pt x="1512356" y="286347"/>
                        <a:pt x="1516566" y="301083"/>
                      </a:cubicBezTo>
                      <a:cubicBezTo>
                        <a:pt x="1519795" y="312385"/>
                        <a:pt x="1524000" y="323386"/>
                        <a:pt x="1527717" y="334537"/>
                      </a:cubicBezTo>
                      <a:cubicBezTo>
                        <a:pt x="1535151" y="323386"/>
                        <a:pt x="1544025" y="313070"/>
                        <a:pt x="1550019" y="301083"/>
                      </a:cubicBezTo>
                      <a:cubicBezTo>
                        <a:pt x="1555276" y="290570"/>
                        <a:pt x="1554339" y="277195"/>
                        <a:pt x="1561171" y="267630"/>
                      </a:cubicBezTo>
                      <a:cubicBezTo>
                        <a:pt x="1573393" y="250520"/>
                        <a:pt x="1605776" y="223025"/>
                        <a:pt x="1605776" y="223025"/>
                      </a:cubicBezTo>
                      <a:cubicBezTo>
                        <a:pt x="1609493" y="211874"/>
                        <a:pt x="1605776" y="193288"/>
                        <a:pt x="1616927" y="189571"/>
                      </a:cubicBezTo>
                      <a:cubicBezTo>
                        <a:pt x="1626901" y="186246"/>
                        <a:pt x="1633820" y="202859"/>
                        <a:pt x="1639229" y="211874"/>
                      </a:cubicBezTo>
                      <a:cubicBezTo>
                        <a:pt x="1655666" y="239270"/>
                        <a:pt x="1646955" y="260779"/>
                        <a:pt x="1661532" y="289932"/>
                      </a:cubicBezTo>
                      <a:cubicBezTo>
                        <a:pt x="1666234" y="299336"/>
                        <a:pt x="1676400" y="304801"/>
                        <a:pt x="1683834" y="312235"/>
                      </a:cubicBezTo>
                      <a:cubicBezTo>
                        <a:pt x="1699103" y="266430"/>
                        <a:pt x="1699523" y="245610"/>
                        <a:pt x="1728439" y="211874"/>
                      </a:cubicBezTo>
                      <a:cubicBezTo>
                        <a:pt x="1742123" y="195909"/>
                        <a:pt x="1773044" y="167269"/>
                        <a:pt x="1773044" y="167269"/>
                      </a:cubicBezTo>
                      <a:cubicBezTo>
                        <a:pt x="1776761" y="182137"/>
                        <a:pt x="1779985" y="197138"/>
                        <a:pt x="1784195" y="211874"/>
                      </a:cubicBezTo>
                      <a:cubicBezTo>
                        <a:pt x="1787424" y="223176"/>
                        <a:pt x="1784833" y="240070"/>
                        <a:pt x="1795346" y="245327"/>
                      </a:cubicBezTo>
                      <a:cubicBezTo>
                        <a:pt x="1805860" y="250584"/>
                        <a:pt x="1817649" y="237893"/>
                        <a:pt x="1828800" y="234176"/>
                      </a:cubicBezTo>
                      <a:cubicBezTo>
                        <a:pt x="1839951" y="237893"/>
                        <a:pt x="1851340" y="249692"/>
                        <a:pt x="1862254" y="245327"/>
                      </a:cubicBezTo>
                      <a:cubicBezTo>
                        <a:pt x="1892213" y="233344"/>
                        <a:pt x="1885968" y="172348"/>
                        <a:pt x="1895707" y="156117"/>
                      </a:cubicBezTo>
                      <a:cubicBezTo>
                        <a:pt x="1909230" y="133579"/>
                        <a:pt x="1951463" y="100361"/>
                        <a:pt x="1951463" y="100361"/>
                      </a:cubicBezTo>
                      <a:cubicBezTo>
                        <a:pt x="1981329" y="189958"/>
                        <a:pt x="1949540" y="168935"/>
                        <a:pt x="2007219" y="156117"/>
                      </a:cubicBezTo>
                      <a:cubicBezTo>
                        <a:pt x="2029291" y="151212"/>
                        <a:pt x="2051824" y="148683"/>
                        <a:pt x="2074127" y="144966"/>
                      </a:cubicBezTo>
                      <a:cubicBezTo>
                        <a:pt x="2088995" y="130098"/>
                        <a:pt x="2097705" y="100361"/>
                        <a:pt x="2118732" y="100361"/>
                      </a:cubicBezTo>
                      <a:cubicBezTo>
                        <a:pt x="2139759" y="100361"/>
                        <a:pt x="2148469" y="130098"/>
                        <a:pt x="2163337" y="144966"/>
                      </a:cubicBezTo>
                      <a:lnTo>
                        <a:pt x="2185639" y="167269"/>
                      </a:lnTo>
                      <a:cubicBezTo>
                        <a:pt x="2196790" y="163552"/>
                        <a:pt x="2209914" y="163460"/>
                        <a:pt x="2219093" y="156117"/>
                      </a:cubicBezTo>
                      <a:cubicBezTo>
                        <a:pt x="2257879" y="125088"/>
                        <a:pt x="2224911" y="97938"/>
                        <a:pt x="2263697" y="156117"/>
                      </a:cubicBezTo>
                      <a:cubicBezTo>
                        <a:pt x="2278864" y="277445"/>
                        <a:pt x="2257174" y="261846"/>
                        <a:pt x="2297151" y="211874"/>
                      </a:cubicBezTo>
                      <a:cubicBezTo>
                        <a:pt x="2303719" y="203664"/>
                        <a:pt x="2312020" y="197005"/>
                        <a:pt x="2319454" y="189571"/>
                      </a:cubicBezTo>
                      <a:cubicBezTo>
                        <a:pt x="2330605" y="197005"/>
                        <a:pt x="2339824" y="214781"/>
                        <a:pt x="2352907" y="211874"/>
                      </a:cubicBezTo>
                      <a:cubicBezTo>
                        <a:pt x="2379073" y="206059"/>
                        <a:pt x="2394386" y="175746"/>
                        <a:pt x="2419815" y="167269"/>
                      </a:cubicBezTo>
                      <a:lnTo>
                        <a:pt x="2453268" y="156117"/>
                      </a:lnTo>
                      <a:cubicBezTo>
                        <a:pt x="2460702" y="148683"/>
                        <a:pt x="2470162" y="142830"/>
                        <a:pt x="2475571" y="133815"/>
                      </a:cubicBezTo>
                      <a:cubicBezTo>
                        <a:pt x="2481619" y="123736"/>
                        <a:pt x="2478410" y="108673"/>
                        <a:pt x="2486722" y="100361"/>
                      </a:cubicBezTo>
                      <a:cubicBezTo>
                        <a:pt x="2495034" y="92049"/>
                        <a:pt x="2509025" y="92927"/>
                        <a:pt x="2520176" y="89210"/>
                      </a:cubicBezTo>
                      <a:cubicBezTo>
                        <a:pt x="2527383" y="101222"/>
                        <a:pt x="2574261" y="189571"/>
                        <a:pt x="2598234" y="189571"/>
                      </a:cubicBezTo>
                      <a:cubicBezTo>
                        <a:pt x="2619261" y="189571"/>
                        <a:pt x="2625343" y="156629"/>
                        <a:pt x="2642839" y="144966"/>
                      </a:cubicBezTo>
                      <a:lnTo>
                        <a:pt x="2676293" y="122664"/>
                      </a:lnTo>
                      <a:cubicBezTo>
                        <a:pt x="2687444" y="133815"/>
                        <a:pt x="2700999" y="142996"/>
                        <a:pt x="2709746" y="156117"/>
                      </a:cubicBezTo>
                      <a:cubicBezTo>
                        <a:pt x="2767649" y="242972"/>
                        <a:pt x="2673742" y="142416"/>
                        <a:pt x="2743200" y="211874"/>
                      </a:cubicBezTo>
                      <a:cubicBezTo>
                        <a:pt x="2760030" y="199252"/>
                        <a:pt x="2807920" y="159178"/>
                        <a:pt x="2832410" y="156117"/>
                      </a:cubicBezTo>
                      <a:cubicBezTo>
                        <a:pt x="2847618" y="154216"/>
                        <a:pt x="2862147" y="163552"/>
                        <a:pt x="2877015" y="167269"/>
                      </a:cubicBezTo>
                      <a:cubicBezTo>
                        <a:pt x="2890182" y="219937"/>
                        <a:pt x="2874458" y="218728"/>
                        <a:pt x="2910468" y="20072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2" name="Group 177"/>
              <p:cNvGrpSpPr/>
              <p:nvPr/>
            </p:nvGrpSpPr>
            <p:grpSpPr>
              <a:xfrm>
                <a:off x="5715000" y="3836020"/>
                <a:ext cx="2971800" cy="379141"/>
                <a:chOff x="5715000" y="3836020"/>
                <a:chExt cx="2971800" cy="379141"/>
              </a:xfrm>
            </p:grpSpPr>
            <p:cxnSp>
              <p:nvCxnSpPr>
                <p:cNvPr id="21" name="Straight Connector 20"/>
                <p:cNvCxnSpPr/>
                <p:nvPr/>
              </p:nvCxnSpPr>
              <p:spPr>
                <a:xfrm>
                  <a:off x="5715000" y="40386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Freeform 21"/>
                <p:cNvSpPr/>
                <p:nvPr/>
              </p:nvSpPr>
              <p:spPr>
                <a:xfrm>
                  <a:off x="5843239" y="3836020"/>
                  <a:ext cx="2832410" cy="379141"/>
                </a:xfrm>
                <a:custGeom>
                  <a:avLst/>
                  <a:gdLst>
                    <a:gd name="connsiteX0" fmla="*/ 0 w 2832410"/>
                    <a:gd name="connsiteY0" fmla="*/ 211873 h 379141"/>
                    <a:gd name="connsiteX1" fmla="*/ 33454 w 2832410"/>
                    <a:gd name="connsiteY1" fmla="*/ 223024 h 379141"/>
                    <a:gd name="connsiteX2" fmla="*/ 44605 w 2832410"/>
                    <a:gd name="connsiteY2" fmla="*/ 256478 h 379141"/>
                    <a:gd name="connsiteX3" fmla="*/ 55756 w 2832410"/>
                    <a:gd name="connsiteY3" fmla="*/ 223024 h 379141"/>
                    <a:gd name="connsiteX4" fmla="*/ 78059 w 2832410"/>
                    <a:gd name="connsiteY4" fmla="*/ 200721 h 379141"/>
                    <a:gd name="connsiteX5" fmla="*/ 111512 w 2832410"/>
                    <a:gd name="connsiteY5" fmla="*/ 211873 h 379141"/>
                    <a:gd name="connsiteX6" fmla="*/ 133815 w 2832410"/>
                    <a:gd name="connsiteY6" fmla="*/ 189570 h 379141"/>
                    <a:gd name="connsiteX7" fmla="*/ 200722 w 2832410"/>
                    <a:gd name="connsiteY7" fmla="*/ 211873 h 379141"/>
                    <a:gd name="connsiteX8" fmla="*/ 223024 w 2832410"/>
                    <a:gd name="connsiteY8" fmla="*/ 189570 h 379141"/>
                    <a:gd name="connsiteX9" fmla="*/ 278781 w 2832410"/>
                    <a:gd name="connsiteY9" fmla="*/ 156117 h 379141"/>
                    <a:gd name="connsiteX10" fmla="*/ 312234 w 2832410"/>
                    <a:gd name="connsiteY10" fmla="*/ 66907 h 379141"/>
                    <a:gd name="connsiteX11" fmla="*/ 334537 w 2832410"/>
                    <a:gd name="connsiteY11" fmla="*/ 0 h 379141"/>
                    <a:gd name="connsiteX12" fmla="*/ 390293 w 2832410"/>
                    <a:gd name="connsiteY12" fmla="*/ 33453 h 379141"/>
                    <a:gd name="connsiteX13" fmla="*/ 446049 w 2832410"/>
                    <a:gd name="connsiteY13" fmla="*/ 133814 h 379141"/>
                    <a:gd name="connsiteX14" fmla="*/ 479502 w 2832410"/>
                    <a:gd name="connsiteY14" fmla="*/ 144965 h 379141"/>
                    <a:gd name="connsiteX15" fmla="*/ 490654 w 2832410"/>
                    <a:gd name="connsiteY15" fmla="*/ 245326 h 379141"/>
                    <a:gd name="connsiteX16" fmla="*/ 501805 w 2832410"/>
                    <a:gd name="connsiteY16" fmla="*/ 189570 h 379141"/>
                    <a:gd name="connsiteX17" fmla="*/ 524107 w 2832410"/>
                    <a:gd name="connsiteY17" fmla="*/ 223024 h 379141"/>
                    <a:gd name="connsiteX18" fmla="*/ 546410 w 2832410"/>
                    <a:gd name="connsiteY18" fmla="*/ 200721 h 379141"/>
                    <a:gd name="connsiteX19" fmla="*/ 579863 w 2832410"/>
                    <a:gd name="connsiteY19" fmla="*/ 200721 h 379141"/>
                    <a:gd name="connsiteX20" fmla="*/ 635620 w 2832410"/>
                    <a:gd name="connsiteY20" fmla="*/ 189570 h 379141"/>
                    <a:gd name="connsiteX21" fmla="*/ 669073 w 2832410"/>
                    <a:gd name="connsiteY21" fmla="*/ 167268 h 379141"/>
                    <a:gd name="connsiteX22" fmla="*/ 802888 w 2832410"/>
                    <a:gd name="connsiteY22" fmla="*/ 122663 h 379141"/>
                    <a:gd name="connsiteX23" fmla="*/ 825190 w 2832410"/>
                    <a:gd name="connsiteY23" fmla="*/ 100360 h 379141"/>
                    <a:gd name="connsiteX24" fmla="*/ 858644 w 2832410"/>
                    <a:gd name="connsiteY24" fmla="*/ 200721 h 379141"/>
                    <a:gd name="connsiteX25" fmla="*/ 892098 w 2832410"/>
                    <a:gd name="connsiteY25" fmla="*/ 245326 h 379141"/>
                    <a:gd name="connsiteX26" fmla="*/ 925551 w 2832410"/>
                    <a:gd name="connsiteY26" fmla="*/ 256478 h 379141"/>
                    <a:gd name="connsiteX27" fmla="*/ 959005 w 2832410"/>
                    <a:gd name="connsiteY27" fmla="*/ 278780 h 379141"/>
                    <a:gd name="connsiteX28" fmla="*/ 992459 w 2832410"/>
                    <a:gd name="connsiteY28" fmla="*/ 267629 h 379141"/>
                    <a:gd name="connsiteX29" fmla="*/ 1048215 w 2832410"/>
                    <a:gd name="connsiteY29" fmla="*/ 200721 h 379141"/>
                    <a:gd name="connsiteX30" fmla="*/ 1081668 w 2832410"/>
                    <a:gd name="connsiteY30" fmla="*/ 189570 h 379141"/>
                    <a:gd name="connsiteX31" fmla="*/ 1103971 w 2832410"/>
                    <a:gd name="connsiteY31" fmla="*/ 167268 h 379141"/>
                    <a:gd name="connsiteX32" fmla="*/ 1137424 w 2832410"/>
                    <a:gd name="connsiteY32" fmla="*/ 178419 h 379141"/>
                    <a:gd name="connsiteX33" fmla="*/ 1159727 w 2832410"/>
                    <a:gd name="connsiteY33" fmla="*/ 245326 h 379141"/>
                    <a:gd name="connsiteX34" fmla="*/ 1182029 w 2832410"/>
                    <a:gd name="connsiteY34" fmla="*/ 312234 h 379141"/>
                    <a:gd name="connsiteX35" fmla="*/ 1193181 w 2832410"/>
                    <a:gd name="connsiteY35" fmla="*/ 345687 h 379141"/>
                    <a:gd name="connsiteX36" fmla="*/ 1204332 w 2832410"/>
                    <a:gd name="connsiteY36" fmla="*/ 379141 h 379141"/>
                    <a:gd name="connsiteX37" fmla="*/ 1237785 w 2832410"/>
                    <a:gd name="connsiteY37" fmla="*/ 356839 h 379141"/>
                    <a:gd name="connsiteX38" fmla="*/ 1260088 w 2832410"/>
                    <a:gd name="connsiteY38" fmla="*/ 334536 h 379141"/>
                    <a:gd name="connsiteX39" fmla="*/ 1304693 w 2832410"/>
                    <a:gd name="connsiteY39" fmla="*/ 323385 h 379141"/>
                    <a:gd name="connsiteX40" fmla="*/ 1326995 w 2832410"/>
                    <a:gd name="connsiteY40" fmla="*/ 234175 h 379141"/>
                    <a:gd name="connsiteX41" fmla="*/ 1338146 w 2832410"/>
                    <a:gd name="connsiteY41" fmla="*/ 267629 h 379141"/>
                    <a:gd name="connsiteX42" fmla="*/ 1371600 w 2832410"/>
                    <a:gd name="connsiteY42" fmla="*/ 278780 h 379141"/>
                    <a:gd name="connsiteX43" fmla="*/ 1427356 w 2832410"/>
                    <a:gd name="connsiteY43" fmla="*/ 200721 h 379141"/>
                    <a:gd name="connsiteX44" fmla="*/ 1449659 w 2832410"/>
                    <a:gd name="connsiteY44" fmla="*/ 178419 h 379141"/>
                    <a:gd name="connsiteX45" fmla="*/ 1471961 w 2832410"/>
                    <a:gd name="connsiteY45" fmla="*/ 144965 h 379141"/>
                    <a:gd name="connsiteX46" fmla="*/ 1483112 w 2832410"/>
                    <a:gd name="connsiteY46" fmla="*/ 301082 h 379141"/>
                    <a:gd name="connsiteX47" fmla="*/ 1505415 w 2832410"/>
                    <a:gd name="connsiteY47" fmla="*/ 278780 h 379141"/>
                    <a:gd name="connsiteX48" fmla="*/ 1538868 w 2832410"/>
                    <a:gd name="connsiteY48" fmla="*/ 189570 h 379141"/>
                    <a:gd name="connsiteX49" fmla="*/ 1572322 w 2832410"/>
                    <a:gd name="connsiteY49" fmla="*/ 100360 h 379141"/>
                    <a:gd name="connsiteX50" fmla="*/ 1594624 w 2832410"/>
                    <a:gd name="connsiteY50" fmla="*/ 122663 h 379141"/>
                    <a:gd name="connsiteX51" fmla="*/ 1616927 w 2832410"/>
                    <a:gd name="connsiteY51" fmla="*/ 200721 h 379141"/>
                    <a:gd name="connsiteX52" fmla="*/ 1628078 w 2832410"/>
                    <a:gd name="connsiteY52" fmla="*/ 245326 h 379141"/>
                    <a:gd name="connsiteX53" fmla="*/ 1650381 w 2832410"/>
                    <a:gd name="connsiteY53" fmla="*/ 278780 h 379141"/>
                    <a:gd name="connsiteX54" fmla="*/ 1661532 w 2832410"/>
                    <a:gd name="connsiteY54" fmla="*/ 245326 h 379141"/>
                    <a:gd name="connsiteX55" fmla="*/ 1672683 w 2832410"/>
                    <a:gd name="connsiteY55" fmla="*/ 167268 h 379141"/>
                    <a:gd name="connsiteX56" fmla="*/ 1683834 w 2832410"/>
                    <a:gd name="connsiteY56" fmla="*/ 223024 h 379141"/>
                    <a:gd name="connsiteX57" fmla="*/ 1728439 w 2832410"/>
                    <a:gd name="connsiteY57" fmla="*/ 312234 h 379141"/>
                    <a:gd name="connsiteX58" fmla="*/ 1739590 w 2832410"/>
                    <a:gd name="connsiteY58" fmla="*/ 234175 h 379141"/>
                    <a:gd name="connsiteX59" fmla="*/ 1750741 w 2832410"/>
                    <a:gd name="connsiteY59" fmla="*/ 200721 h 379141"/>
                    <a:gd name="connsiteX60" fmla="*/ 1795346 w 2832410"/>
                    <a:gd name="connsiteY60" fmla="*/ 289931 h 379141"/>
                    <a:gd name="connsiteX61" fmla="*/ 1817649 w 2832410"/>
                    <a:gd name="connsiteY61" fmla="*/ 245326 h 379141"/>
                    <a:gd name="connsiteX62" fmla="*/ 1895707 w 2832410"/>
                    <a:gd name="connsiteY62" fmla="*/ 211873 h 379141"/>
                    <a:gd name="connsiteX63" fmla="*/ 1918010 w 2832410"/>
                    <a:gd name="connsiteY63" fmla="*/ 234175 h 379141"/>
                    <a:gd name="connsiteX64" fmla="*/ 1973766 w 2832410"/>
                    <a:gd name="connsiteY64" fmla="*/ 178419 h 379141"/>
                    <a:gd name="connsiteX65" fmla="*/ 2029522 w 2832410"/>
                    <a:gd name="connsiteY65" fmla="*/ 234175 h 379141"/>
                    <a:gd name="connsiteX66" fmla="*/ 2062976 w 2832410"/>
                    <a:gd name="connsiteY66" fmla="*/ 133814 h 379141"/>
                    <a:gd name="connsiteX67" fmla="*/ 2074127 w 2832410"/>
                    <a:gd name="connsiteY67" fmla="*/ 100360 h 379141"/>
                    <a:gd name="connsiteX68" fmla="*/ 2107581 w 2832410"/>
                    <a:gd name="connsiteY68" fmla="*/ 78058 h 379141"/>
                    <a:gd name="connsiteX69" fmla="*/ 2141034 w 2832410"/>
                    <a:gd name="connsiteY69" fmla="*/ 144965 h 379141"/>
                    <a:gd name="connsiteX70" fmla="*/ 2152185 w 2832410"/>
                    <a:gd name="connsiteY70" fmla="*/ 189570 h 379141"/>
                    <a:gd name="connsiteX71" fmla="*/ 2196790 w 2832410"/>
                    <a:gd name="connsiteY71" fmla="*/ 256478 h 379141"/>
                    <a:gd name="connsiteX72" fmla="*/ 2219093 w 2832410"/>
                    <a:gd name="connsiteY72" fmla="*/ 289931 h 379141"/>
                    <a:gd name="connsiteX73" fmla="*/ 2263698 w 2832410"/>
                    <a:gd name="connsiteY73" fmla="*/ 334536 h 379141"/>
                    <a:gd name="connsiteX74" fmla="*/ 2286000 w 2832410"/>
                    <a:gd name="connsiteY74" fmla="*/ 245326 h 379141"/>
                    <a:gd name="connsiteX75" fmla="*/ 2319454 w 2832410"/>
                    <a:gd name="connsiteY75" fmla="*/ 211873 h 379141"/>
                    <a:gd name="connsiteX76" fmla="*/ 2375210 w 2832410"/>
                    <a:gd name="connsiteY76" fmla="*/ 200721 h 379141"/>
                    <a:gd name="connsiteX77" fmla="*/ 2408663 w 2832410"/>
                    <a:gd name="connsiteY77" fmla="*/ 189570 h 379141"/>
                    <a:gd name="connsiteX78" fmla="*/ 2453268 w 2832410"/>
                    <a:gd name="connsiteY78" fmla="*/ 144965 h 379141"/>
                    <a:gd name="connsiteX79" fmla="*/ 2464420 w 2832410"/>
                    <a:gd name="connsiteY79" fmla="*/ 189570 h 379141"/>
                    <a:gd name="connsiteX80" fmla="*/ 2486722 w 2832410"/>
                    <a:gd name="connsiteY80" fmla="*/ 211873 h 379141"/>
                    <a:gd name="connsiteX81" fmla="*/ 2509024 w 2832410"/>
                    <a:gd name="connsiteY81" fmla="*/ 189570 h 379141"/>
                    <a:gd name="connsiteX82" fmla="*/ 2575932 w 2832410"/>
                    <a:gd name="connsiteY82" fmla="*/ 245326 h 379141"/>
                    <a:gd name="connsiteX83" fmla="*/ 2620537 w 2832410"/>
                    <a:gd name="connsiteY83" fmla="*/ 345687 h 379141"/>
                    <a:gd name="connsiteX84" fmla="*/ 2653990 w 2832410"/>
                    <a:gd name="connsiteY84" fmla="*/ 323385 h 379141"/>
                    <a:gd name="connsiteX85" fmla="*/ 2698595 w 2832410"/>
                    <a:gd name="connsiteY85" fmla="*/ 234175 h 379141"/>
                    <a:gd name="connsiteX86" fmla="*/ 2743200 w 2832410"/>
                    <a:gd name="connsiteY86" fmla="*/ 144965 h 379141"/>
                    <a:gd name="connsiteX87" fmla="*/ 2754351 w 2832410"/>
                    <a:gd name="connsiteY87" fmla="*/ 111512 h 379141"/>
                    <a:gd name="connsiteX88" fmla="*/ 2776654 w 2832410"/>
                    <a:gd name="connsiteY88" fmla="*/ 33453 h 379141"/>
                    <a:gd name="connsiteX89" fmla="*/ 2810107 w 2832410"/>
                    <a:gd name="connsiteY89" fmla="*/ 100360 h 379141"/>
                    <a:gd name="connsiteX90" fmla="*/ 2832410 w 2832410"/>
                    <a:gd name="connsiteY90" fmla="*/ 211873 h 3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32410" h="379141">
                      <a:moveTo>
                        <a:pt x="0" y="211873"/>
                      </a:moveTo>
                      <a:cubicBezTo>
                        <a:pt x="11151" y="215590"/>
                        <a:pt x="25142" y="214712"/>
                        <a:pt x="33454" y="223024"/>
                      </a:cubicBezTo>
                      <a:cubicBezTo>
                        <a:pt x="41766" y="231336"/>
                        <a:pt x="32850" y="256478"/>
                        <a:pt x="44605" y="256478"/>
                      </a:cubicBezTo>
                      <a:cubicBezTo>
                        <a:pt x="56360" y="256478"/>
                        <a:pt x="49708" y="233103"/>
                        <a:pt x="55756" y="223024"/>
                      </a:cubicBezTo>
                      <a:cubicBezTo>
                        <a:pt x="61165" y="214009"/>
                        <a:pt x="70625" y="208155"/>
                        <a:pt x="78059" y="200721"/>
                      </a:cubicBezTo>
                      <a:cubicBezTo>
                        <a:pt x="89210" y="204438"/>
                        <a:pt x="99986" y="214178"/>
                        <a:pt x="111512" y="211873"/>
                      </a:cubicBezTo>
                      <a:cubicBezTo>
                        <a:pt x="121822" y="209811"/>
                        <a:pt x="123301" y="189570"/>
                        <a:pt x="133815" y="189570"/>
                      </a:cubicBezTo>
                      <a:cubicBezTo>
                        <a:pt x="157324" y="189570"/>
                        <a:pt x="200722" y="211873"/>
                        <a:pt x="200722" y="211873"/>
                      </a:cubicBezTo>
                      <a:cubicBezTo>
                        <a:pt x="208156" y="204439"/>
                        <a:pt x="214009" y="194979"/>
                        <a:pt x="223024" y="189570"/>
                      </a:cubicBezTo>
                      <a:cubicBezTo>
                        <a:pt x="295410" y="146138"/>
                        <a:pt x="222266" y="212630"/>
                        <a:pt x="278781" y="156117"/>
                      </a:cubicBezTo>
                      <a:cubicBezTo>
                        <a:pt x="305216" y="23937"/>
                        <a:pt x="270470" y="160876"/>
                        <a:pt x="312234" y="66907"/>
                      </a:cubicBezTo>
                      <a:cubicBezTo>
                        <a:pt x="321782" y="45424"/>
                        <a:pt x="334537" y="0"/>
                        <a:pt x="334537" y="0"/>
                      </a:cubicBezTo>
                      <a:cubicBezTo>
                        <a:pt x="360849" y="8771"/>
                        <a:pt x="374986" y="7942"/>
                        <a:pt x="390293" y="33453"/>
                      </a:cubicBezTo>
                      <a:cubicBezTo>
                        <a:pt x="409931" y="66183"/>
                        <a:pt x="394898" y="116764"/>
                        <a:pt x="446049" y="133814"/>
                      </a:cubicBezTo>
                      <a:lnTo>
                        <a:pt x="479502" y="144965"/>
                      </a:lnTo>
                      <a:cubicBezTo>
                        <a:pt x="483219" y="178419"/>
                        <a:pt x="475601" y="215220"/>
                        <a:pt x="490654" y="245326"/>
                      </a:cubicBezTo>
                      <a:cubicBezTo>
                        <a:pt x="499130" y="262278"/>
                        <a:pt x="486035" y="200083"/>
                        <a:pt x="501805" y="189570"/>
                      </a:cubicBezTo>
                      <a:cubicBezTo>
                        <a:pt x="512956" y="182136"/>
                        <a:pt x="516673" y="211873"/>
                        <a:pt x="524107" y="223024"/>
                      </a:cubicBezTo>
                      <a:cubicBezTo>
                        <a:pt x="531541" y="215590"/>
                        <a:pt x="541001" y="209736"/>
                        <a:pt x="546410" y="200721"/>
                      </a:cubicBezTo>
                      <a:cubicBezTo>
                        <a:pt x="568279" y="164273"/>
                        <a:pt x="543653" y="146406"/>
                        <a:pt x="579863" y="200721"/>
                      </a:cubicBezTo>
                      <a:cubicBezTo>
                        <a:pt x="598449" y="197004"/>
                        <a:pt x="617873" y="196225"/>
                        <a:pt x="635620" y="189570"/>
                      </a:cubicBezTo>
                      <a:cubicBezTo>
                        <a:pt x="648169" y="184864"/>
                        <a:pt x="656478" y="171848"/>
                        <a:pt x="669073" y="167268"/>
                      </a:cubicBezTo>
                      <a:cubicBezTo>
                        <a:pt x="862197" y="97041"/>
                        <a:pt x="683258" y="182477"/>
                        <a:pt x="802888" y="122663"/>
                      </a:cubicBezTo>
                      <a:cubicBezTo>
                        <a:pt x="810322" y="115229"/>
                        <a:pt x="817756" y="92926"/>
                        <a:pt x="825190" y="100360"/>
                      </a:cubicBezTo>
                      <a:cubicBezTo>
                        <a:pt x="880953" y="156123"/>
                        <a:pt x="825188" y="156113"/>
                        <a:pt x="858644" y="200721"/>
                      </a:cubicBezTo>
                      <a:cubicBezTo>
                        <a:pt x="869795" y="215589"/>
                        <a:pt x="877820" y="233428"/>
                        <a:pt x="892098" y="245326"/>
                      </a:cubicBezTo>
                      <a:cubicBezTo>
                        <a:pt x="901128" y="252851"/>
                        <a:pt x="915038" y="251221"/>
                        <a:pt x="925551" y="256478"/>
                      </a:cubicBezTo>
                      <a:cubicBezTo>
                        <a:pt x="937538" y="262472"/>
                        <a:pt x="947854" y="271346"/>
                        <a:pt x="959005" y="278780"/>
                      </a:cubicBezTo>
                      <a:cubicBezTo>
                        <a:pt x="970156" y="275063"/>
                        <a:pt x="983429" y="275154"/>
                        <a:pt x="992459" y="267629"/>
                      </a:cubicBezTo>
                      <a:cubicBezTo>
                        <a:pt x="1010018" y="252996"/>
                        <a:pt x="1025330" y="214452"/>
                        <a:pt x="1048215" y="200721"/>
                      </a:cubicBezTo>
                      <a:cubicBezTo>
                        <a:pt x="1058294" y="194673"/>
                        <a:pt x="1070517" y="193287"/>
                        <a:pt x="1081668" y="189570"/>
                      </a:cubicBezTo>
                      <a:cubicBezTo>
                        <a:pt x="1089102" y="182136"/>
                        <a:pt x="1093662" y="169330"/>
                        <a:pt x="1103971" y="167268"/>
                      </a:cubicBezTo>
                      <a:cubicBezTo>
                        <a:pt x="1115497" y="164963"/>
                        <a:pt x="1130592" y="168854"/>
                        <a:pt x="1137424" y="178419"/>
                      </a:cubicBezTo>
                      <a:cubicBezTo>
                        <a:pt x="1151088" y="197549"/>
                        <a:pt x="1152293" y="223024"/>
                        <a:pt x="1159727" y="245326"/>
                      </a:cubicBezTo>
                      <a:lnTo>
                        <a:pt x="1182029" y="312234"/>
                      </a:lnTo>
                      <a:lnTo>
                        <a:pt x="1193181" y="345687"/>
                      </a:lnTo>
                      <a:lnTo>
                        <a:pt x="1204332" y="379141"/>
                      </a:lnTo>
                      <a:cubicBezTo>
                        <a:pt x="1215483" y="371707"/>
                        <a:pt x="1227320" y="365211"/>
                        <a:pt x="1237785" y="356839"/>
                      </a:cubicBezTo>
                      <a:cubicBezTo>
                        <a:pt x="1245995" y="350271"/>
                        <a:pt x="1250684" y="339238"/>
                        <a:pt x="1260088" y="334536"/>
                      </a:cubicBezTo>
                      <a:cubicBezTo>
                        <a:pt x="1273796" y="327682"/>
                        <a:pt x="1289825" y="327102"/>
                        <a:pt x="1304693" y="323385"/>
                      </a:cubicBezTo>
                      <a:cubicBezTo>
                        <a:pt x="1312127" y="293648"/>
                        <a:pt x="1317302" y="205096"/>
                        <a:pt x="1326995" y="234175"/>
                      </a:cubicBezTo>
                      <a:cubicBezTo>
                        <a:pt x="1330712" y="245326"/>
                        <a:pt x="1329834" y="259317"/>
                        <a:pt x="1338146" y="267629"/>
                      </a:cubicBezTo>
                      <a:cubicBezTo>
                        <a:pt x="1346458" y="275941"/>
                        <a:pt x="1360449" y="275063"/>
                        <a:pt x="1371600" y="278780"/>
                      </a:cubicBezTo>
                      <a:cubicBezTo>
                        <a:pt x="1444661" y="205719"/>
                        <a:pt x="1368643" y="288790"/>
                        <a:pt x="1427356" y="200721"/>
                      </a:cubicBezTo>
                      <a:cubicBezTo>
                        <a:pt x="1433188" y="191973"/>
                        <a:pt x="1443091" y="186629"/>
                        <a:pt x="1449659" y="178419"/>
                      </a:cubicBezTo>
                      <a:cubicBezTo>
                        <a:pt x="1458031" y="167954"/>
                        <a:pt x="1464527" y="156116"/>
                        <a:pt x="1471961" y="144965"/>
                      </a:cubicBezTo>
                      <a:cubicBezTo>
                        <a:pt x="1475678" y="197004"/>
                        <a:pt x="1470458" y="250468"/>
                        <a:pt x="1483112" y="301082"/>
                      </a:cubicBezTo>
                      <a:cubicBezTo>
                        <a:pt x="1485662" y="311282"/>
                        <a:pt x="1501273" y="288443"/>
                        <a:pt x="1505415" y="278780"/>
                      </a:cubicBezTo>
                      <a:cubicBezTo>
                        <a:pt x="1563295" y="143729"/>
                        <a:pt x="1474869" y="285571"/>
                        <a:pt x="1538868" y="189570"/>
                      </a:cubicBezTo>
                      <a:cubicBezTo>
                        <a:pt x="1564333" y="316887"/>
                        <a:pt x="1534951" y="203131"/>
                        <a:pt x="1572322" y="100360"/>
                      </a:cubicBezTo>
                      <a:cubicBezTo>
                        <a:pt x="1575915" y="90479"/>
                        <a:pt x="1587190" y="115229"/>
                        <a:pt x="1594624" y="122663"/>
                      </a:cubicBezTo>
                      <a:cubicBezTo>
                        <a:pt x="1629501" y="262160"/>
                        <a:pt x="1584921" y="88697"/>
                        <a:pt x="1616927" y="200721"/>
                      </a:cubicBezTo>
                      <a:cubicBezTo>
                        <a:pt x="1621137" y="215457"/>
                        <a:pt x="1622041" y="231239"/>
                        <a:pt x="1628078" y="245326"/>
                      </a:cubicBezTo>
                      <a:cubicBezTo>
                        <a:pt x="1633357" y="257645"/>
                        <a:pt x="1642947" y="267629"/>
                        <a:pt x="1650381" y="278780"/>
                      </a:cubicBezTo>
                      <a:cubicBezTo>
                        <a:pt x="1654098" y="267629"/>
                        <a:pt x="1659227" y="256852"/>
                        <a:pt x="1661532" y="245326"/>
                      </a:cubicBezTo>
                      <a:cubicBezTo>
                        <a:pt x="1666687" y="219553"/>
                        <a:pt x="1654098" y="185853"/>
                        <a:pt x="1672683" y="167268"/>
                      </a:cubicBezTo>
                      <a:cubicBezTo>
                        <a:pt x="1686085" y="153866"/>
                        <a:pt x="1678388" y="204870"/>
                        <a:pt x="1683834" y="223024"/>
                      </a:cubicBezTo>
                      <a:cubicBezTo>
                        <a:pt x="1698713" y="272621"/>
                        <a:pt x="1703337" y="274580"/>
                        <a:pt x="1728439" y="312234"/>
                      </a:cubicBezTo>
                      <a:cubicBezTo>
                        <a:pt x="1732156" y="286214"/>
                        <a:pt x="1734435" y="259948"/>
                        <a:pt x="1739590" y="234175"/>
                      </a:cubicBezTo>
                      <a:cubicBezTo>
                        <a:pt x="1741895" y="222649"/>
                        <a:pt x="1742429" y="192409"/>
                        <a:pt x="1750741" y="200721"/>
                      </a:cubicBezTo>
                      <a:cubicBezTo>
                        <a:pt x="1774250" y="224230"/>
                        <a:pt x="1795346" y="289931"/>
                        <a:pt x="1795346" y="289931"/>
                      </a:cubicBezTo>
                      <a:cubicBezTo>
                        <a:pt x="1802780" y="275063"/>
                        <a:pt x="1805894" y="257080"/>
                        <a:pt x="1817649" y="245326"/>
                      </a:cubicBezTo>
                      <a:cubicBezTo>
                        <a:pt x="1831428" y="231547"/>
                        <a:pt x="1875715" y="218537"/>
                        <a:pt x="1895707" y="211873"/>
                      </a:cubicBezTo>
                      <a:cubicBezTo>
                        <a:pt x="1903141" y="219307"/>
                        <a:pt x="1908347" y="238316"/>
                        <a:pt x="1918010" y="234175"/>
                      </a:cubicBezTo>
                      <a:cubicBezTo>
                        <a:pt x="1942168" y="223821"/>
                        <a:pt x="1973766" y="178419"/>
                        <a:pt x="1973766" y="178419"/>
                      </a:cubicBezTo>
                      <a:cubicBezTo>
                        <a:pt x="1999785" y="256477"/>
                        <a:pt x="1973766" y="252760"/>
                        <a:pt x="2029522" y="234175"/>
                      </a:cubicBezTo>
                      <a:lnTo>
                        <a:pt x="2062976" y="133814"/>
                      </a:lnTo>
                      <a:cubicBezTo>
                        <a:pt x="2066693" y="122663"/>
                        <a:pt x="2064347" y="106880"/>
                        <a:pt x="2074127" y="100360"/>
                      </a:cubicBezTo>
                      <a:lnTo>
                        <a:pt x="2107581" y="78058"/>
                      </a:lnTo>
                      <a:cubicBezTo>
                        <a:pt x="2132016" y="114711"/>
                        <a:pt x="2129493" y="104569"/>
                        <a:pt x="2141034" y="144965"/>
                      </a:cubicBezTo>
                      <a:cubicBezTo>
                        <a:pt x="2145244" y="159701"/>
                        <a:pt x="2145331" y="175862"/>
                        <a:pt x="2152185" y="189570"/>
                      </a:cubicBezTo>
                      <a:cubicBezTo>
                        <a:pt x="2164172" y="213545"/>
                        <a:pt x="2181921" y="234175"/>
                        <a:pt x="2196790" y="256478"/>
                      </a:cubicBezTo>
                      <a:cubicBezTo>
                        <a:pt x="2204224" y="267629"/>
                        <a:pt x="2209616" y="280454"/>
                        <a:pt x="2219093" y="289931"/>
                      </a:cubicBezTo>
                      <a:lnTo>
                        <a:pt x="2263698" y="334536"/>
                      </a:lnTo>
                      <a:cubicBezTo>
                        <a:pt x="2265306" y="326495"/>
                        <a:pt x="2276203" y="260021"/>
                        <a:pt x="2286000" y="245326"/>
                      </a:cubicBezTo>
                      <a:cubicBezTo>
                        <a:pt x="2294748" y="232204"/>
                        <a:pt x="2308303" y="223024"/>
                        <a:pt x="2319454" y="211873"/>
                      </a:cubicBezTo>
                      <a:cubicBezTo>
                        <a:pt x="2340290" y="149362"/>
                        <a:pt x="2313828" y="191952"/>
                        <a:pt x="2375210" y="200721"/>
                      </a:cubicBezTo>
                      <a:cubicBezTo>
                        <a:pt x="2386846" y="202383"/>
                        <a:pt x="2397512" y="193287"/>
                        <a:pt x="2408663" y="189570"/>
                      </a:cubicBezTo>
                      <a:cubicBezTo>
                        <a:pt x="2484678" y="240247"/>
                        <a:pt x="2399850" y="198383"/>
                        <a:pt x="2453268" y="144965"/>
                      </a:cubicBezTo>
                      <a:cubicBezTo>
                        <a:pt x="2464105" y="134128"/>
                        <a:pt x="2457566" y="175862"/>
                        <a:pt x="2464420" y="189570"/>
                      </a:cubicBezTo>
                      <a:cubicBezTo>
                        <a:pt x="2469122" y="198974"/>
                        <a:pt x="2479288" y="204439"/>
                        <a:pt x="2486722" y="211873"/>
                      </a:cubicBezTo>
                      <a:cubicBezTo>
                        <a:pt x="2494156" y="204439"/>
                        <a:pt x="2498654" y="187842"/>
                        <a:pt x="2509024" y="189570"/>
                      </a:cubicBezTo>
                      <a:cubicBezTo>
                        <a:pt x="2524926" y="192220"/>
                        <a:pt x="2561481" y="230876"/>
                        <a:pt x="2575932" y="245326"/>
                      </a:cubicBezTo>
                      <a:cubicBezTo>
                        <a:pt x="2602472" y="324948"/>
                        <a:pt x="2585193" y="292674"/>
                        <a:pt x="2620537" y="345687"/>
                      </a:cubicBezTo>
                      <a:cubicBezTo>
                        <a:pt x="2631688" y="338253"/>
                        <a:pt x="2646887" y="334750"/>
                        <a:pt x="2653990" y="323385"/>
                      </a:cubicBezTo>
                      <a:cubicBezTo>
                        <a:pt x="2739418" y="186701"/>
                        <a:pt x="2632927" y="299846"/>
                        <a:pt x="2698595" y="234175"/>
                      </a:cubicBezTo>
                      <a:cubicBezTo>
                        <a:pt x="2724223" y="157294"/>
                        <a:pt x="2704275" y="183892"/>
                        <a:pt x="2743200" y="144965"/>
                      </a:cubicBezTo>
                      <a:cubicBezTo>
                        <a:pt x="2746917" y="133814"/>
                        <a:pt x="2754351" y="123266"/>
                        <a:pt x="2754351" y="111512"/>
                      </a:cubicBezTo>
                      <a:cubicBezTo>
                        <a:pt x="2754351" y="14841"/>
                        <a:pt x="2709824" y="11177"/>
                        <a:pt x="2776654" y="33453"/>
                      </a:cubicBezTo>
                      <a:cubicBezTo>
                        <a:pt x="2805520" y="62321"/>
                        <a:pt x="2802634" y="51784"/>
                        <a:pt x="2810107" y="100360"/>
                      </a:cubicBezTo>
                      <a:cubicBezTo>
                        <a:pt x="2827172" y="211279"/>
                        <a:pt x="2796626" y="176086"/>
                        <a:pt x="2832410" y="21187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3" name="Group 183"/>
              <p:cNvGrpSpPr/>
              <p:nvPr/>
            </p:nvGrpSpPr>
            <p:grpSpPr>
              <a:xfrm>
                <a:off x="5791200" y="4396565"/>
                <a:ext cx="3020651" cy="404035"/>
                <a:chOff x="5791200" y="4320365"/>
                <a:chExt cx="3020651" cy="541567"/>
              </a:xfrm>
            </p:grpSpPr>
            <p:cxnSp>
              <p:nvCxnSpPr>
                <p:cNvPr id="19" name="Straight Connector 18"/>
                <p:cNvCxnSpPr/>
                <p:nvPr/>
              </p:nvCxnSpPr>
              <p:spPr>
                <a:xfrm>
                  <a:off x="5791200" y="4572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5865541" y="4320365"/>
                  <a:ext cx="2946310" cy="541567"/>
                </a:xfrm>
                <a:custGeom>
                  <a:avLst/>
                  <a:gdLst>
                    <a:gd name="connsiteX0" fmla="*/ 0 w 2946310"/>
                    <a:gd name="connsiteY0" fmla="*/ 240484 h 541567"/>
                    <a:gd name="connsiteX1" fmla="*/ 55757 w 2946310"/>
                    <a:gd name="connsiteY1" fmla="*/ 251635 h 541567"/>
                    <a:gd name="connsiteX2" fmla="*/ 89210 w 2946310"/>
                    <a:gd name="connsiteY2" fmla="*/ 262786 h 541567"/>
                    <a:gd name="connsiteX3" fmla="*/ 122664 w 2946310"/>
                    <a:gd name="connsiteY3" fmla="*/ 240484 h 541567"/>
                    <a:gd name="connsiteX4" fmla="*/ 156118 w 2946310"/>
                    <a:gd name="connsiteY4" fmla="*/ 262786 h 541567"/>
                    <a:gd name="connsiteX5" fmla="*/ 256479 w 2946310"/>
                    <a:gd name="connsiteY5" fmla="*/ 285089 h 541567"/>
                    <a:gd name="connsiteX6" fmla="*/ 323386 w 2946310"/>
                    <a:gd name="connsiteY6" fmla="*/ 351996 h 541567"/>
                    <a:gd name="connsiteX7" fmla="*/ 334537 w 2946310"/>
                    <a:gd name="connsiteY7" fmla="*/ 385450 h 541567"/>
                    <a:gd name="connsiteX8" fmla="*/ 412596 w 2946310"/>
                    <a:gd name="connsiteY8" fmla="*/ 418903 h 541567"/>
                    <a:gd name="connsiteX9" fmla="*/ 401444 w 2946310"/>
                    <a:gd name="connsiteY9" fmla="*/ 318542 h 541567"/>
                    <a:gd name="connsiteX10" fmla="*/ 412596 w 2946310"/>
                    <a:gd name="connsiteY10" fmla="*/ 351996 h 541567"/>
                    <a:gd name="connsiteX11" fmla="*/ 457200 w 2946310"/>
                    <a:gd name="connsiteY11" fmla="*/ 418903 h 541567"/>
                    <a:gd name="connsiteX12" fmla="*/ 490654 w 2946310"/>
                    <a:gd name="connsiteY12" fmla="*/ 351996 h 541567"/>
                    <a:gd name="connsiteX13" fmla="*/ 501805 w 2946310"/>
                    <a:gd name="connsiteY13" fmla="*/ 318542 h 541567"/>
                    <a:gd name="connsiteX14" fmla="*/ 535259 w 2946310"/>
                    <a:gd name="connsiteY14" fmla="*/ 307391 h 541567"/>
                    <a:gd name="connsiteX15" fmla="*/ 557561 w 2946310"/>
                    <a:gd name="connsiteY15" fmla="*/ 273937 h 541567"/>
                    <a:gd name="connsiteX16" fmla="*/ 568713 w 2946310"/>
                    <a:gd name="connsiteY16" fmla="*/ 240484 h 541567"/>
                    <a:gd name="connsiteX17" fmla="*/ 613318 w 2946310"/>
                    <a:gd name="connsiteY17" fmla="*/ 195879 h 541567"/>
                    <a:gd name="connsiteX18" fmla="*/ 657922 w 2946310"/>
                    <a:gd name="connsiteY18" fmla="*/ 262786 h 541567"/>
                    <a:gd name="connsiteX19" fmla="*/ 691376 w 2946310"/>
                    <a:gd name="connsiteY19" fmla="*/ 296240 h 541567"/>
                    <a:gd name="connsiteX20" fmla="*/ 713679 w 2946310"/>
                    <a:gd name="connsiteY20" fmla="*/ 329694 h 541567"/>
                    <a:gd name="connsiteX21" fmla="*/ 769435 w 2946310"/>
                    <a:gd name="connsiteY21" fmla="*/ 340845 h 541567"/>
                    <a:gd name="connsiteX22" fmla="*/ 791737 w 2946310"/>
                    <a:gd name="connsiteY22" fmla="*/ 374298 h 541567"/>
                    <a:gd name="connsiteX23" fmla="*/ 825191 w 2946310"/>
                    <a:gd name="connsiteY23" fmla="*/ 418903 h 541567"/>
                    <a:gd name="connsiteX24" fmla="*/ 836342 w 2946310"/>
                    <a:gd name="connsiteY24" fmla="*/ 452357 h 541567"/>
                    <a:gd name="connsiteX25" fmla="*/ 847493 w 2946310"/>
                    <a:gd name="connsiteY25" fmla="*/ 463508 h 541567"/>
                    <a:gd name="connsiteX26" fmla="*/ 825191 w 2946310"/>
                    <a:gd name="connsiteY26" fmla="*/ 385450 h 541567"/>
                    <a:gd name="connsiteX27" fmla="*/ 847493 w 2946310"/>
                    <a:gd name="connsiteY27" fmla="*/ 296240 h 541567"/>
                    <a:gd name="connsiteX28" fmla="*/ 880947 w 2946310"/>
                    <a:gd name="connsiteY28" fmla="*/ 307391 h 541567"/>
                    <a:gd name="connsiteX29" fmla="*/ 880947 w 2946310"/>
                    <a:gd name="connsiteY29" fmla="*/ 240484 h 541567"/>
                    <a:gd name="connsiteX30" fmla="*/ 869796 w 2946310"/>
                    <a:gd name="connsiteY30" fmla="*/ 151274 h 541567"/>
                    <a:gd name="connsiteX31" fmla="*/ 925552 w 2946310"/>
                    <a:gd name="connsiteY31" fmla="*/ 173576 h 541567"/>
                    <a:gd name="connsiteX32" fmla="*/ 959005 w 2946310"/>
                    <a:gd name="connsiteY32" fmla="*/ 240484 h 541567"/>
                    <a:gd name="connsiteX33" fmla="*/ 992459 w 2946310"/>
                    <a:gd name="connsiteY33" fmla="*/ 251635 h 541567"/>
                    <a:gd name="connsiteX34" fmla="*/ 1025913 w 2946310"/>
                    <a:gd name="connsiteY34" fmla="*/ 285089 h 541567"/>
                    <a:gd name="connsiteX35" fmla="*/ 1037064 w 2946310"/>
                    <a:gd name="connsiteY35" fmla="*/ 229333 h 541567"/>
                    <a:gd name="connsiteX36" fmla="*/ 1059366 w 2946310"/>
                    <a:gd name="connsiteY36" fmla="*/ 162425 h 541567"/>
                    <a:gd name="connsiteX37" fmla="*/ 1070518 w 2946310"/>
                    <a:gd name="connsiteY37" fmla="*/ 195879 h 541567"/>
                    <a:gd name="connsiteX38" fmla="*/ 1103971 w 2946310"/>
                    <a:gd name="connsiteY38" fmla="*/ 84367 h 541567"/>
                    <a:gd name="connsiteX39" fmla="*/ 1126274 w 2946310"/>
                    <a:gd name="connsiteY39" fmla="*/ 106669 h 541567"/>
                    <a:gd name="connsiteX40" fmla="*/ 1137425 w 2946310"/>
                    <a:gd name="connsiteY40" fmla="*/ 195879 h 541567"/>
                    <a:gd name="connsiteX41" fmla="*/ 1148576 w 2946310"/>
                    <a:gd name="connsiteY41" fmla="*/ 140123 h 541567"/>
                    <a:gd name="connsiteX42" fmla="*/ 1159727 w 2946310"/>
                    <a:gd name="connsiteY42" fmla="*/ 95518 h 541567"/>
                    <a:gd name="connsiteX43" fmla="*/ 1170879 w 2946310"/>
                    <a:gd name="connsiteY43" fmla="*/ 140123 h 541567"/>
                    <a:gd name="connsiteX44" fmla="*/ 1193181 w 2946310"/>
                    <a:gd name="connsiteY44" fmla="*/ 273937 h 541567"/>
                    <a:gd name="connsiteX45" fmla="*/ 1204332 w 2946310"/>
                    <a:gd name="connsiteY45" fmla="*/ 329694 h 541567"/>
                    <a:gd name="connsiteX46" fmla="*/ 1215483 w 2946310"/>
                    <a:gd name="connsiteY46" fmla="*/ 296240 h 541567"/>
                    <a:gd name="connsiteX47" fmla="*/ 1315844 w 2946310"/>
                    <a:gd name="connsiteY47" fmla="*/ 385450 h 541567"/>
                    <a:gd name="connsiteX48" fmla="*/ 1326996 w 2946310"/>
                    <a:gd name="connsiteY48" fmla="*/ 441206 h 541567"/>
                    <a:gd name="connsiteX49" fmla="*/ 1338147 w 2946310"/>
                    <a:gd name="connsiteY49" fmla="*/ 474659 h 541567"/>
                    <a:gd name="connsiteX50" fmla="*/ 1326996 w 2946310"/>
                    <a:gd name="connsiteY50" fmla="*/ 285089 h 541567"/>
                    <a:gd name="connsiteX51" fmla="*/ 1338147 w 2946310"/>
                    <a:gd name="connsiteY51" fmla="*/ 229333 h 541567"/>
                    <a:gd name="connsiteX52" fmla="*/ 1393903 w 2946310"/>
                    <a:gd name="connsiteY52" fmla="*/ 273937 h 541567"/>
                    <a:gd name="connsiteX53" fmla="*/ 1416205 w 2946310"/>
                    <a:gd name="connsiteY53" fmla="*/ 240484 h 541567"/>
                    <a:gd name="connsiteX54" fmla="*/ 1438508 w 2946310"/>
                    <a:gd name="connsiteY54" fmla="*/ 151274 h 541567"/>
                    <a:gd name="connsiteX55" fmla="*/ 1460810 w 2946310"/>
                    <a:gd name="connsiteY55" fmla="*/ 218181 h 541567"/>
                    <a:gd name="connsiteX56" fmla="*/ 1471961 w 2946310"/>
                    <a:gd name="connsiteY56" fmla="*/ 251635 h 541567"/>
                    <a:gd name="connsiteX57" fmla="*/ 1505415 w 2946310"/>
                    <a:gd name="connsiteY57" fmla="*/ 240484 h 541567"/>
                    <a:gd name="connsiteX58" fmla="*/ 1527718 w 2946310"/>
                    <a:gd name="connsiteY58" fmla="*/ 173576 h 541567"/>
                    <a:gd name="connsiteX59" fmla="*/ 1538869 w 2946310"/>
                    <a:gd name="connsiteY59" fmla="*/ 207030 h 541567"/>
                    <a:gd name="connsiteX60" fmla="*/ 1505415 w 2946310"/>
                    <a:gd name="connsiteY60" fmla="*/ 262786 h 541567"/>
                    <a:gd name="connsiteX61" fmla="*/ 1516566 w 2946310"/>
                    <a:gd name="connsiteY61" fmla="*/ 374298 h 541567"/>
                    <a:gd name="connsiteX62" fmla="*/ 1550020 w 2946310"/>
                    <a:gd name="connsiteY62" fmla="*/ 541567 h 541567"/>
                    <a:gd name="connsiteX63" fmla="*/ 1583474 w 2946310"/>
                    <a:gd name="connsiteY63" fmla="*/ 441206 h 541567"/>
                    <a:gd name="connsiteX64" fmla="*/ 1605776 w 2946310"/>
                    <a:gd name="connsiteY64" fmla="*/ 374298 h 541567"/>
                    <a:gd name="connsiteX65" fmla="*/ 1616927 w 2946310"/>
                    <a:gd name="connsiteY65" fmla="*/ 329694 h 541567"/>
                    <a:gd name="connsiteX66" fmla="*/ 1639230 w 2946310"/>
                    <a:gd name="connsiteY66" fmla="*/ 296240 h 541567"/>
                    <a:gd name="connsiteX67" fmla="*/ 1650381 w 2946310"/>
                    <a:gd name="connsiteY67" fmla="*/ 251635 h 541567"/>
                    <a:gd name="connsiteX68" fmla="*/ 1661532 w 2946310"/>
                    <a:gd name="connsiteY68" fmla="*/ 218181 h 541567"/>
                    <a:gd name="connsiteX69" fmla="*/ 1672683 w 2946310"/>
                    <a:gd name="connsiteY69" fmla="*/ 151274 h 541567"/>
                    <a:gd name="connsiteX70" fmla="*/ 1717288 w 2946310"/>
                    <a:gd name="connsiteY70" fmla="*/ 285089 h 541567"/>
                    <a:gd name="connsiteX71" fmla="*/ 1750742 w 2946310"/>
                    <a:gd name="connsiteY71" fmla="*/ 173576 h 541567"/>
                    <a:gd name="connsiteX72" fmla="*/ 1784196 w 2946310"/>
                    <a:gd name="connsiteY72" fmla="*/ 162425 h 541567"/>
                    <a:gd name="connsiteX73" fmla="*/ 1795347 w 2946310"/>
                    <a:gd name="connsiteY73" fmla="*/ 218181 h 541567"/>
                    <a:gd name="connsiteX74" fmla="*/ 1817649 w 2946310"/>
                    <a:gd name="connsiteY74" fmla="*/ 117820 h 541567"/>
                    <a:gd name="connsiteX75" fmla="*/ 1839952 w 2946310"/>
                    <a:gd name="connsiteY75" fmla="*/ 95518 h 541567"/>
                    <a:gd name="connsiteX76" fmla="*/ 1873405 w 2946310"/>
                    <a:gd name="connsiteY76" fmla="*/ 6308 h 541567"/>
                    <a:gd name="connsiteX77" fmla="*/ 1895708 w 2946310"/>
                    <a:gd name="connsiteY77" fmla="*/ 28611 h 541567"/>
                    <a:gd name="connsiteX78" fmla="*/ 1906859 w 2946310"/>
                    <a:gd name="connsiteY78" fmla="*/ 229333 h 541567"/>
                    <a:gd name="connsiteX79" fmla="*/ 1929161 w 2946310"/>
                    <a:gd name="connsiteY79" fmla="*/ 207030 h 541567"/>
                    <a:gd name="connsiteX80" fmla="*/ 1962615 w 2946310"/>
                    <a:gd name="connsiteY80" fmla="*/ 195879 h 541567"/>
                    <a:gd name="connsiteX81" fmla="*/ 2007220 w 2946310"/>
                    <a:gd name="connsiteY81" fmla="*/ 329694 h 541567"/>
                    <a:gd name="connsiteX82" fmla="*/ 2018371 w 2946310"/>
                    <a:gd name="connsiteY82" fmla="*/ 363147 h 541567"/>
                    <a:gd name="connsiteX83" fmla="*/ 2029522 w 2946310"/>
                    <a:gd name="connsiteY83" fmla="*/ 407752 h 541567"/>
                    <a:gd name="connsiteX84" fmla="*/ 2040674 w 2946310"/>
                    <a:gd name="connsiteY84" fmla="*/ 441206 h 541567"/>
                    <a:gd name="connsiteX85" fmla="*/ 2007220 w 2946310"/>
                    <a:gd name="connsiteY85" fmla="*/ 407752 h 541567"/>
                    <a:gd name="connsiteX86" fmla="*/ 2029522 w 2946310"/>
                    <a:gd name="connsiteY86" fmla="*/ 329694 h 541567"/>
                    <a:gd name="connsiteX87" fmla="*/ 2074127 w 2946310"/>
                    <a:gd name="connsiteY87" fmla="*/ 251635 h 541567"/>
                    <a:gd name="connsiteX88" fmla="*/ 2085279 w 2946310"/>
                    <a:gd name="connsiteY88" fmla="*/ 195879 h 541567"/>
                    <a:gd name="connsiteX89" fmla="*/ 2096430 w 2946310"/>
                    <a:gd name="connsiteY89" fmla="*/ 162425 h 541567"/>
                    <a:gd name="connsiteX90" fmla="*/ 2107581 w 2946310"/>
                    <a:gd name="connsiteY90" fmla="*/ 117820 h 541567"/>
                    <a:gd name="connsiteX91" fmla="*/ 2141035 w 2946310"/>
                    <a:gd name="connsiteY91" fmla="*/ 162425 h 541567"/>
                    <a:gd name="connsiteX92" fmla="*/ 2174488 w 2946310"/>
                    <a:gd name="connsiteY92" fmla="*/ 273937 h 541567"/>
                    <a:gd name="connsiteX93" fmla="*/ 2196791 w 2946310"/>
                    <a:gd name="connsiteY93" fmla="*/ 207030 h 541567"/>
                    <a:gd name="connsiteX94" fmla="*/ 2207942 w 2946310"/>
                    <a:gd name="connsiteY94" fmla="*/ 173576 h 541567"/>
                    <a:gd name="connsiteX95" fmla="*/ 2219093 w 2946310"/>
                    <a:gd name="connsiteY95" fmla="*/ 128972 h 541567"/>
                    <a:gd name="connsiteX96" fmla="*/ 2230244 w 2946310"/>
                    <a:gd name="connsiteY96" fmla="*/ 218181 h 541567"/>
                    <a:gd name="connsiteX97" fmla="*/ 2252547 w 2946310"/>
                    <a:gd name="connsiteY97" fmla="*/ 240484 h 541567"/>
                    <a:gd name="connsiteX98" fmla="*/ 2263698 w 2946310"/>
                    <a:gd name="connsiteY98" fmla="*/ 296240 h 541567"/>
                    <a:gd name="connsiteX99" fmla="*/ 2274849 w 2946310"/>
                    <a:gd name="connsiteY99" fmla="*/ 329694 h 541567"/>
                    <a:gd name="connsiteX100" fmla="*/ 2297152 w 2946310"/>
                    <a:gd name="connsiteY100" fmla="*/ 407752 h 541567"/>
                    <a:gd name="connsiteX101" fmla="*/ 2308303 w 2946310"/>
                    <a:gd name="connsiteY101" fmla="*/ 307391 h 541567"/>
                    <a:gd name="connsiteX102" fmla="*/ 2341757 w 2946310"/>
                    <a:gd name="connsiteY102" fmla="*/ 229333 h 541567"/>
                    <a:gd name="connsiteX103" fmla="*/ 2352908 w 2946310"/>
                    <a:gd name="connsiteY103" fmla="*/ 184728 h 541567"/>
                    <a:gd name="connsiteX104" fmla="*/ 2375210 w 2946310"/>
                    <a:gd name="connsiteY104" fmla="*/ 162425 h 541567"/>
                    <a:gd name="connsiteX105" fmla="*/ 2386361 w 2946310"/>
                    <a:gd name="connsiteY105" fmla="*/ 195879 h 541567"/>
                    <a:gd name="connsiteX106" fmla="*/ 2453269 w 2946310"/>
                    <a:gd name="connsiteY106" fmla="*/ 251635 h 541567"/>
                    <a:gd name="connsiteX107" fmla="*/ 2475571 w 2946310"/>
                    <a:gd name="connsiteY107" fmla="*/ 307391 h 541567"/>
                    <a:gd name="connsiteX108" fmla="*/ 2475571 w 2946310"/>
                    <a:gd name="connsiteY108" fmla="*/ 318542 h 541567"/>
                    <a:gd name="connsiteX109" fmla="*/ 2486722 w 2946310"/>
                    <a:gd name="connsiteY109" fmla="*/ 351996 h 541567"/>
                    <a:gd name="connsiteX110" fmla="*/ 2509025 w 2946310"/>
                    <a:gd name="connsiteY110" fmla="*/ 463508 h 541567"/>
                    <a:gd name="connsiteX111" fmla="*/ 2531327 w 2946310"/>
                    <a:gd name="connsiteY111" fmla="*/ 496962 h 541567"/>
                    <a:gd name="connsiteX112" fmla="*/ 2564781 w 2946310"/>
                    <a:gd name="connsiteY112" fmla="*/ 463508 h 541567"/>
                    <a:gd name="connsiteX113" fmla="*/ 2609386 w 2946310"/>
                    <a:gd name="connsiteY113" fmla="*/ 385450 h 541567"/>
                    <a:gd name="connsiteX114" fmla="*/ 2631688 w 2946310"/>
                    <a:gd name="connsiteY114" fmla="*/ 318542 h 541567"/>
                    <a:gd name="connsiteX115" fmla="*/ 2642839 w 2946310"/>
                    <a:gd name="connsiteY115" fmla="*/ 273937 h 541567"/>
                    <a:gd name="connsiteX116" fmla="*/ 2665142 w 2946310"/>
                    <a:gd name="connsiteY116" fmla="*/ 218181 h 541567"/>
                    <a:gd name="connsiteX117" fmla="*/ 2698596 w 2946310"/>
                    <a:gd name="connsiteY117" fmla="*/ 329694 h 541567"/>
                    <a:gd name="connsiteX118" fmla="*/ 2676293 w 2946310"/>
                    <a:gd name="connsiteY118" fmla="*/ 307391 h 541567"/>
                    <a:gd name="connsiteX119" fmla="*/ 2687444 w 2946310"/>
                    <a:gd name="connsiteY119" fmla="*/ 251635 h 541567"/>
                    <a:gd name="connsiteX120" fmla="*/ 2698596 w 2946310"/>
                    <a:gd name="connsiteY120" fmla="*/ 218181 h 541567"/>
                    <a:gd name="connsiteX121" fmla="*/ 2709747 w 2946310"/>
                    <a:gd name="connsiteY121" fmla="*/ 173576 h 541567"/>
                    <a:gd name="connsiteX122" fmla="*/ 2743200 w 2946310"/>
                    <a:gd name="connsiteY122" fmla="*/ 73215 h 541567"/>
                    <a:gd name="connsiteX123" fmla="*/ 2732049 w 2946310"/>
                    <a:gd name="connsiteY123" fmla="*/ 106669 h 541567"/>
                    <a:gd name="connsiteX124" fmla="*/ 2743200 w 2946310"/>
                    <a:gd name="connsiteY124" fmla="*/ 207030 h 541567"/>
                    <a:gd name="connsiteX125" fmla="*/ 2765503 w 2946310"/>
                    <a:gd name="connsiteY125" fmla="*/ 173576 h 541567"/>
                    <a:gd name="connsiteX126" fmla="*/ 2776654 w 2946310"/>
                    <a:gd name="connsiteY126" fmla="*/ 140123 h 541567"/>
                    <a:gd name="connsiteX127" fmla="*/ 2776654 w 2946310"/>
                    <a:gd name="connsiteY127" fmla="*/ 62064 h 541567"/>
                    <a:gd name="connsiteX128" fmla="*/ 2798957 w 2946310"/>
                    <a:gd name="connsiteY128" fmla="*/ 84367 h 541567"/>
                    <a:gd name="connsiteX129" fmla="*/ 2821259 w 2946310"/>
                    <a:gd name="connsiteY129" fmla="*/ 207030 h 541567"/>
                    <a:gd name="connsiteX130" fmla="*/ 2832410 w 2946310"/>
                    <a:gd name="connsiteY130" fmla="*/ 173576 h 541567"/>
                    <a:gd name="connsiteX131" fmla="*/ 2854713 w 2946310"/>
                    <a:gd name="connsiteY131" fmla="*/ 140123 h 541567"/>
                    <a:gd name="connsiteX132" fmla="*/ 2877015 w 2946310"/>
                    <a:gd name="connsiteY132" fmla="*/ 95518 h 541567"/>
                    <a:gd name="connsiteX133" fmla="*/ 2899318 w 2946310"/>
                    <a:gd name="connsiteY133" fmla="*/ 229333 h 541567"/>
                    <a:gd name="connsiteX134" fmla="*/ 2877015 w 2946310"/>
                    <a:gd name="connsiteY134" fmla="*/ 296240 h 54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946310" h="541567">
                      <a:moveTo>
                        <a:pt x="0" y="240484"/>
                      </a:moveTo>
                      <a:cubicBezTo>
                        <a:pt x="18586" y="244201"/>
                        <a:pt x="37369" y="247038"/>
                        <a:pt x="55757" y="251635"/>
                      </a:cubicBezTo>
                      <a:cubicBezTo>
                        <a:pt x="67160" y="254486"/>
                        <a:pt x="77616" y="264718"/>
                        <a:pt x="89210" y="262786"/>
                      </a:cubicBezTo>
                      <a:cubicBezTo>
                        <a:pt x="102430" y="260583"/>
                        <a:pt x="111513" y="247918"/>
                        <a:pt x="122664" y="240484"/>
                      </a:cubicBezTo>
                      <a:cubicBezTo>
                        <a:pt x="133815" y="247918"/>
                        <a:pt x="144131" y="256792"/>
                        <a:pt x="156118" y="262786"/>
                      </a:cubicBezTo>
                      <a:cubicBezTo>
                        <a:pt x="183569" y="276511"/>
                        <a:pt x="230783" y="280806"/>
                        <a:pt x="256479" y="285089"/>
                      </a:cubicBezTo>
                      <a:cubicBezTo>
                        <a:pt x="278781" y="307391"/>
                        <a:pt x="313412" y="322074"/>
                        <a:pt x="323386" y="351996"/>
                      </a:cubicBezTo>
                      <a:cubicBezTo>
                        <a:pt x="327103" y="363147"/>
                        <a:pt x="327194" y="376271"/>
                        <a:pt x="334537" y="385450"/>
                      </a:cubicBezTo>
                      <a:cubicBezTo>
                        <a:pt x="353789" y="409515"/>
                        <a:pt x="385812" y="412207"/>
                        <a:pt x="412596" y="418903"/>
                      </a:cubicBezTo>
                      <a:cubicBezTo>
                        <a:pt x="380133" y="386441"/>
                        <a:pt x="367742" y="385945"/>
                        <a:pt x="401444" y="318542"/>
                      </a:cubicBezTo>
                      <a:cubicBezTo>
                        <a:pt x="406701" y="308028"/>
                        <a:pt x="406887" y="341721"/>
                        <a:pt x="412596" y="351996"/>
                      </a:cubicBezTo>
                      <a:cubicBezTo>
                        <a:pt x="425613" y="375427"/>
                        <a:pt x="457200" y="418903"/>
                        <a:pt x="457200" y="418903"/>
                      </a:cubicBezTo>
                      <a:cubicBezTo>
                        <a:pt x="485234" y="334808"/>
                        <a:pt x="447416" y="438475"/>
                        <a:pt x="490654" y="351996"/>
                      </a:cubicBezTo>
                      <a:cubicBezTo>
                        <a:pt x="495911" y="341482"/>
                        <a:pt x="493493" y="326854"/>
                        <a:pt x="501805" y="318542"/>
                      </a:cubicBezTo>
                      <a:cubicBezTo>
                        <a:pt x="510117" y="310230"/>
                        <a:pt x="524108" y="311108"/>
                        <a:pt x="535259" y="307391"/>
                      </a:cubicBezTo>
                      <a:cubicBezTo>
                        <a:pt x="542693" y="296240"/>
                        <a:pt x="551567" y="285924"/>
                        <a:pt x="557561" y="273937"/>
                      </a:cubicBezTo>
                      <a:cubicBezTo>
                        <a:pt x="562818" y="263424"/>
                        <a:pt x="561881" y="250049"/>
                        <a:pt x="568713" y="240484"/>
                      </a:cubicBezTo>
                      <a:cubicBezTo>
                        <a:pt x="580935" y="223374"/>
                        <a:pt x="613318" y="195879"/>
                        <a:pt x="613318" y="195879"/>
                      </a:cubicBezTo>
                      <a:cubicBezTo>
                        <a:pt x="685679" y="244120"/>
                        <a:pt x="613609" y="185238"/>
                        <a:pt x="657922" y="262786"/>
                      </a:cubicBezTo>
                      <a:cubicBezTo>
                        <a:pt x="665746" y="276479"/>
                        <a:pt x="681280" y="284125"/>
                        <a:pt x="691376" y="296240"/>
                      </a:cubicBezTo>
                      <a:cubicBezTo>
                        <a:pt x="699956" y="306536"/>
                        <a:pt x="702043" y="323045"/>
                        <a:pt x="713679" y="329694"/>
                      </a:cubicBezTo>
                      <a:cubicBezTo>
                        <a:pt x="730135" y="339097"/>
                        <a:pt x="750850" y="337128"/>
                        <a:pt x="769435" y="340845"/>
                      </a:cubicBezTo>
                      <a:cubicBezTo>
                        <a:pt x="776869" y="351996"/>
                        <a:pt x="783947" y="363392"/>
                        <a:pt x="791737" y="374298"/>
                      </a:cubicBezTo>
                      <a:cubicBezTo>
                        <a:pt x="802540" y="389422"/>
                        <a:pt x="815970" y="402766"/>
                        <a:pt x="825191" y="418903"/>
                      </a:cubicBezTo>
                      <a:cubicBezTo>
                        <a:pt x="831023" y="429109"/>
                        <a:pt x="831085" y="441843"/>
                        <a:pt x="836342" y="452357"/>
                      </a:cubicBezTo>
                      <a:cubicBezTo>
                        <a:pt x="838693" y="457059"/>
                        <a:pt x="847493" y="463508"/>
                        <a:pt x="847493" y="463508"/>
                      </a:cubicBezTo>
                      <a:cubicBezTo>
                        <a:pt x="842234" y="447731"/>
                        <a:pt x="825191" y="399453"/>
                        <a:pt x="825191" y="385450"/>
                      </a:cubicBezTo>
                      <a:cubicBezTo>
                        <a:pt x="825191" y="358538"/>
                        <a:pt x="838694" y="322638"/>
                        <a:pt x="847493" y="296240"/>
                      </a:cubicBezTo>
                      <a:cubicBezTo>
                        <a:pt x="858644" y="299957"/>
                        <a:pt x="870434" y="312648"/>
                        <a:pt x="880947" y="307391"/>
                      </a:cubicBezTo>
                      <a:cubicBezTo>
                        <a:pt x="906435" y="294647"/>
                        <a:pt x="885195" y="253228"/>
                        <a:pt x="880947" y="240484"/>
                      </a:cubicBezTo>
                      <a:cubicBezTo>
                        <a:pt x="877230" y="210747"/>
                        <a:pt x="853173" y="176209"/>
                        <a:pt x="869796" y="151274"/>
                      </a:cubicBezTo>
                      <a:cubicBezTo>
                        <a:pt x="880899" y="134619"/>
                        <a:pt x="909264" y="161941"/>
                        <a:pt x="925552" y="173576"/>
                      </a:cubicBezTo>
                      <a:cubicBezTo>
                        <a:pt x="997938" y="225280"/>
                        <a:pt x="905408" y="186887"/>
                        <a:pt x="959005" y="240484"/>
                      </a:cubicBezTo>
                      <a:cubicBezTo>
                        <a:pt x="967317" y="248796"/>
                        <a:pt x="981308" y="247918"/>
                        <a:pt x="992459" y="251635"/>
                      </a:cubicBezTo>
                      <a:cubicBezTo>
                        <a:pt x="1003610" y="262786"/>
                        <a:pt x="1011807" y="292142"/>
                        <a:pt x="1025913" y="285089"/>
                      </a:cubicBezTo>
                      <a:cubicBezTo>
                        <a:pt x="1042865" y="276613"/>
                        <a:pt x="1032077" y="247619"/>
                        <a:pt x="1037064" y="229333"/>
                      </a:cubicBezTo>
                      <a:cubicBezTo>
                        <a:pt x="1043249" y="206652"/>
                        <a:pt x="1059366" y="162425"/>
                        <a:pt x="1059366" y="162425"/>
                      </a:cubicBezTo>
                      <a:cubicBezTo>
                        <a:pt x="1063083" y="173576"/>
                        <a:pt x="1062206" y="204191"/>
                        <a:pt x="1070518" y="195879"/>
                      </a:cubicBezTo>
                      <a:cubicBezTo>
                        <a:pt x="1079568" y="186830"/>
                        <a:pt x="1098918" y="104581"/>
                        <a:pt x="1103971" y="84367"/>
                      </a:cubicBezTo>
                      <a:cubicBezTo>
                        <a:pt x="1111405" y="91801"/>
                        <a:pt x="1123253" y="96599"/>
                        <a:pt x="1126274" y="106669"/>
                      </a:cubicBezTo>
                      <a:cubicBezTo>
                        <a:pt x="1134885" y="135373"/>
                        <a:pt x="1120802" y="170944"/>
                        <a:pt x="1137425" y="195879"/>
                      </a:cubicBezTo>
                      <a:cubicBezTo>
                        <a:pt x="1147938" y="211649"/>
                        <a:pt x="1144465" y="158625"/>
                        <a:pt x="1148576" y="140123"/>
                      </a:cubicBezTo>
                      <a:cubicBezTo>
                        <a:pt x="1151901" y="125162"/>
                        <a:pt x="1156010" y="110386"/>
                        <a:pt x="1159727" y="95518"/>
                      </a:cubicBezTo>
                      <a:cubicBezTo>
                        <a:pt x="1163444" y="110386"/>
                        <a:pt x="1168055" y="125060"/>
                        <a:pt x="1170879" y="140123"/>
                      </a:cubicBezTo>
                      <a:cubicBezTo>
                        <a:pt x="1179213" y="184568"/>
                        <a:pt x="1185323" y="229405"/>
                        <a:pt x="1193181" y="273937"/>
                      </a:cubicBezTo>
                      <a:cubicBezTo>
                        <a:pt x="1196475" y="292602"/>
                        <a:pt x="1200615" y="311108"/>
                        <a:pt x="1204332" y="329694"/>
                      </a:cubicBezTo>
                      <a:cubicBezTo>
                        <a:pt x="1208049" y="318543"/>
                        <a:pt x="1204079" y="293389"/>
                        <a:pt x="1215483" y="296240"/>
                      </a:cubicBezTo>
                      <a:cubicBezTo>
                        <a:pt x="1271405" y="310220"/>
                        <a:pt x="1289655" y="346165"/>
                        <a:pt x="1315844" y="385450"/>
                      </a:cubicBezTo>
                      <a:cubicBezTo>
                        <a:pt x="1319561" y="404035"/>
                        <a:pt x="1322399" y="422818"/>
                        <a:pt x="1326996" y="441206"/>
                      </a:cubicBezTo>
                      <a:cubicBezTo>
                        <a:pt x="1329847" y="452609"/>
                        <a:pt x="1338147" y="486413"/>
                        <a:pt x="1338147" y="474659"/>
                      </a:cubicBezTo>
                      <a:cubicBezTo>
                        <a:pt x="1338147" y="411360"/>
                        <a:pt x="1330713" y="348279"/>
                        <a:pt x="1326996" y="285089"/>
                      </a:cubicBezTo>
                      <a:cubicBezTo>
                        <a:pt x="1330713" y="266504"/>
                        <a:pt x="1322984" y="240705"/>
                        <a:pt x="1338147" y="229333"/>
                      </a:cubicBezTo>
                      <a:cubicBezTo>
                        <a:pt x="1346184" y="223305"/>
                        <a:pt x="1388924" y="268958"/>
                        <a:pt x="1393903" y="273937"/>
                      </a:cubicBezTo>
                      <a:cubicBezTo>
                        <a:pt x="1401337" y="262786"/>
                        <a:pt x="1411625" y="253079"/>
                        <a:pt x="1416205" y="240484"/>
                      </a:cubicBezTo>
                      <a:cubicBezTo>
                        <a:pt x="1426680" y="211678"/>
                        <a:pt x="1411092" y="164982"/>
                        <a:pt x="1438508" y="151274"/>
                      </a:cubicBezTo>
                      <a:cubicBezTo>
                        <a:pt x="1459535" y="140760"/>
                        <a:pt x="1453376" y="195879"/>
                        <a:pt x="1460810" y="218181"/>
                      </a:cubicBezTo>
                      <a:lnTo>
                        <a:pt x="1471961" y="251635"/>
                      </a:lnTo>
                      <a:cubicBezTo>
                        <a:pt x="1483112" y="247918"/>
                        <a:pt x="1498583" y="250049"/>
                        <a:pt x="1505415" y="240484"/>
                      </a:cubicBezTo>
                      <a:cubicBezTo>
                        <a:pt x="1519079" y="221354"/>
                        <a:pt x="1527718" y="173576"/>
                        <a:pt x="1527718" y="173576"/>
                      </a:cubicBezTo>
                      <a:cubicBezTo>
                        <a:pt x="1531435" y="184727"/>
                        <a:pt x="1538869" y="195275"/>
                        <a:pt x="1538869" y="207030"/>
                      </a:cubicBezTo>
                      <a:cubicBezTo>
                        <a:pt x="1538869" y="235983"/>
                        <a:pt x="1523083" y="245119"/>
                        <a:pt x="1505415" y="262786"/>
                      </a:cubicBezTo>
                      <a:cubicBezTo>
                        <a:pt x="1509132" y="299957"/>
                        <a:pt x="1511283" y="337317"/>
                        <a:pt x="1516566" y="374298"/>
                      </a:cubicBezTo>
                      <a:cubicBezTo>
                        <a:pt x="1529087" y="461946"/>
                        <a:pt x="1533408" y="475118"/>
                        <a:pt x="1550020" y="541567"/>
                      </a:cubicBezTo>
                      <a:cubicBezTo>
                        <a:pt x="1575132" y="390891"/>
                        <a:pt x="1541659" y="535289"/>
                        <a:pt x="1583474" y="441206"/>
                      </a:cubicBezTo>
                      <a:cubicBezTo>
                        <a:pt x="1593022" y="419723"/>
                        <a:pt x="1600074" y="397105"/>
                        <a:pt x="1605776" y="374298"/>
                      </a:cubicBezTo>
                      <a:cubicBezTo>
                        <a:pt x="1609493" y="359430"/>
                        <a:pt x="1610890" y="343780"/>
                        <a:pt x="1616927" y="329694"/>
                      </a:cubicBezTo>
                      <a:cubicBezTo>
                        <a:pt x="1622206" y="317375"/>
                        <a:pt x="1631796" y="307391"/>
                        <a:pt x="1639230" y="296240"/>
                      </a:cubicBezTo>
                      <a:cubicBezTo>
                        <a:pt x="1642947" y="281372"/>
                        <a:pt x="1646171" y="266371"/>
                        <a:pt x="1650381" y="251635"/>
                      </a:cubicBezTo>
                      <a:cubicBezTo>
                        <a:pt x="1653610" y="240333"/>
                        <a:pt x="1658982" y="229656"/>
                        <a:pt x="1661532" y="218181"/>
                      </a:cubicBezTo>
                      <a:cubicBezTo>
                        <a:pt x="1666437" y="196109"/>
                        <a:pt x="1668966" y="173576"/>
                        <a:pt x="1672683" y="151274"/>
                      </a:cubicBezTo>
                      <a:cubicBezTo>
                        <a:pt x="1699018" y="256611"/>
                        <a:pt x="1681278" y="213068"/>
                        <a:pt x="1717288" y="285089"/>
                      </a:cubicBezTo>
                      <a:cubicBezTo>
                        <a:pt x="1721269" y="269164"/>
                        <a:pt x="1743337" y="176044"/>
                        <a:pt x="1750742" y="173576"/>
                      </a:cubicBezTo>
                      <a:lnTo>
                        <a:pt x="1784196" y="162425"/>
                      </a:lnTo>
                      <a:cubicBezTo>
                        <a:pt x="1787913" y="181010"/>
                        <a:pt x="1790750" y="199793"/>
                        <a:pt x="1795347" y="218181"/>
                      </a:cubicBezTo>
                      <a:cubicBezTo>
                        <a:pt x="1820427" y="318503"/>
                        <a:pt x="1806378" y="170417"/>
                        <a:pt x="1817649" y="117820"/>
                      </a:cubicBezTo>
                      <a:cubicBezTo>
                        <a:pt x="1819852" y="107540"/>
                        <a:pt x="1832518" y="102952"/>
                        <a:pt x="1839952" y="95518"/>
                      </a:cubicBezTo>
                      <a:cubicBezTo>
                        <a:pt x="1845253" y="79614"/>
                        <a:pt x="1867479" y="10753"/>
                        <a:pt x="1873405" y="6308"/>
                      </a:cubicBezTo>
                      <a:cubicBezTo>
                        <a:pt x="1881816" y="0"/>
                        <a:pt x="1888274" y="21177"/>
                        <a:pt x="1895708" y="28611"/>
                      </a:cubicBezTo>
                      <a:cubicBezTo>
                        <a:pt x="1899425" y="95518"/>
                        <a:pt x="1894510" y="163470"/>
                        <a:pt x="1906859" y="229333"/>
                      </a:cubicBezTo>
                      <a:cubicBezTo>
                        <a:pt x="1908796" y="239666"/>
                        <a:pt x="1920146" y="212439"/>
                        <a:pt x="1929161" y="207030"/>
                      </a:cubicBezTo>
                      <a:cubicBezTo>
                        <a:pt x="1939240" y="200982"/>
                        <a:pt x="1951464" y="199596"/>
                        <a:pt x="1962615" y="195879"/>
                      </a:cubicBezTo>
                      <a:lnTo>
                        <a:pt x="2007220" y="329694"/>
                      </a:lnTo>
                      <a:cubicBezTo>
                        <a:pt x="2010937" y="340845"/>
                        <a:pt x="2015520" y="351744"/>
                        <a:pt x="2018371" y="363147"/>
                      </a:cubicBezTo>
                      <a:cubicBezTo>
                        <a:pt x="2022088" y="378015"/>
                        <a:pt x="2025312" y="393016"/>
                        <a:pt x="2029522" y="407752"/>
                      </a:cubicBezTo>
                      <a:cubicBezTo>
                        <a:pt x="2032751" y="419054"/>
                        <a:pt x="2052429" y="441206"/>
                        <a:pt x="2040674" y="441206"/>
                      </a:cubicBezTo>
                      <a:cubicBezTo>
                        <a:pt x="2024904" y="441206"/>
                        <a:pt x="2018371" y="418903"/>
                        <a:pt x="2007220" y="407752"/>
                      </a:cubicBezTo>
                      <a:cubicBezTo>
                        <a:pt x="2012878" y="385118"/>
                        <a:pt x="2019923" y="352090"/>
                        <a:pt x="2029522" y="329694"/>
                      </a:cubicBezTo>
                      <a:cubicBezTo>
                        <a:pt x="2046499" y="290082"/>
                        <a:pt x="2051731" y="285231"/>
                        <a:pt x="2074127" y="251635"/>
                      </a:cubicBezTo>
                      <a:cubicBezTo>
                        <a:pt x="2077844" y="233050"/>
                        <a:pt x="2080682" y="214267"/>
                        <a:pt x="2085279" y="195879"/>
                      </a:cubicBezTo>
                      <a:cubicBezTo>
                        <a:pt x="2088130" y="184475"/>
                        <a:pt x="2093201" y="173727"/>
                        <a:pt x="2096430" y="162425"/>
                      </a:cubicBezTo>
                      <a:cubicBezTo>
                        <a:pt x="2100640" y="147689"/>
                        <a:pt x="2103864" y="132688"/>
                        <a:pt x="2107581" y="117820"/>
                      </a:cubicBezTo>
                      <a:cubicBezTo>
                        <a:pt x="2118732" y="132688"/>
                        <a:pt x="2134684" y="144958"/>
                        <a:pt x="2141035" y="162425"/>
                      </a:cubicBezTo>
                      <a:cubicBezTo>
                        <a:pt x="2198440" y="320289"/>
                        <a:pt x="2114988" y="184687"/>
                        <a:pt x="2174488" y="273937"/>
                      </a:cubicBezTo>
                      <a:lnTo>
                        <a:pt x="2196791" y="207030"/>
                      </a:lnTo>
                      <a:cubicBezTo>
                        <a:pt x="2200508" y="195879"/>
                        <a:pt x="2205091" y="184980"/>
                        <a:pt x="2207942" y="173576"/>
                      </a:cubicBezTo>
                      <a:lnTo>
                        <a:pt x="2219093" y="128972"/>
                      </a:lnTo>
                      <a:cubicBezTo>
                        <a:pt x="2222810" y="158708"/>
                        <a:pt x="2221633" y="189477"/>
                        <a:pt x="2230244" y="218181"/>
                      </a:cubicBezTo>
                      <a:cubicBezTo>
                        <a:pt x="2233265" y="228251"/>
                        <a:pt x="2248405" y="230820"/>
                        <a:pt x="2252547" y="240484"/>
                      </a:cubicBezTo>
                      <a:cubicBezTo>
                        <a:pt x="2260013" y="257905"/>
                        <a:pt x="2259101" y="277852"/>
                        <a:pt x="2263698" y="296240"/>
                      </a:cubicBezTo>
                      <a:cubicBezTo>
                        <a:pt x="2266549" y="307644"/>
                        <a:pt x="2271620" y="318392"/>
                        <a:pt x="2274849" y="329694"/>
                      </a:cubicBezTo>
                      <a:cubicBezTo>
                        <a:pt x="2302845" y="427682"/>
                        <a:pt x="2270420" y="327560"/>
                        <a:pt x="2297152" y="407752"/>
                      </a:cubicBezTo>
                      <a:cubicBezTo>
                        <a:pt x="2300869" y="374298"/>
                        <a:pt x="2302770" y="340593"/>
                        <a:pt x="2308303" y="307391"/>
                      </a:cubicBezTo>
                      <a:cubicBezTo>
                        <a:pt x="2312405" y="282776"/>
                        <a:pt x="2331599" y="249648"/>
                        <a:pt x="2341757" y="229333"/>
                      </a:cubicBezTo>
                      <a:cubicBezTo>
                        <a:pt x="2345474" y="214465"/>
                        <a:pt x="2346054" y="198436"/>
                        <a:pt x="2352908" y="184728"/>
                      </a:cubicBezTo>
                      <a:cubicBezTo>
                        <a:pt x="2357610" y="175324"/>
                        <a:pt x="2365236" y="159100"/>
                        <a:pt x="2375210" y="162425"/>
                      </a:cubicBezTo>
                      <a:cubicBezTo>
                        <a:pt x="2386361" y="166142"/>
                        <a:pt x="2381104" y="185365"/>
                        <a:pt x="2386361" y="195879"/>
                      </a:cubicBezTo>
                      <a:cubicBezTo>
                        <a:pt x="2407377" y="237910"/>
                        <a:pt x="2409710" y="229856"/>
                        <a:pt x="2453269" y="251635"/>
                      </a:cubicBezTo>
                      <a:cubicBezTo>
                        <a:pt x="2460703" y="270220"/>
                        <a:pt x="2480426" y="287972"/>
                        <a:pt x="2475571" y="307391"/>
                      </a:cubicBezTo>
                      <a:cubicBezTo>
                        <a:pt x="2472273" y="320582"/>
                        <a:pt x="2383459" y="257134"/>
                        <a:pt x="2475571" y="318542"/>
                      </a:cubicBezTo>
                      <a:cubicBezTo>
                        <a:pt x="2479288" y="329693"/>
                        <a:pt x="2484079" y="340543"/>
                        <a:pt x="2486722" y="351996"/>
                      </a:cubicBezTo>
                      <a:cubicBezTo>
                        <a:pt x="2495246" y="388932"/>
                        <a:pt x="2487999" y="431967"/>
                        <a:pt x="2509025" y="463508"/>
                      </a:cubicBezTo>
                      <a:lnTo>
                        <a:pt x="2531327" y="496962"/>
                      </a:lnTo>
                      <a:cubicBezTo>
                        <a:pt x="2542478" y="485811"/>
                        <a:pt x="2556423" y="476881"/>
                        <a:pt x="2564781" y="463508"/>
                      </a:cubicBezTo>
                      <a:cubicBezTo>
                        <a:pt x="2630296" y="358684"/>
                        <a:pt x="2552283" y="442551"/>
                        <a:pt x="2609386" y="385450"/>
                      </a:cubicBezTo>
                      <a:cubicBezTo>
                        <a:pt x="2616820" y="363147"/>
                        <a:pt x="2625986" y="341349"/>
                        <a:pt x="2631688" y="318542"/>
                      </a:cubicBezTo>
                      <a:cubicBezTo>
                        <a:pt x="2635405" y="303674"/>
                        <a:pt x="2637992" y="288476"/>
                        <a:pt x="2642839" y="273937"/>
                      </a:cubicBezTo>
                      <a:cubicBezTo>
                        <a:pt x="2649169" y="254947"/>
                        <a:pt x="2657708" y="236766"/>
                        <a:pt x="2665142" y="218181"/>
                      </a:cubicBezTo>
                      <a:cubicBezTo>
                        <a:pt x="2718146" y="377197"/>
                        <a:pt x="2664886" y="211714"/>
                        <a:pt x="2698596" y="329694"/>
                      </a:cubicBezTo>
                      <a:cubicBezTo>
                        <a:pt x="2711691" y="375526"/>
                        <a:pt x="2724848" y="388314"/>
                        <a:pt x="2676293" y="307391"/>
                      </a:cubicBezTo>
                      <a:cubicBezTo>
                        <a:pt x="2680010" y="288806"/>
                        <a:pt x="2682847" y="270022"/>
                        <a:pt x="2687444" y="251635"/>
                      </a:cubicBezTo>
                      <a:cubicBezTo>
                        <a:pt x="2690295" y="240231"/>
                        <a:pt x="2695367" y="229483"/>
                        <a:pt x="2698596" y="218181"/>
                      </a:cubicBezTo>
                      <a:cubicBezTo>
                        <a:pt x="2702806" y="203445"/>
                        <a:pt x="2706422" y="188537"/>
                        <a:pt x="2709747" y="173576"/>
                      </a:cubicBezTo>
                      <a:cubicBezTo>
                        <a:pt x="2716190" y="144581"/>
                        <a:pt x="2719410" y="97005"/>
                        <a:pt x="2743200" y="73215"/>
                      </a:cubicBezTo>
                      <a:cubicBezTo>
                        <a:pt x="2751512" y="64903"/>
                        <a:pt x="2735766" y="95518"/>
                        <a:pt x="2732049" y="106669"/>
                      </a:cubicBezTo>
                      <a:cubicBezTo>
                        <a:pt x="2735766" y="140123"/>
                        <a:pt x="2728147" y="176924"/>
                        <a:pt x="2743200" y="207030"/>
                      </a:cubicBezTo>
                      <a:cubicBezTo>
                        <a:pt x="2749194" y="219017"/>
                        <a:pt x="2759509" y="185563"/>
                        <a:pt x="2765503" y="173576"/>
                      </a:cubicBezTo>
                      <a:cubicBezTo>
                        <a:pt x="2770760" y="163063"/>
                        <a:pt x="2772937" y="151274"/>
                        <a:pt x="2776654" y="140123"/>
                      </a:cubicBezTo>
                      <a:cubicBezTo>
                        <a:pt x="2770419" y="121419"/>
                        <a:pt x="2749923" y="79884"/>
                        <a:pt x="2776654" y="62064"/>
                      </a:cubicBezTo>
                      <a:cubicBezTo>
                        <a:pt x="2785402" y="56232"/>
                        <a:pt x="2791523" y="76933"/>
                        <a:pt x="2798957" y="84367"/>
                      </a:cubicBezTo>
                      <a:cubicBezTo>
                        <a:pt x="2806391" y="125255"/>
                        <a:pt x="2806667" y="168118"/>
                        <a:pt x="2821259" y="207030"/>
                      </a:cubicBezTo>
                      <a:cubicBezTo>
                        <a:pt x="2825386" y="218036"/>
                        <a:pt x="2827153" y="184090"/>
                        <a:pt x="2832410" y="173576"/>
                      </a:cubicBezTo>
                      <a:cubicBezTo>
                        <a:pt x="2838404" y="161589"/>
                        <a:pt x="2848064" y="151759"/>
                        <a:pt x="2854713" y="140123"/>
                      </a:cubicBezTo>
                      <a:cubicBezTo>
                        <a:pt x="2862960" y="125690"/>
                        <a:pt x="2869581" y="110386"/>
                        <a:pt x="2877015" y="95518"/>
                      </a:cubicBezTo>
                      <a:cubicBezTo>
                        <a:pt x="2946310" y="118616"/>
                        <a:pt x="2922392" y="98582"/>
                        <a:pt x="2899318" y="229333"/>
                      </a:cubicBezTo>
                      <a:cubicBezTo>
                        <a:pt x="2895232" y="252484"/>
                        <a:pt x="2877015" y="296240"/>
                        <a:pt x="2877015" y="296240"/>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4" name="Group 188"/>
              <p:cNvGrpSpPr/>
              <p:nvPr/>
            </p:nvGrpSpPr>
            <p:grpSpPr>
              <a:xfrm>
                <a:off x="5771138" y="4860073"/>
                <a:ext cx="2991862" cy="397727"/>
                <a:chOff x="5791200" y="4783873"/>
                <a:chExt cx="2991862" cy="613317"/>
              </a:xfrm>
            </p:grpSpPr>
            <p:cxnSp>
              <p:nvCxnSpPr>
                <p:cNvPr id="17" name="Straight Connector 16"/>
                <p:cNvCxnSpPr/>
                <p:nvPr/>
              </p:nvCxnSpPr>
              <p:spPr>
                <a:xfrm>
                  <a:off x="5791200" y="4953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5853905" y="4783873"/>
                  <a:ext cx="2929157" cy="613317"/>
                </a:xfrm>
                <a:custGeom>
                  <a:avLst/>
                  <a:gdLst>
                    <a:gd name="connsiteX0" fmla="*/ 485 w 2929157"/>
                    <a:gd name="connsiteY0" fmla="*/ 178420 h 613317"/>
                    <a:gd name="connsiteX1" fmla="*/ 11636 w 2929157"/>
                    <a:gd name="connsiteY1" fmla="*/ 144966 h 613317"/>
                    <a:gd name="connsiteX2" fmla="*/ 78544 w 2929157"/>
                    <a:gd name="connsiteY2" fmla="*/ 167268 h 613317"/>
                    <a:gd name="connsiteX3" fmla="*/ 111997 w 2929157"/>
                    <a:gd name="connsiteY3" fmla="*/ 156117 h 613317"/>
                    <a:gd name="connsiteX4" fmla="*/ 178905 w 2929157"/>
                    <a:gd name="connsiteY4" fmla="*/ 189571 h 613317"/>
                    <a:gd name="connsiteX5" fmla="*/ 212358 w 2929157"/>
                    <a:gd name="connsiteY5" fmla="*/ 178420 h 613317"/>
                    <a:gd name="connsiteX6" fmla="*/ 223510 w 2929157"/>
                    <a:gd name="connsiteY6" fmla="*/ 144966 h 613317"/>
                    <a:gd name="connsiteX7" fmla="*/ 234661 w 2929157"/>
                    <a:gd name="connsiteY7" fmla="*/ 178420 h 613317"/>
                    <a:gd name="connsiteX8" fmla="*/ 279266 w 2929157"/>
                    <a:gd name="connsiteY8" fmla="*/ 189571 h 613317"/>
                    <a:gd name="connsiteX9" fmla="*/ 290417 w 2929157"/>
                    <a:gd name="connsiteY9" fmla="*/ 223025 h 613317"/>
                    <a:gd name="connsiteX10" fmla="*/ 301568 w 2929157"/>
                    <a:gd name="connsiteY10" fmla="*/ 278781 h 613317"/>
                    <a:gd name="connsiteX11" fmla="*/ 323871 w 2929157"/>
                    <a:gd name="connsiteY11" fmla="*/ 301083 h 613317"/>
                    <a:gd name="connsiteX12" fmla="*/ 357324 w 2929157"/>
                    <a:gd name="connsiteY12" fmla="*/ 312234 h 613317"/>
                    <a:gd name="connsiteX13" fmla="*/ 368475 w 2929157"/>
                    <a:gd name="connsiteY13" fmla="*/ 345688 h 613317"/>
                    <a:gd name="connsiteX14" fmla="*/ 390778 w 2929157"/>
                    <a:gd name="connsiteY14" fmla="*/ 434898 h 613317"/>
                    <a:gd name="connsiteX15" fmla="*/ 413080 w 2929157"/>
                    <a:gd name="connsiteY15" fmla="*/ 468351 h 613317"/>
                    <a:gd name="connsiteX16" fmla="*/ 401929 w 2929157"/>
                    <a:gd name="connsiteY16" fmla="*/ 434898 h 613317"/>
                    <a:gd name="connsiteX17" fmla="*/ 413080 w 2929157"/>
                    <a:gd name="connsiteY17" fmla="*/ 345688 h 613317"/>
                    <a:gd name="connsiteX18" fmla="*/ 435383 w 2929157"/>
                    <a:gd name="connsiteY18" fmla="*/ 367990 h 613317"/>
                    <a:gd name="connsiteX19" fmla="*/ 468836 w 2929157"/>
                    <a:gd name="connsiteY19" fmla="*/ 412595 h 613317"/>
                    <a:gd name="connsiteX20" fmla="*/ 502290 w 2929157"/>
                    <a:gd name="connsiteY20" fmla="*/ 423747 h 613317"/>
                    <a:gd name="connsiteX21" fmla="*/ 535744 w 2929157"/>
                    <a:gd name="connsiteY21" fmla="*/ 446049 h 613317"/>
                    <a:gd name="connsiteX22" fmla="*/ 558046 w 2929157"/>
                    <a:gd name="connsiteY22" fmla="*/ 367990 h 613317"/>
                    <a:gd name="connsiteX23" fmla="*/ 546895 w 2929157"/>
                    <a:gd name="connsiteY23" fmla="*/ 301083 h 613317"/>
                    <a:gd name="connsiteX24" fmla="*/ 558046 w 2929157"/>
                    <a:gd name="connsiteY24" fmla="*/ 245327 h 613317"/>
                    <a:gd name="connsiteX25" fmla="*/ 580349 w 2929157"/>
                    <a:gd name="connsiteY25" fmla="*/ 178420 h 613317"/>
                    <a:gd name="connsiteX26" fmla="*/ 591500 w 2929157"/>
                    <a:gd name="connsiteY26" fmla="*/ 122664 h 613317"/>
                    <a:gd name="connsiteX27" fmla="*/ 624954 w 2929157"/>
                    <a:gd name="connsiteY27" fmla="*/ 133815 h 613317"/>
                    <a:gd name="connsiteX28" fmla="*/ 669558 w 2929157"/>
                    <a:gd name="connsiteY28" fmla="*/ 156117 h 613317"/>
                    <a:gd name="connsiteX29" fmla="*/ 691861 w 2929157"/>
                    <a:gd name="connsiteY29" fmla="*/ 100361 h 613317"/>
                    <a:gd name="connsiteX30" fmla="*/ 714163 w 2929157"/>
                    <a:gd name="connsiteY30" fmla="*/ 122664 h 613317"/>
                    <a:gd name="connsiteX31" fmla="*/ 725315 w 2929157"/>
                    <a:gd name="connsiteY31" fmla="*/ 156117 h 613317"/>
                    <a:gd name="connsiteX32" fmla="*/ 781071 w 2929157"/>
                    <a:gd name="connsiteY32" fmla="*/ 289932 h 613317"/>
                    <a:gd name="connsiteX33" fmla="*/ 803373 w 2929157"/>
                    <a:gd name="connsiteY33" fmla="*/ 256478 h 613317"/>
                    <a:gd name="connsiteX34" fmla="*/ 814524 w 2929157"/>
                    <a:gd name="connsiteY34" fmla="*/ 223025 h 613317"/>
                    <a:gd name="connsiteX35" fmla="*/ 803373 w 2929157"/>
                    <a:gd name="connsiteY35" fmla="*/ 278781 h 613317"/>
                    <a:gd name="connsiteX36" fmla="*/ 825675 w 2929157"/>
                    <a:gd name="connsiteY36" fmla="*/ 211873 h 613317"/>
                    <a:gd name="connsiteX37" fmla="*/ 836827 w 2929157"/>
                    <a:gd name="connsiteY37" fmla="*/ 256478 h 613317"/>
                    <a:gd name="connsiteX38" fmla="*/ 847978 w 2929157"/>
                    <a:gd name="connsiteY38" fmla="*/ 289932 h 613317"/>
                    <a:gd name="connsiteX39" fmla="*/ 859129 w 2929157"/>
                    <a:gd name="connsiteY39" fmla="*/ 256478 h 613317"/>
                    <a:gd name="connsiteX40" fmla="*/ 870280 w 2929157"/>
                    <a:gd name="connsiteY40" fmla="*/ 111512 h 613317"/>
                    <a:gd name="connsiteX41" fmla="*/ 914885 w 2929157"/>
                    <a:gd name="connsiteY41" fmla="*/ 100361 h 613317"/>
                    <a:gd name="connsiteX42" fmla="*/ 937188 w 2929157"/>
                    <a:gd name="connsiteY42" fmla="*/ 167268 h 613317"/>
                    <a:gd name="connsiteX43" fmla="*/ 948339 w 2929157"/>
                    <a:gd name="connsiteY43" fmla="*/ 66907 h 613317"/>
                    <a:gd name="connsiteX44" fmla="*/ 970641 w 2929157"/>
                    <a:gd name="connsiteY44" fmla="*/ 33454 h 613317"/>
                    <a:gd name="connsiteX45" fmla="*/ 981793 w 2929157"/>
                    <a:gd name="connsiteY45" fmla="*/ 66907 h 613317"/>
                    <a:gd name="connsiteX46" fmla="*/ 970641 w 2929157"/>
                    <a:gd name="connsiteY46" fmla="*/ 178420 h 613317"/>
                    <a:gd name="connsiteX47" fmla="*/ 948339 w 2929157"/>
                    <a:gd name="connsiteY47" fmla="*/ 156117 h 613317"/>
                    <a:gd name="connsiteX48" fmla="*/ 959490 w 2929157"/>
                    <a:gd name="connsiteY48" fmla="*/ 122664 h 613317"/>
                    <a:gd name="connsiteX49" fmla="*/ 970641 w 2929157"/>
                    <a:gd name="connsiteY49" fmla="*/ 78059 h 613317"/>
                    <a:gd name="connsiteX50" fmla="*/ 992944 w 2929157"/>
                    <a:gd name="connsiteY50" fmla="*/ 111512 h 613317"/>
                    <a:gd name="connsiteX51" fmla="*/ 1048700 w 2929157"/>
                    <a:gd name="connsiteY51" fmla="*/ 167268 h 613317"/>
                    <a:gd name="connsiteX52" fmla="*/ 1071002 w 2929157"/>
                    <a:gd name="connsiteY52" fmla="*/ 200722 h 613317"/>
                    <a:gd name="connsiteX53" fmla="*/ 1115607 w 2929157"/>
                    <a:gd name="connsiteY53" fmla="*/ 178420 h 613317"/>
                    <a:gd name="connsiteX54" fmla="*/ 1126758 w 2929157"/>
                    <a:gd name="connsiteY54" fmla="*/ 423747 h 613317"/>
                    <a:gd name="connsiteX55" fmla="*/ 1137910 w 2929157"/>
                    <a:gd name="connsiteY55" fmla="*/ 390293 h 613317"/>
                    <a:gd name="connsiteX56" fmla="*/ 1160212 w 2929157"/>
                    <a:gd name="connsiteY56" fmla="*/ 245327 h 613317"/>
                    <a:gd name="connsiteX57" fmla="*/ 1182515 w 2929157"/>
                    <a:gd name="connsiteY57" fmla="*/ 312234 h 613317"/>
                    <a:gd name="connsiteX58" fmla="*/ 1193666 w 2929157"/>
                    <a:gd name="connsiteY58" fmla="*/ 345688 h 613317"/>
                    <a:gd name="connsiteX59" fmla="*/ 1204817 w 2929157"/>
                    <a:gd name="connsiteY59" fmla="*/ 479503 h 613317"/>
                    <a:gd name="connsiteX60" fmla="*/ 1238271 w 2929157"/>
                    <a:gd name="connsiteY60" fmla="*/ 579864 h 613317"/>
                    <a:gd name="connsiteX61" fmla="*/ 1249422 w 2929157"/>
                    <a:gd name="connsiteY61" fmla="*/ 613317 h 613317"/>
                    <a:gd name="connsiteX62" fmla="*/ 1282875 w 2929157"/>
                    <a:gd name="connsiteY62" fmla="*/ 602166 h 613317"/>
                    <a:gd name="connsiteX63" fmla="*/ 1294027 w 2929157"/>
                    <a:gd name="connsiteY63" fmla="*/ 512956 h 613317"/>
                    <a:gd name="connsiteX64" fmla="*/ 1305178 w 2929157"/>
                    <a:gd name="connsiteY64" fmla="*/ 446049 h 613317"/>
                    <a:gd name="connsiteX65" fmla="*/ 1316329 w 2929157"/>
                    <a:gd name="connsiteY65" fmla="*/ 367990 h 613317"/>
                    <a:gd name="connsiteX66" fmla="*/ 1327480 w 2929157"/>
                    <a:gd name="connsiteY66" fmla="*/ 301083 h 613317"/>
                    <a:gd name="connsiteX67" fmla="*/ 1349783 w 2929157"/>
                    <a:gd name="connsiteY67" fmla="*/ 234176 h 613317"/>
                    <a:gd name="connsiteX68" fmla="*/ 1360934 w 2929157"/>
                    <a:gd name="connsiteY68" fmla="*/ 167268 h 613317"/>
                    <a:gd name="connsiteX69" fmla="*/ 1372085 w 2929157"/>
                    <a:gd name="connsiteY69" fmla="*/ 122664 h 613317"/>
                    <a:gd name="connsiteX70" fmla="*/ 1405539 w 2929157"/>
                    <a:gd name="connsiteY70" fmla="*/ 111512 h 613317"/>
                    <a:gd name="connsiteX71" fmla="*/ 1416690 w 2929157"/>
                    <a:gd name="connsiteY71" fmla="*/ 156117 h 613317"/>
                    <a:gd name="connsiteX72" fmla="*/ 1450144 w 2929157"/>
                    <a:gd name="connsiteY72" fmla="*/ 167268 h 613317"/>
                    <a:gd name="connsiteX73" fmla="*/ 1472446 w 2929157"/>
                    <a:gd name="connsiteY73" fmla="*/ 200722 h 613317"/>
                    <a:gd name="connsiteX74" fmla="*/ 1517051 w 2929157"/>
                    <a:gd name="connsiteY74" fmla="*/ 111512 h 613317"/>
                    <a:gd name="connsiteX75" fmla="*/ 1528202 w 2929157"/>
                    <a:gd name="connsiteY75" fmla="*/ 55756 h 613317"/>
                    <a:gd name="connsiteX76" fmla="*/ 1561656 w 2929157"/>
                    <a:gd name="connsiteY76" fmla="*/ 100361 h 613317"/>
                    <a:gd name="connsiteX77" fmla="*/ 1583958 w 2929157"/>
                    <a:gd name="connsiteY77" fmla="*/ 234176 h 613317"/>
                    <a:gd name="connsiteX78" fmla="*/ 1628563 w 2929157"/>
                    <a:gd name="connsiteY78" fmla="*/ 256478 h 613317"/>
                    <a:gd name="connsiteX79" fmla="*/ 1662017 w 2929157"/>
                    <a:gd name="connsiteY79" fmla="*/ 200722 h 613317"/>
                    <a:gd name="connsiteX80" fmla="*/ 1695471 w 2929157"/>
                    <a:gd name="connsiteY80" fmla="*/ 167268 h 613317"/>
                    <a:gd name="connsiteX81" fmla="*/ 1728924 w 2929157"/>
                    <a:gd name="connsiteY81" fmla="*/ 66907 h 613317"/>
                    <a:gd name="connsiteX82" fmla="*/ 1740075 w 2929157"/>
                    <a:gd name="connsiteY82" fmla="*/ 33454 h 613317"/>
                    <a:gd name="connsiteX83" fmla="*/ 1751227 w 2929157"/>
                    <a:gd name="connsiteY83" fmla="*/ 0 h 613317"/>
                    <a:gd name="connsiteX84" fmla="*/ 1762378 w 2929157"/>
                    <a:gd name="connsiteY84" fmla="*/ 33454 h 613317"/>
                    <a:gd name="connsiteX85" fmla="*/ 1784680 w 2929157"/>
                    <a:gd name="connsiteY85" fmla="*/ 122664 h 613317"/>
                    <a:gd name="connsiteX86" fmla="*/ 1806983 w 2929157"/>
                    <a:gd name="connsiteY86" fmla="*/ 189571 h 613317"/>
                    <a:gd name="connsiteX87" fmla="*/ 1818134 w 2929157"/>
                    <a:gd name="connsiteY87" fmla="*/ 223025 h 613317"/>
                    <a:gd name="connsiteX88" fmla="*/ 1851588 w 2929157"/>
                    <a:gd name="connsiteY88" fmla="*/ 200722 h 613317"/>
                    <a:gd name="connsiteX89" fmla="*/ 1862739 w 2929157"/>
                    <a:gd name="connsiteY89" fmla="*/ 167268 h 613317"/>
                    <a:gd name="connsiteX90" fmla="*/ 1885041 w 2929157"/>
                    <a:gd name="connsiteY90" fmla="*/ 133815 h 613317"/>
                    <a:gd name="connsiteX91" fmla="*/ 1896193 w 2929157"/>
                    <a:gd name="connsiteY91" fmla="*/ 55756 h 613317"/>
                    <a:gd name="connsiteX92" fmla="*/ 1929646 w 2929157"/>
                    <a:gd name="connsiteY92" fmla="*/ 66907 h 613317"/>
                    <a:gd name="connsiteX93" fmla="*/ 1963100 w 2929157"/>
                    <a:gd name="connsiteY93" fmla="*/ 167268 h 613317"/>
                    <a:gd name="connsiteX94" fmla="*/ 1974251 w 2929157"/>
                    <a:gd name="connsiteY94" fmla="*/ 200722 h 613317"/>
                    <a:gd name="connsiteX95" fmla="*/ 1996554 w 2929157"/>
                    <a:gd name="connsiteY95" fmla="*/ 423747 h 613317"/>
                    <a:gd name="connsiteX96" fmla="*/ 2030007 w 2929157"/>
                    <a:gd name="connsiteY96" fmla="*/ 412595 h 613317"/>
                    <a:gd name="connsiteX97" fmla="*/ 2063461 w 2929157"/>
                    <a:gd name="connsiteY97" fmla="*/ 312234 h 613317"/>
                    <a:gd name="connsiteX98" fmla="*/ 2074612 w 2929157"/>
                    <a:gd name="connsiteY98" fmla="*/ 278781 h 613317"/>
                    <a:gd name="connsiteX99" fmla="*/ 2074612 w 2929157"/>
                    <a:gd name="connsiteY99" fmla="*/ 211873 h 613317"/>
                    <a:gd name="connsiteX100" fmla="*/ 2108066 w 2929157"/>
                    <a:gd name="connsiteY100" fmla="*/ 200722 h 613317"/>
                    <a:gd name="connsiteX101" fmla="*/ 2152671 w 2929157"/>
                    <a:gd name="connsiteY101" fmla="*/ 289932 h 613317"/>
                    <a:gd name="connsiteX102" fmla="*/ 2163822 w 2929157"/>
                    <a:gd name="connsiteY102" fmla="*/ 323386 h 613317"/>
                    <a:gd name="connsiteX103" fmla="*/ 2208427 w 2929157"/>
                    <a:gd name="connsiteY103" fmla="*/ 234176 h 613317"/>
                    <a:gd name="connsiteX104" fmla="*/ 2253032 w 2929157"/>
                    <a:gd name="connsiteY104" fmla="*/ 122664 h 613317"/>
                    <a:gd name="connsiteX105" fmla="*/ 2308788 w 2929157"/>
                    <a:gd name="connsiteY105" fmla="*/ 223025 h 613317"/>
                    <a:gd name="connsiteX106" fmla="*/ 2331090 w 2929157"/>
                    <a:gd name="connsiteY106" fmla="*/ 156117 h 613317"/>
                    <a:gd name="connsiteX107" fmla="*/ 2386846 w 2929157"/>
                    <a:gd name="connsiteY107" fmla="*/ 100361 h 613317"/>
                    <a:gd name="connsiteX108" fmla="*/ 2431451 w 2929157"/>
                    <a:gd name="connsiteY108" fmla="*/ 89210 h 613317"/>
                    <a:gd name="connsiteX109" fmla="*/ 2453754 w 2929157"/>
                    <a:gd name="connsiteY109" fmla="*/ 111512 h 613317"/>
                    <a:gd name="connsiteX110" fmla="*/ 2487207 w 2929157"/>
                    <a:gd name="connsiteY110" fmla="*/ 234176 h 613317"/>
                    <a:gd name="connsiteX111" fmla="*/ 2531812 w 2929157"/>
                    <a:gd name="connsiteY111" fmla="*/ 167268 h 613317"/>
                    <a:gd name="connsiteX112" fmla="*/ 2565266 w 2929157"/>
                    <a:gd name="connsiteY112" fmla="*/ 100361 h 613317"/>
                    <a:gd name="connsiteX113" fmla="*/ 2587568 w 2929157"/>
                    <a:gd name="connsiteY113" fmla="*/ 178420 h 613317"/>
                    <a:gd name="connsiteX114" fmla="*/ 2609871 w 2929157"/>
                    <a:gd name="connsiteY114" fmla="*/ 200722 h 613317"/>
                    <a:gd name="connsiteX115" fmla="*/ 2621022 w 2929157"/>
                    <a:gd name="connsiteY115" fmla="*/ 278781 h 613317"/>
                    <a:gd name="connsiteX116" fmla="*/ 2632173 w 2929157"/>
                    <a:gd name="connsiteY116" fmla="*/ 323386 h 613317"/>
                    <a:gd name="connsiteX117" fmla="*/ 2643324 w 2929157"/>
                    <a:gd name="connsiteY117" fmla="*/ 289932 h 613317"/>
                    <a:gd name="connsiteX118" fmla="*/ 2654475 w 2929157"/>
                    <a:gd name="connsiteY118" fmla="*/ 234176 h 613317"/>
                    <a:gd name="connsiteX119" fmla="*/ 2699080 w 2929157"/>
                    <a:gd name="connsiteY119" fmla="*/ 144966 h 613317"/>
                    <a:gd name="connsiteX120" fmla="*/ 2732534 w 2929157"/>
                    <a:gd name="connsiteY120" fmla="*/ 256478 h 613317"/>
                    <a:gd name="connsiteX121" fmla="*/ 2743685 w 2929157"/>
                    <a:gd name="connsiteY121" fmla="*/ 178420 h 613317"/>
                    <a:gd name="connsiteX122" fmla="*/ 2799441 w 2929157"/>
                    <a:gd name="connsiteY122" fmla="*/ 189571 h 613317"/>
                    <a:gd name="connsiteX123" fmla="*/ 2810593 w 2929157"/>
                    <a:gd name="connsiteY123" fmla="*/ 144966 h 613317"/>
                    <a:gd name="connsiteX124" fmla="*/ 2832895 w 2929157"/>
                    <a:gd name="connsiteY124" fmla="*/ 78059 h 613317"/>
                    <a:gd name="connsiteX125" fmla="*/ 2866349 w 2929157"/>
                    <a:gd name="connsiteY125" fmla="*/ 122664 h 613317"/>
                    <a:gd name="connsiteX126" fmla="*/ 2888651 w 2929157"/>
                    <a:gd name="connsiteY126" fmla="*/ 245327 h 613317"/>
                    <a:gd name="connsiteX127" fmla="*/ 2910954 w 2929157"/>
                    <a:gd name="connsiteY127" fmla="*/ 223025 h 613317"/>
                    <a:gd name="connsiteX128" fmla="*/ 2922105 w 2929157"/>
                    <a:gd name="connsiteY128" fmla="*/ 122664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157" h="613317">
                      <a:moveTo>
                        <a:pt x="485" y="178420"/>
                      </a:moveTo>
                      <a:cubicBezTo>
                        <a:pt x="4202" y="167269"/>
                        <a:pt x="0" y="146628"/>
                        <a:pt x="11636" y="144966"/>
                      </a:cubicBezTo>
                      <a:cubicBezTo>
                        <a:pt x="34909" y="141641"/>
                        <a:pt x="78544" y="167268"/>
                        <a:pt x="78544" y="167268"/>
                      </a:cubicBezTo>
                      <a:cubicBezTo>
                        <a:pt x="89695" y="163551"/>
                        <a:pt x="100243" y="156117"/>
                        <a:pt x="111997" y="156117"/>
                      </a:cubicBezTo>
                      <a:cubicBezTo>
                        <a:pt x="153101" y="156117"/>
                        <a:pt x="155164" y="165830"/>
                        <a:pt x="178905" y="189571"/>
                      </a:cubicBezTo>
                      <a:cubicBezTo>
                        <a:pt x="190056" y="185854"/>
                        <a:pt x="204047" y="186731"/>
                        <a:pt x="212358" y="178420"/>
                      </a:cubicBezTo>
                      <a:cubicBezTo>
                        <a:pt x="220670" y="170108"/>
                        <a:pt x="211755" y="144966"/>
                        <a:pt x="223510" y="144966"/>
                      </a:cubicBezTo>
                      <a:cubicBezTo>
                        <a:pt x="235265" y="144966"/>
                        <a:pt x="225482" y="171077"/>
                        <a:pt x="234661" y="178420"/>
                      </a:cubicBezTo>
                      <a:cubicBezTo>
                        <a:pt x="246629" y="187994"/>
                        <a:pt x="264398" y="185854"/>
                        <a:pt x="279266" y="189571"/>
                      </a:cubicBezTo>
                      <a:cubicBezTo>
                        <a:pt x="282983" y="200722"/>
                        <a:pt x="287566" y="211621"/>
                        <a:pt x="290417" y="223025"/>
                      </a:cubicBezTo>
                      <a:cubicBezTo>
                        <a:pt x="295014" y="241413"/>
                        <a:pt x="294102" y="261360"/>
                        <a:pt x="301568" y="278781"/>
                      </a:cubicBezTo>
                      <a:cubicBezTo>
                        <a:pt x="305710" y="288444"/>
                        <a:pt x="316437" y="293649"/>
                        <a:pt x="323871" y="301083"/>
                      </a:cubicBezTo>
                      <a:cubicBezTo>
                        <a:pt x="355460" y="395853"/>
                        <a:pt x="311404" y="296927"/>
                        <a:pt x="357324" y="312234"/>
                      </a:cubicBezTo>
                      <a:cubicBezTo>
                        <a:pt x="368475" y="315951"/>
                        <a:pt x="365624" y="334284"/>
                        <a:pt x="368475" y="345688"/>
                      </a:cubicBezTo>
                      <a:cubicBezTo>
                        <a:pt x="374836" y="371131"/>
                        <a:pt x="378035" y="409411"/>
                        <a:pt x="390778" y="434898"/>
                      </a:cubicBezTo>
                      <a:cubicBezTo>
                        <a:pt x="396771" y="446885"/>
                        <a:pt x="399678" y="468351"/>
                        <a:pt x="413080" y="468351"/>
                      </a:cubicBezTo>
                      <a:cubicBezTo>
                        <a:pt x="424834" y="468351"/>
                        <a:pt x="405646" y="446049"/>
                        <a:pt x="401929" y="434898"/>
                      </a:cubicBezTo>
                      <a:cubicBezTo>
                        <a:pt x="405646" y="405161"/>
                        <a:pt x="399678" y="372492"/>
                        <a:pt x="413080" y="345688"/>
                      </a:cubicBezTo>
                      <a:cubicBezTo>
                        <a:pt x="417782" y="336284"/>
                        <a:pt x="428652" y="359913"/>
                        <a:pt x="435383" y="367990"/>
                      </a:cubicBezTo>
                      <a:cubicBezTo>
                        <a:pt x="447281" y="382268"/>
                        <a:pt x="454559" y="400697"/>
                        <a:pt x="468836" y="412595"/>
                      </a:cubicBezTo>
                      <a:cubicBezTo>
                        <a:pt x="477866" y="420120"/>
                        <a:pt x="491776" y="418490"/>
                        <a:pt x="502290" y="423747"/>
                      </a:cubicBezTo>
                      <a:cubicBezTo>
                        <a:pt x="514277" y="429741"/>
                        <a:pt x="524593" y="438615"/>
                        <a:pt x="535744" y="446049"/>
                      </a:cubicBezTo>
                      <a:cubicBezTo>
                        <a:pt x="541002" y="430273"/>
                        <a:pt x="558046" y="381992"/>
                        <a:pt x="558046" y="367990"/>
                      </a:cubicBezTo>
                      <a:cubicBezTo>
                        <a:pt x="558046" y="345380"/>
                        <a:pt x="550612" y="323385"/>
                        <a:pt x="546895" y="301083"/>
                      </a:cubicBezTo>
                      <a:cubicBezTo>
                        <a:pt x="550612" y="282498"/>
                        <a:pt x="553059" y="263613"/>
                        <a:pt x="558046" y="245327"/>
                      </a:cubicBezTo>
                      <a:cubicBezTo>
                        <a:pt x="564232" y="222647"/>
                        <a:pt x="575739" y="201472"/>
                        <a:pt x="580349" y="178420"/>
                      </a:cubicBezTo>
                      <a:lnTo>
                        <a:pt x="591500" y="122664"/>
                      </a:lnTo>
                      <a:cubicBezTo>
                        <a:pt x="602651" y="126381"/>
                        <a:pt x="616642" y="125503"/>
                        <a:pt x="624954" y="133815"/>
                      </a:cubicBezTo>
                      <a:cubicBezTo>
                        <a:pt x="662125" y="170985"/>
                        <a:pt x="602651" y="178419"/>
                        <a:pt x="669558" y="156117"/>
                      </a:cubicBezTo>
                      <a:cubicBezTo>
                        <a:pt x="676992" y="137532"/>
                        <a:pt x="675847" y="112371"/>
                        <a:pt x="691861" y="100361"/>
                      </a:cubicBezTo>
                      <a:cubicBezTo>
                        <a:pt x="700272" y="94053"/>
                        <a:pt x="708754" y="113649"/>
                        <a:pt x="714163" y="122664"/>
                      </a:cubicBezTo>
                      <a:cubicBezTo>
                        <a:pt x="720211" y="132743"/>
                        <a:pt x="721598" y="144966"/>
                        <a:pt x="725315" y="156117"/>
                      </a:cubicBezTo>
                      <a:cubicBezTo>
                        <a:pt x="726624" y="169204"/>
                        <a:pt x="708170" y="302082"/>
                        <a:pt x="781071" y="289932"/>
                      </a:cubicBezTo>
                      <a:cubicBezTo>
                        <a:pt x="794291" y="287729"/>
                        <a:pt x="797379" y="268465"/>
                        <a:pt x="803373" y="256478"/>
                      </a:cubicBezTo>
                      <a:cubicBezTo>
                        <a:pt x="808630" y="245965"/>
                        <a:pt x="814524" y="211271"/>
                        <a:pt x="814524" y="223025"/>
                      </a:cubicBezTo>
                      <a:cubicBezTo>
                        <a:pt x="814524" y="241978"/>
                        <a:pt x="789972" y="292184"/>
                        <a:pt x="803373" y="278781"/>
                      </a:cubicBezTo>
                      <a:cubicBezTo>
                        <a:pt x="819996" y="262157"/>
                        <a:pt x="825675" y="211873"/>
                        <a:pt x="825675" y="211873"/>
                      </a:cubicBezTo>
                      <a:cubicBezTo>
                        <a:pt x="829392" y="226741"/>
                        <a:pt x="832617" y="241742"/>
                        <a:pt x="836827" y="256478"/>
                      </a:cubicBezTo>
                      <a:cubicBezTo>
                        <a:pt x="840056" y="267780"/>
                        <a:pt x="836223" y="289932"/>
                        <a:pt x="847978" y="289932"/>
                      </a:cubicBezTo>
                      <a:cubicBezTo>
                        <a:pt x="859733" y="289932"/>
                        <a:pt x="855412" y="267629"/>
                        <a:pt x="859129" y="256478"/>
                      </a:cubicBezTo>
                      <a:cubicBezTo>
                        <a:pt x="862846" y="208156"/>
                        <a:pt x="853980" y="157153"/>
                        <a:pt x="870280" y="111512"/>
                      </a:cubicBezTo>
                      <a:cubicBezTo>
                        <a:pt x="875435" y="97079"/>
                        <a:pt x="903111" y="90550"/>
                        <a:pt x="914885" y="100361"/>
                      </a:cubicBezTo>
                      <a:cubicBezTo>
                        <a:pt x="932945" y="115411"/>
                        <a:pt x="937188" y="167268"/>
                        <a:pt x="937188" y="167268"/>
                      </a:cubicBezTo>
                      <a:cubicBezTo>
                        <a:pt x="940905" y="133814"/>
                        <a:pt x="940175" y="99562"/>
                        <a:pt x="948339" y="66907"/>
                      </a:cubicBezTo>
                      <a:cubicBezTo>
                        <a:pt x="951589" y="53905"/>
                        <a:pt x="957239" y="33454"/>
                        <a:pt x="970641" y="33454"/>
                      </a:cubicBezTo>
                      <a:cubicBezTo>
                        <a:pt x="982395" y="33454"/>
                        <a:pt x="978076" y="55756"/>
                        <a:pt x="981793" y="66907"/>
                      </a:cubicBezTo>
                      <a:cubicBezTo>
                        <a:pt x="978076" y="104078"/>
                        <a:pt x="983758" y="143442"/>
                        <a:pt x="970641" y="178420"/>
                      </a:cubicBezTo>
                      <a:cubicBezTo>
                        <a:pt x="966949" y="188264"/>
                        <a:pt x="950401" y="166426"/>
                        <a:pt x="948339" y="156117"/>
                      </a:cubicBezTo>
                      <a:cubicBezTo>
                        <a:pt x="946034" y="144591"/>
                        <a:pt x="956261" y="133966"/>
                        <a:pt x="959490" y="122664"/>
                      </a:cubicBezTo>
                      <a:cubicBezTo>
                        <a:pt x="963700" y="107928"/>
                        <a:pt x="966924" y="92927"/>
                        <a:pt x="970641" y="78059"/>
                      </a:cubicBezTo>
                      <a:cubicBezTo>
                        <a:pt x="978075" y="89210"/>
                        <a:pt x="984119" y="101426"/>
                        <a:pt x="992944" y="111512"/>
                      </a:cubicBezTo>
                      <a:cubicBezTo>
                        <a:pt x="1010252" y="131292"/>
                        <a:pt x="1034121" y="145398"/>
                        <a:pt x="1048700" y="167268"/>
                      </a:cubicBezTo>
                      <a:lnTo>
                        <a:pt x="1071002" y="200722"/>
                      </a:lnTo>
                      <a:cubicBezTo>
                        <a:pt x="1098562" y="118045"/>
                        <a:pt x="1082792" y="112788"/>
                        <a:pt x="1115607" y="178420"/>
                      </a:cubicBezTo>
                      <a:cubicBezTo>
                        <a:pt x="1119324" y="260196"/>
                        <a:pt x="1118188" y="342337"/>
                        <a:pt x="1126758" y="423747"/>
                      </a:cubicBezTo>
                      <a:cubicBezTo>
                        <a:pt x="1127989" y="435437"/>
                        <a:pt x="1135360" y="401768"/>
                        <a:pt x="1137910" y="390293"/>
                      </a:cubicBezTo>
                      <a:cubicBezTo>
                        <a:pt x="1144099" y="362445"/>
                        <a:pt x="1156655" y="270224"/>
                        <a:pt x="1160212" y="245327"/>
                      </a:cubicBezTo>
                      <a:lnTo>
                        <a:pt x="1182515" y="312234"/>
                      </a:lnTo>
                      <a:lnTo>
                        <a:pt x="1193666" y="345688"/>
                      </a:lnTo>
                      <a:cubicBezTo>
                        <a:pt x="1197383" y="390293"/>
                        <a:pt x="1196442" y="435534"/>
                        <a:pt x="1204817" y="479503"/>
                      </a:cubicBezTo>
                      <a:cubicBezTo>
                        <a:pt x="1211415" y="514143"/>
                        <a:pt x="1227120" y="546410"/>
                        <a:pt x="1238271" y="579864"/>
                      </a:cubicBezTo>
                      <a:lnTo>
                        <a:pt x="1249422" y="613317"/>
                      </a:lnTo>
                      <a:cubicBezTo>
                        <a:pt x="1260573" y="609600"/>
                        <a:pt x="1278101" y="612907"/>
                        <a:pt x="1282875" y="602166"/>
                      </a:cubicBezTo>
                      <a:cubicBezTo>
                        <a:pt x="1295046" y="574781"/>
                        <a:pt x="1289789" y="542623"/>
                        <a:pt x="1294027" y="512956"/>
                      </a:cubicBezTo>
                      <a:cubicBezTo>
                        <a:pt x="1297225" y="490573"/>
                        <a:pt x="1301740" y="468396"/>
                        <a:pt x="1305178" y="446049"/>
                      </a:cubicBezTo>
                      <a:cubicBezTo>
                        <a:pt x="1309175" y="420071"/>
                        <a:pt x="1312332" y="393968"/>
                        <a:pt x="1316329" y="367990"/>
                      </a:cubicBezTo>
                      <a:cubicBezTo>
                        <a:pt x="1319767" y="345643"/>
                        <a:pt x="1321996" y="323018"/>
                        <a:pt x="1327480" y="301083"/>
                      </a:cubicBezTo>
                      <a:cubicBezTo>
                        <a:pt x="1333182" y="278276"/>
                        <a:pt x="1349783" y="234176"/>
                        <a:pt x="1349783" y="234176"/>
                      </a:cubicBezTo>
                      <a:cubicBezTo>
                        <a:pt x="1353500" y="211873"/>
                        <a:pt x="1356500" y="189439"/>
                        <a:pt x="1360934" y="167268"/>
                      </a:cubicBezTo>
                      <a:cubicBezTo>
                        <a:pt x="1363940" y="152240"/>
                        <a:pt x="1362511" y="134631"/>
                        <a:pt x="1372085" y="122664"/>
                      </a:cubicBezTo>
                      <a:cubicBezTo>
                        <a:pt x="1379428" y="113485"/>
                        <a:pt x="1394388" y="115229"/>
                        <a:pt x="1405539" y="111512"/>
                      </a:cubicBezTo>
                      <a:cubicBezTo>
                        <a:pt x="1409256" y="126380"/>
                        <a:pt x="1407116" y="144149"/>
                        <a:pt x="1416690" y="156117"/>
                      </a:cubicBezTo>
                      <a:cubicBezTo>
                        <a:pt x="1424033" y="165296"/>
                        <a:pt x="1440965" y="159925"/>
                        <a:pt x="1450144" y="167268"/>
                      </a:cubicBezTo>
                      <a:cubicBezTo>
                        <a:pt x="1460609" y="175640"/>
                        <a:pt x="1465012" y="189571"/>
                        <a:pt x="1472446" y="200722"/>
                      </a:cubicBezTo>
                      <a:cubicBezTo>
                        <a:pt x="1498074" y="123841"/>
                        <a:pt x="1478126" y="150439"/>
                        <a:pt x="1517051" y="111512"/>
                      </a:cubicBezTo>
                      <a:cubicBezTo>
                        <a:pt x="1520768" y="92927"/>
                        <a:pt x="1509814" y="60353"/>
                        <a:pt x="1528202" y="55756"/>
                      </a:cubicBezTo>
                      <a:cubicBezTo>
                        <a:pt x="1546233" y="51248"/>
                        <a:pt x="1556112" y="82622"/>
                        <a:pt x="1561656" y="100361"/>
                      </a:cubicBezTo>
                      <a:cubicBezTo>
                        <a:pt x="1575144" y="143523"/>
                        <a:pt x="1566145" y="192612"/>
                        <a:pt x="1583958" y="234176"/>
                      </a:cubicBezTo>
                      <a:cubicBezTo>
                        <a:pt x="1590506" y="249455"/>
                        <a:pt x="1613695" y="249044"/>
                        <a:pt x="1628563" y="256478"/>
                      </a:cubicBezTo>
                      <a:cubicBezTo>
                        <a:pt x="1698017" y="187027"/>
                        <a:pt x="1604117" y="287572"/>
                        <a:pt x="1662017" y="200722"/>
                      </a:cubicBezTo>
                      <a:cubicBezTo>
                        <a:pt x="1670765" y="187600"/>
                        <a:pt x="1684320" y="178419"/>
                        <a:pt x="1695471" y="167268"/>
                      </a:cubicBezTo>
                      <a:lnTo>
                        <a:pt x="1728924" y="66907"/>
                      </a:lnTo>
                      <a:lnTo>
                        <a:pt x="1740075" y="33454"/>
                      </a:lnTo>
                      <a:lnTo>
                        <a:pt x="1751227" y="0"/>
                      </a:lnTo>
                      <a:cubicBezTo>
                        <a:pt x="1754944" y="11151"/>
                        <a:pt x="1759285" y="22114"/>
                        <a:pt x="1762378" y="33454"/>
                      </a:cubicBezTo>
                      <a:cubicBezTo>
                        <a:pt x="1770443" y="63026"/>
                        <a:pt x="1774987" y="93585"/>
                        <a:pt x="1784680" y="122664"/>
                      </a:cubicBezTo>
                      <a:lnTo>
                        <a:pt x="1806983" y="189571"/>
                      </a:lnTo>
                      <a:lnTo>
                        <a:pt x="1818134" y="223025"/>
                      </a:lnTo>
                      <a:cubicBezTo>
                        <a:pt x="1829285" y="215591"/>
                        <a:pt x="1843216" y="211187"/>
                        <a:pt x="1851588" y="200722"/>
                      </a:cubicBezTo>
                      <a:cubicBezTo>
                        <a:pt x="1858931" y="191543"/>
                        <a:pt x="1857482" y="177782"/>
                        <a:pt x="1862739" y="167268"/>
                      </a:cubicBezTo>
                      <a:cubicBezTo>
                        <a:pt x="1868732" y="155281"/>
                        <a:pt x="1877607" y="144966"/>
                        <a:pt x="1885041" y="133815"/>
                      </a:cubicBezTo>
                      <a:cubicBezTo>
                        <a:pt x="1888758" y="107795"/>
                        <a:pt x="1881613" y="77626"/>
                        <a:pt x="1896193" y="55756"/>
                      </a:cubicBezTo>
                      <a:cubicBezTo>
                        <a:pt x="1902713" y="45976"/>
                        <a:pt x="1922814" y="57342"/>
                        <a:pt x="1929646" y="66907"/>
                      </a:cubicBezTo>
                      <a:cubicBezTo>
                        <a:pt x="1929646" y="66908"/>
                        <a:pt x="1957524" y="150540"/>
                        <a:pt x="1963100" y="167268"/>
                      </a:cubicBezTo>
                      <a:lnTo>
                        <a:pt x="1974251" y="200722"/>
                      </a:lnTo>
                      <a:cubicBezTo>
                        <a:pt x="1981685" y="275064"/>
                        <a:pt x="1977540" y="351494"/>
                        <a:pt x="1996554" y="423747"/>
                      </a:cubicBezTo>
                      <a:cubicBezTo>
                        <a:pt x="1999545" y="435114"/>
                        <a:pt x="2023175" y="422160"/>
                        <a:pt x="2030007" y="412595"/>
                      </a:cubicBezTo>
                      <a:cubicBezTo>
                        <a:pt x="2030010" y="412590"/>
                        <a:pt x="2057885" y="328963"/>
                        <a:pt x="2063461" y="312234"/>
                      </a:cubicBezTo>
                      <a:lnTo>
                        <a:pt x="2074612" y="278781"/>
                      </a:lnTo>
                      <a:cubicBezTo>
                        <a:pt x="2067178" y="256479"/>
                        <a:pt x="2052310" y="234175"/>
                        <a:pt x="2074612" y="211873"/>
                      </a:cubicBezTo>
                      <a:cubicBezTo>
                        <a:pt x="2082924" y="203561"/>
                        <a:pt x="2096915" y="204439"/>
                        <a:pt x="2108066" y="200722"/>
                      </a:cubicBezTo>
                      <a:cubicBezTo>
                        <a:pt x="2146991" y="239648"/>
                        <a:pt x="2127044" y="213052"/>
                        <a:pt x="2152671" y="289932"/>
                      </a:cubicBezTo>
                      <a:lnTo>
                        <a:pt x="2163822" y="323386"/>
                      </a:lnTo>
                      <a:cubicBezTo>
                        <a:pt x="2220836" y="285375"/>
                        <a:pt x="2187060" y="319644"/>
                        <a:pt x="2208427" y="234176"/>
                      </a:cubicBezTo>
                      <a:cubicBezTo>
                        <a:pt x="2222208" y="179051"/>
                        <a:pt x="2229957" y="168812"/>
                        <a:pt x="2253032" y="122664"/>
                      </a:cubicBezTo>
                      <a:cubicBezTo>
                        <a:pt x="2257692" y="131984"/>
                        <a:pt x="2302424" y="224298"/>
                        <a:pt x="2308788" y="223025"/>
                      </a:cubicBezTo>
                      <a:cubicBezTo>
                        <a:pt x="2331840" y="218415"/>
                        <a:pt x="2314467" y="172740"/>
                        <a:pt x="2331090" y="156117"/>
                      </a:cubicBezTo>
                      <a:lnTo>
                        <a:pt x="2386846" y="100361"/>
                      </a:lnTo>
                      <a:cubicBezTo>
                        <a:pt x="2440696" y="154211"/>
                        <a:pt x="2375183" y="103278"/>
                        <a:pt x="2431451" y="89210"/>
                      </a:cubicBezTo>
                      <a:cubicBezTo>
                        <a:pt x="2441651" y="86660"/>
                        <a:pt x="2446320" y="104078"/>
                        <a:pt x="2453754" y="111512"/>
                      </a:cubicBezTo>
                      <a:cubicBezTo>
                        <a:pt x="2478907" y="212126"/>
                        <a:pt x="2466363" y="171643"/>
                        <a:pt x="2487207" y="234176"/>
                      </a:cubicBezTo>
                      <a:cubicBezTo>
                        <a:pt x="2502075" y="211873"/>
                        <a:pt x="2523336" y="192697"/>
                        <a:pt x="2531812" y="167268"/>
                      </a:cubicBezTo>
                      <a:cubicBezTo>
                        <a:pt x="2547201" y="121100"/>
                        <a:pt x="2536443" y="143595"/>
                        <a:pt x="2565266" y="100361"/>
                      </a:cubicBezTo>
                      <a:cubicBezTo>
                        <a:pt x="2567349" y="108692"/>
                        <a:pt x="2580712" y="166994"/>
                        <a:pt x="2587568" y="178420"/>
                      </a:cubicBezTo>
                      <a:cubicBezTo>
                        <a:pt x="2592977" y="187435"/>
                        <a:pt x="2602437" y="193288"/>
                        <a:pt x="2609871" y="200722"/>
                      </a:cubicBezTo>
                      <a:cubicBezTo>
                        <a:pt x="2613588" y="226742"/>
                        <a:pt x="2616320" y="252921"/>
                        <a:pt x="2621022" y="278781"/>
                      </a:cubicBezTo>
                      <a:cubicBezTo>
                        <a:pt x="2623764" y="293860"/>
                        <a:pt x="2618465" y="316532"/>
                        <a:pt x="2632173" y="323386"/>
                      </a:cubicBezTo>
                      <a:cubicBezTo>
                        <a:pt x="2642687" y="328643"/>
                        <a:pt x="2640473" y="301336"/>
                        <a:pt x="2643324" y="289932"/>
                      </a:cubicBezTo>
                      <a:cubicBezTo>
                        <a:pt x="2647921" y="271544"/>
                        <a:pt x="2650363" y="252678"/>
                        <a:pt x="2654475" y="234176"/>
                      </a:cubicBezTo>
                      <a:cubicBezTo>
                        <a:pt x="2667661" y="174839"/>
                        <a:pt x="2659431" y="197832"/>
                        <a:pt x="2699080" y="144966"/>
                      </a:cubicBezTo>
                      <a:cubicBezTo>
                        <a:pt x="2730906" y="49493"/>
                        <a:pt x="2686763" y="164934"/>
                        <a:pt x="2732534" y="256478"/>
                      </a:cubicBezTo>
                      <a:cubicBezTo>
                        <a:pt x="2744288" y="279987"/>
                        <a:pt x="2739968" y="204439"/>
                        <a:pt x="2743685" y="178420"/>
                      </a:cubicBezTo>
                      <a:cubicBezTo>
                        <a:pt x="2758474" y="193209"/>
                        <a:pt x="2773707" y="221739"/>
                        <a:pt x="2799441" y="189571"/>
                      </a:cubicBezTo>
                      <a:cubicBezTo>
                        <a:pt x="2809015" y="177603"/>
                        <a:pt x="2806189" y="159646"/>
                        <a:pt x="2810593" y="144966"/>
                      </a:cubicBezTo>
                      <a:cubicBezTo>
                        <a:pt x="2817348" y="122449"/>
                        <a:pt x="2832895" y="78059"/>
                        <a:pt x="2832895" y="78059"/>
                      </a:cubicBezTo>
                      <a:cubicBezTo>
                        <a:pt x="2844046" y="92927"/>
                        <a:pt x="2857128" y="106527"/>
                        <a:pt x="2866349" y="122664"/>
                      </a:cubicBezTo>
                      <a:cubicBezTo>
                        <a:pt x="2882851" y="151543"/>
                        <a:pt x="2886560" y="228601"/>
                        <a:pt x="2888651" y="245327"/>
                      </a:cubicBezTo>
                      <a:cubicBezTo>
                        <a:pt x="2896085" y="237893"/>
                        <a:pt x="2905545" y="232040"/>
                        <a:pt x="2910954" y="223025"/>
                      </a:cubicBezTo>
                      <a:cubicBezTo>
                        <a:pt x="2929157" y="192686"/>
                        <a:pt x="2922105" y="155271"/>
                        <a:pt x="2922105" y="122664"/>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grpSp>
      <p:grpSp>
        <p:nvGrpSpPr>
          <p:cNvPr id="15" name="Group 27"/>
          <p:cNvGrpSpPr/>
          <p:nvPr/>
        </p:nvGrpSpPr>
        <p:grpSpPr>
          <a:xfrm>
            <a:off x="304800" y="1905000"/>
            <a:ext cx="3124200" cy="2133655"/>
            <a:chOff x="152400" y="3733800"/>
            <a:chExt cx="3124200" cy="2133655"/>
          </a:xfrm>
        </p:grpSpPr>
        <p:grpSp>
          <p:nvGrpSpPr>
            <p:cNvPr id="16" name="Group 12"/>
            <p:cNvGrpSpPr/>
            <p:nvPr/>
          </p:nvGrpSpPr>
          <p:grpSpPr>
            <a:xfrm>
              <a:off x="152400" y="3733800"/>
              <a:ext cx="3124200" cy="2133655"/>
              <a:chOff x="0" y="3593068"/>
              <a:chExt cx="3124200" cy="2133655"/>
            </a:xfrm>
          </p:grpSpPr>
          <p:sp>
            <p:nvSpPr>
              <p:cNvPr id="35" name="TextBox 34"/>
              <p:cNvSpPr txBox="1"/>
              <p:nvPr/>
            </p:nvSpPr>
            <p:spPr>
              <a:xfrm>
                <a:off x="533400" y="3593068"/>
                <a:ext cx="1840119" cy="369332"/>
              </a:xfrm>
              <a:prstGeom prst="rect">
                <a:avLst/>
              </a:prstGeom>
              <a:noFill/>
            </p:spPr>
            <p:txBody>
              <a:bodyPr wrap="none" rtlCol="0">
                <a:spAutoFit/>
              </a:bodyPr>
              <a:lstStyle/>
              <a:p>
                <a:r>
                  <a:rPr lang="en-US" b="1" dirty="0" smtClean="0">
                    <a:solidFill>
                      <a:schemeClr val="accent1">
                        <a:lumMod val="75000"/>
                      </a:schemeClr>
                    </a:solidFill>
                  </a:rPr>
                  <a:t>Genetic Variation</a:t>
                </a:r>
                <a:endParaRPr lang="en-US" b="1" dirty="0">
                  <a:solidFill>
                    <a:schemeClr val="accent1">
                      <a:lumMod val="75000"/>
                    </a:schemeClr>
                  </a:solidFill>
                </a:endParaRPr>
              </a:p>
            </p:txBody>
          </p:sp>
          <p:grpSp>
            <p:nvGrpSpPr>
              <p:cNvPr id="27" name="Group 75"/>
              <p:cNvGrpSpPr/>
              <p:nvPr/>
            </p:nvGrpSpPr>
            <p:grpSpPr>
              <a:xfrm>
                <a:off x="0" y="4114800"/>
                <a:ext cx="3124200" cy="1611923"/>
                <a:chOff x="685800" y="3352800"/>
                <a:chExt cx="4191000" cy="1676400"/>
              </a:xfrm>
            </p:grpSpPr>
            <p:sp>
              <p:nvSpPr>
                <p:cNvPr id="37" name="TextBox 36"/>
                <p:cNvSpPr txBox="1"/>
                <p:nvPr/>
              </p:nvSpPr>
              <p:spPr>
                <a:xfrm>
                  <a:off x="838200" y="3352800"/>
                  <a:ext cx="800219" cy="276999"/>
                </a:xfrm>
                <a:prstGeom prst="rect">
                  <a:avLst/>
                </a:prstGeom>
                <a:noFill/>
              </p:spPr>
              <p:txBody>
                <a:bodyPr wrap="none" rtlCol="0">
                  <a:spAutoFit/>
                </a:bodyPr>
                <a:lstStyle/>
                <a:p>
                  <a:r>
                    <a:rPr lang="en-US" sz="1200" dirty="0" smtClean="0"/>
                    <a:t>Sample_1</a:t>
                  </a:r>
                  <a:endParaRPr lang="en-US" sz="1200" dirty="0"/>
                </a:p>
              </p:txBody>
            </p:sp>
            <p:sp>
              <p:nvSpPr>
                <p:cNvPr id="38" name="TextBox 37"/>
                <p:cNvSpPr txBox="1"/>
                <p:nvPr/>
              </p:nvSpPr>
              <p:spPr>
                <a:xfrm>
                  <a:off x="838200" y="3609201"/>
                  <a:ext cx="800219" cy="276999"/>
                </a:xfrm>
                <a:prstGeom prst="rect">
                  <a:avLst/>
                </a:prstGeom>
                <a:noFill/>
              </p:spPr>
              <p:txBody>
                <a:bodyPr wrap="none" rtlCol="0">
                  <a:spAutoFit/>
                </a:bodyPr>
                <a:lstStyle/>
                <a:p>
                  <a:r>
                    <a:rPr lang="en-US" sz="1200" dirty="0" smtClean="0"/>
                    <a:t>Sample_2</a:t>
                  </a:r>
                  <a:endParaRPr lang="en-US" sz="1200" dirty="0"/>
                </a:p>
              </p:txBody>
            </p:sp>
            <p:sp>
              <p:nvSpPr>
                <p:cNvPr id="39" name="TextBox 38"/>
                <p:cNvSpPr txBox="1"/>
                <p:nvPr/>
              </p:nvSpPr>
              <p:spPr>
                <a:xfrm>
                  <a:off x="838200" y="3886200"/>
                  <a:ext cx="800219" cy="276999"/>
                </a:xfrm>
                <a:prstGeom prst="rect">
                  <a:avLst/>
                </a:prstGeom>
                <a:noFill/>
              </p:spPr>
              <p:txBody>
                <a:bodyPr wrap="none" rtlCol="0">
                  <a:spAutoFit/>
                </a:bodyPr>
                <a:lstStyle/>
                <a:p>
                  <a:r>
                    <a:rPr lang="en-US" sz="1200" dirty="0" smtClean="0"/>
                    <a:t>Sample_3</a:t>
                  </a:r>
                  <a:endParaRPr lang="en-US" sz="1200" dirty="0"/>
                </a:p>
              </p:txBody>
            </p:sp>
            <p:sp>
              <p:nvSpPr>
                <p:cNvPr id="40" name="TextBox 39"/>
                <p:cNvSpPr txBox="1"/>
                <p:nvPr/>
              </p:nvSpPr>
              <p:spPr>
                <a:xfrm>
                  <a:off x="798377" y="4724400"/>
                  <a:ext cx="801823" cy="276999"/>
                </a:xfrm>
                <a:prstGeom prst="rect">
                  <a:avLst/>
                </a:prstGeom>
                <a:noFill/>
              </p:spPr>
              <p:txBody>
                <a:bodyPr wrap="none" rtlCol="0">
                  <a:spAutoFit/>
                </a:bodyPr>
                <a:lstStyle/>
                <a:p>
                  <a:r>
                    <a:rPr lang="en-US" sz="1200" dirty="0" err="1" smtClean="0"/>
                    <a:t>Sample_n</a:t>
                  </a:r>
                  <a:endParaRPr lang="en-US" sz="1200" dirty="0"/>
                </a:p>
              </p:txBody>
            </p:sp>
            <p:sp>
              <p:nvSpPr>
                <p:cNvPr id="41" name="TextBox 40"/>
                <p:cNvSpPr txBox="1"/>
                <p:nvPr/>
              </p:nvSpPr>
              <p:spPr>
                <a:xfrm>
                  <a:off x="685800" y="4419600"/>
                  <a:ext cx="926857" cy="276999"/>
                </a:xfrm>
                <a:prstGeom prst="rect">
                  <a:avLst/>
                </a:prstGeom>
                <a:noFill/>
              </p:spPr>
              <p:txBody>
                <a:bodyPr wrap="none" rtlCol="0">
                  <a:spAutoFit/>
                </a:bodyPr>
                <a:lstStyle/>
                <a:p>
                  <a:r>
                    <a:rPr lang="en-US" sz="1200" dirty="0" smtClean="0"/>
                    <a:t>Sample_n-1</a:t>
                  </a:r>
                  <a:endParaRPr lang="en-US" sz="1200" dirty="0"/>
                </a:p>
              </p:txBody>
            </p:sp>
            <p:sp>
              <p:nvSpPr>
                <p:cNvPr id="42" name="Rectangle 41"/>
                <p:cNvSpPr/>
                <p:nvPr/>
              </p:nvSpPr>
              <p:spPr>
                <a:xfrm>
                  <a:off x="985896" y="4114800"/>
                  <a:ext cx="385704" cy="157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a:t>
                  </a:r>
                  <a:r>
                    <a:rPr lang="en-US" dirty="0" smtClean="0"/>
                    <a:t>…</a:t>
                  </a:r>
                  <a:endParaRPr lang="en-US" dirty="0"/>
                </a:p>
              </p:txBody>
            </p:sp>
            <p:cxnSp>
              <p:nvCxnSpPr>
                <p:cNvPr id="43" name="Straight Connector 42"/>
                <p:cNvCxnSpPr/>
                <p:nvPr/>
              </p:nvCxnSpPr>
              <p:spPr>
                <a:xfrm>
                  <a:off x="1905000" y="35052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3962400" y="3429000"/>
                  <a:ext cx="5334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p:nvSpPr>
              <p:spPr>
                <a:xfrm>
                  <a:off x="1981200" y="3429000"/>
                  <a:ext cx="609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1905000" y="37338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2895600" y="4495800"/>
                  <a:ext cx="3810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1905000" y="40386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895600" y="4876800"/>
                  <a:ext cx="3810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962400" y="3962400"/>
                  <a:ext cx="5334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1" name="Rectangle 50"/>
                <p:cNvSpPr/>
                <p:nvPr/>
              </p:nvSpPr>
              <p:spPr>
                <a:xfrm>
                  <a:off x="1981200" y="3962400"/>
                  <a:ext cx="609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1905000" y="4572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3962400" y="4495800"/>
                  <a:ext cx="5334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 name="Rectangle 53"/>
                <p:cNvSpPr/>
                <p:nvPr/>
              </p:nvSpPr>
              <p:spPr>
                <a:xfrm>
                  <a:off x="1981200" y="4495800"/>
                  <a:ext cx="609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p:nvPr/>
              </p:nvCxnSpPr>
              <p:spPr>
                <a:xfrm>
                  <a:off x="1905000" y="4953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1981200" y="4876800"/>
                  <a:ext cx="609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Isosceles Triangle 28"/>
            <p:cNvSpPr/>
            <p:nvPr/>
          </p:nvSpPr>
          <p:spPr>
            <a:xfrm flipH="1" flipV="1">
              <a:off x="2286000" y="4572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p:nvPr/>
          </p:nvSpPr>
          <p:spPr>
            <a:xfrm flipH="1" flipV="1">
              <a:off x="2286000" y="5334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flipH="1" flipV="1">
              <a:off x="2286000" y="5715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p:cNvSpPr/>
            <p:nvPr/>
          </p:nvSpPr>
          <p:spPr>
            <a:xfrm flipH="1" flipV="1">
              <a:off x="1676400" y="43434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flipH="1" flipV="1">
              <a:off x="1676400" y="4572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flipH="1" flipV="1">
              <a:off x="1676400" y="5715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61"/>
          <p:cNvGrpSpPr/>
          <p:nvPr/>
        </p:nvGrpSpPr>
        <p:grpSpPr>
          <a:xfrm>
            <a:off x="2209800" y="990600"/>
            <a:ext cx="5334000" cy="1038999"/>
            <a:chOff x="2209800" y="990600"/>
            <a:chExt cx="5334000" cy="1038999"/>
          </a:xfrm>
        </p:grpSpPr>
        <p:sp>
          <p:nvSpPr>
            <p:cNvPr id="58" name="Curved Down Arrow 26"/>
            <p:cNvSpPr/>
            <p:nvPr/>
          </p:nvSpPr>
          <p:spPr>
            <a:xfrm>
              <a:off x="2209800" y="990600"/>
              <a:ext cx="5334000" cy="990600"/>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59" name="TextBox 58"/>
            <p:cNvSpPr txBox="1"/>
            <p:nvPr/>
          </p:nvSpPr>
          <p:spPr>
            <a:xfrm>
              <a:off x="2895600" y="1383268"/>
              <a:ext cx="4013471" cy="646331"/>
            </a:xfrm>
            <a:prstGeom prst="rect">
              <a:avLst/>
            </a:prstGeom>
            <a:noFill/>
          </p:spPr>
          <p:txBody>
            <a:bodyPr wrap="none" rtlCol="0">
              <a:spAutoFit/>
            </a:bodyPr>
            <a:lstStyle/>
            <a:p>
              <a:r>
                <a:rPr lang="en-US" dirty="0" smtClean="0"/>
                <a:t>Genome Wide Association Study (GWAS)</a:t>
              </a:r>
            </a:p>
            <a:p>
              <a:pPr algn="ctr"/>
              <a:endParaRPr lang="en-US" b="1" dirty="0"/>
            </a:p>
          </p:txBody>
        </p:sp>
      </p:grpSp>
      <p:grpSp>
        <p:nvGrpSpPr>
          <p:cNvPr id="36" name="Group 59"/>
          <p:cNvGrpSpPr/>
          <p:nvPr/>
        </p:nvGrpSpPr>
        <p:grpSpPr>
          <a:xfrm>
            <a:off x="762000" y="4544301"/>
            <a:ext cx="2835442" cy="1198500"/>
            <a:chOff x="802410" y="4544301"/>
            <a:chExt cx="3587313" cy="1198500"/>
          </a:xfrm>
        </p:grpSpPr>
        <p:sp>
          <p:nvSpPr>
            <p:cNvPr id="61" name="Curved Down Arrow 60"/>
            <p:cNvSpPr/>
            <p:nvPr/>
          </p:nvSpPr>
          <p:spPr>
            <a:xfrm rot="1499483" flipV="1">
              <a:off x="1525211" y="4544301"/>
              <a:ext cx="2864512" cy="1041939"/>
            </a:xfrm>
            <a:prstGeom prst="curvedDownArrow">
              <a:avLst/>
            </a:prstGeom>
            <a:solidFill>
              <a:schemeClr val="accent4">
                <a:lumMod val="75000"/>
              </a:schemeClr>
            </a:solidFill>
            <a:ln>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62" name="TextBox 61"/>
            <p:cNvSpPr txBox="1"/>
            <p:nvPr/>
          </p:nvSpPr>
          <p:spPr>
            <a:xfrm>
              <a:off x="802410" y="5373469"/>
              <a:ext cx="1960931" cy="369332"/>
            </a:xfrm>
            <a:prstGeom prst="rect">
              <a:avLst/>
            </a:prstGeom>
            <a:noFill/>
          </p:spPr>
          <p:txBody>
            <a:bodyPr wrap="none" rtlCol="0">
              <a:spAutoFit/>
            </a:bodyPr>
            <a:lstStyle/>
            <a:p>
              <a:r>
                <a:rPr lang="en-US" dirty="0" err="1" smtClean="0"/>
                <a:t>eQTL</a:t>
              </a:r>
              <a:r>
                <a:rPr lang="en-US" dirty="0" smtClean="0"/>
                <a:t> Mapping</a:t>
              </a:r>
            </a:p>
          </p:txBody>
        </p:sp>
      </p:grpSp>
      <p:grpSp>
        <p:nvGrpSpPr>
          <p:cNvPr id="57" name="Group 62"/>
          <p:cNvGrpSpPr/>
          <p:nvPr/>
        </p:nvGrpSpPr>
        <p:grpSpPr>
          <a:xfrm>
            <a:off x="4191000" y="2971800"/>
            <a:ext cx="2971800" cy="2514600"/>
            <a:chOff x="838200" y="1676400"/>
            <a:chExt cx="2971800" cy="2514600"/>
          </a:xfrm>
        </p:grpSpPr>
        <p:sp>
          <p:nvSpPr>
            <p:cNvPr id="64" name="Rectangle 63"/>
            <p:cNvSpPr/>
            <p:nvPr/>
          </p:nvSpPr>
          <p:spPr>
            <a:xfrm>
              <a:off x="838200" y="1676400"/>
              <a:ext cx="2971800" cy="2514600"/>
            </a:xfrm>
            <a:prstGeom prst="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5" name="TextBox 64"/>
            <p:cNvSpPr txBox="1"/>
            <p:nvPr/>
          </p:nvSpPr>
          <p:spPr>
            <a:xfrm>
              <a:off x="914400" y="1676400"/>
              <a:ext cx="2282676" cy="369332"/>
            </a:xfrm>
            <a:prstGeom prst="rect">
              <a:avLst/>
            </a:prstGeom>
            <a:noFill/>
          </p:spPr>
          <p:txBody>
            <a:bodyPr wrap="none" rtlCol="0">
              <a:spAutoFit/>
            </a:bodyPr>
            <a:lstStyle/>
            <a:p>
              <a:r>
                <a:rPr lang="en-US" b="1" dirty="0" err="1" smtClean="0">
                  <a:solidFill>
                    <a:schemeClr val="accent1">
                      <a:lumMod val="75000"/>
                    </a:schemeClr>
                  </a:solidFill>
                </a:rPr>
                <a:t>Methylation</a:t>
              </a:r>
              <a:r>
                <a:rPr lang="en-US" b="1" dirty="0" smtClean="0">
                  <a:solidFill>
                    <a:schemeClr val="accent1">
                      <a:lumMod val="75000"/>
                    </a:schemeClr>
                  </a:solidFill>
                </a:rPr>
                <a:t> Variation</a:t>
              </a:r>
              <a:endParaRPr lang="en-US" b="1" dirty="0">
                <a:solidFill>
                  <a:schemeClr val="accent1">
                    <a:lumMod val="75000"/>
                  </a:schemeClr>
                </a:solidFill>
              </a:endParaRPr>
            </a:p>
          </p:txBody>
        </p:sp>
        <p:cxnSp>
          <p:nvCxnSpPr>
            <p:cNvPr id="66" name="Straight Connector 65"/>
            <p:cNvCxnSpPr/>
            <p:nvPr/>
          </p:nvCxnSpPr>
          <p:spPr>
            <a:xfrm>
              <a:off x="1044238" y="2314294"/>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Freeform 66"/>
            <p:cNvSpPr/>
            <p:nvPr/>
          </p:nvSpPr>
          <p:spPr>
            <a:xfrm>
              <a:off x="1164773" y="3596054"/>
              <a:ext cx="2095151" cy="366346"/>
            </a:xfrm>
            <a:custGeom>
              <a:avLst/>
              <a:gdLst>
                <a:gd name="connsiteX0" fmla="*/ 0 w 2810568"/>
                <a:gd name="connsiteY0" fmla="*/ 468352 h 920276"/>
                <a:gd name="connsiteX1" fmla="*/ 78058 w 2810568"/>
                <a:gd name="connsiteY1" fmla="*/ 434898 h 920276"/>
                <a:gd name="connsiteX2" fmla="*/ 100361 w 2810568"/>
                <a:gd name="connsiteY2" fmla="*/ 412596 h 920276"/>
                <a:gd name="connsiteX3" fmla="*/ 133814 w 2810568"/>
                <a:gd name="connsiteY3" fmla="*/ 434898 h 920276"/>
                <a:gd name="connsiteX4" fmla="*/ 156117 w 2810568"/>
                <a:gd name="connsiteY4" fmla="*/ 457200 h 920276"/>
                <a:gd name="connsiteX5" fmla="*/ 200722 w 2810568"/>
                <a:gd name="connsiteY5" fmla="*/ 446049 h 920276"/>
                <a:gd name="connsiteX6" fmla="*/ 234175 w 2810568"/>
                <a:gd name="connsiteY6" fmla="*/ 457200 h 920276"/>
                <a:gd name="connsiteX7" fmla="*/ 267629 w 2810568"/>
                <a:gd name="connsiteY7" fmla="*/ 379142 h 920276"/>
                <a:gd name="connsiteX8" fmla="*/ 289931 w 2810568"/>
                <a:gd name="connsiteY8" fmla="*/ 301083 h 920276"/>
                <a:gd name="connsiteX9" fmla="*/ 301083 w 2810568"/>
                <a:gd name="connsiteY9" fmla="*/ 256479 h 920276"/>
                <a:gd name="connsiteX10" fmla="*/ 323385 w 2810568"/>
                <a:gd name="connsiteY10" fmla="*/ 189571 h 920276"/>
                <a:gd name="connsiteX11" fmla="*/ 334536 w 2810568"/>
                <a:gd name="connsiteY11" fmla="*/ 111513 h 920276"/>
                <a:gd name="connsiteX12" fmla="*/ 345687 w 2810568"/>
                <a:gd name="connsiteY12" fmla="*/ 66908 h 920276"/>
                <a:gd name="connsiteX13" fmla="*/ 356839 w 2810568"/>
                <a:gd name="connsiteY13" fmla="*/ 111513 h 920276"/>
                <a:gd name="connsiteX14" fmla="*/ 390292 w 2810568"/>
                <a:gd name="connsiteY14" fmla="*/ 100361 h 920276"/>
                <a:gd name="connsiteX15" fmla="*/ 401444 w 2810568"/>
                <a:gd name="connsiteY15" fmla="*/ 66908 h 920276"/>
                <a:gd name="connsiteX16" fmla="*/ 412595 w 2810568"/>
                <a:gd name="connsiteY16" fmla="*/ 211874 h 920276"/>
                <a:gd name="connsiteX17" fmla="*/ 446048 w 2810568"/>
                <a:gd name="connsiteY17" fmla="*/ 390293 h 920276"/>
                <a:gd name="connsiteX18" fmla="*/ 457200 w 2810568"/>
                <a:gd name="connsiteY18" fmla="*/ 479503 h 920276"/>
                <a:gd name="connsiteX19" fmla="*/ 468351 w 2810568"/>
                <a:gd name="connsiteY19" fmla="*/ 434898 h 920276"/>
                <a:gd name="connsiteX20" fmla="*/ 479502 w 2810568"/>
                <a:gd name="connsiteY20" fmla="*/ 356840 h 920276"/>
                <a:gd name="connsiteX21" fmla="*/ 501805 w 2810568"/>
                <a:gd name="connsiteY21" fmla="*/ 423747 h 920276"/>
                <a:gd name="connsiteX22" fmla="*/ 524107 w 2810568"/>
                <a:gd name="connsiteY22" fmla="*/ 501805 h 920276"/>
                <a:gd name="connsiteX23" fmla="*/ 535258 w 2810568"/>
                <a:gd name="connsiteY23" fmla="*/ 546410 h 920276"/>
                <a:gd name="connsiteX24" fmla="*/ 579863 w 2810568"/>
                <a:gd name="connsiteY24" fmla="*/ 457200 h 920276"/>
                <a:gd name="connsiteX25" fmla="*/ 591014 w 2810568"/>
                <a:gd name="connsiteY25" fmla="*/ 423747 h 920276"/>
                <a:gd name="connsiteX26" fmla="*/ 635619 w 2810568"/>
                <a:gd name="connsiteY26" fmla="*/ 512957 h 920276"/>
                <a:gd name="connsiteX27" fmla="*/ 646770 w 2810568"/>
                <a:gd name="connsiteY27" fmla="*/ 546410 h 920276"/>
                <a:gd name="connsiteX28" fmla="*/ 657922 w 2810568"/>
                <a:gd name="connsiteY28" fmla="*/ 579864 h 920276"/>
                <a:gd name="connsiteX29" fmla="*/ 669073 w 2810568"/>
                <a:gd name="connsiteY29" fmla="*/ 646771 h 920276"/>
                <a:gd name="connsiteX30" fmla="*/ 680224 w 2810568"/>
                <a:gd name="connsiteY30" fmla="*/ 691376 h 920276"/>
                <a:gd name="connsiteX31" fmla="*/ 691375 w 2810568"/>
                <a:gd name="connsiteY31" fmla="*/ 758283 h 920276"/>
                <a:gd name="connsiteX32" fmla="*/ 724829 w 2810568"/>
                <a:gd name="connsiteY32" fmla="*/ 691376 h 920276"/>
                <a:gd name="connsiteX33" fmla="*/ 747131 w 2810568"/>
                <a:gd name="connsiteY33" fmla="*/ 591015 h 920276"/>
                <a:gd name="connsiteX34" fmla="*/ 758283 w 2810568"/>
                <a:gd name="connsiteY34" fmla="*/ 557561 h 920276"/>
                <a:gd name="connsiteX35" fmla="*/ 769434 w 2810568"/>
                <a:gd name="connsiteY35" fmla="*/ 479503 h 920276"/>
                <a:gd name="connsiteX36" fmla="*/ 780585 w 2810568"/>
                <a:gd name="connsiteY36" fmla="*/ 535259 h 920276"/>
                <a:gd name="connsiteX37" fmla="*/ 791736 w 2810568"/>
                <a:gd name="connsiteY37" fmla="*/ 401444 h 920276"/>
                <a:gd name="connsiteX38" fmla="*/ 869795 w 2810568"/>
                <a:gd name="connsiteY38" fmla="*/ 479503 h 920276"/>
                <a:gd name="connsiteX39" fmla="*/ 914400 w 2810568"/>
                <a:gd name="connsiteY39" fmla="*/ 490654 h 920276"/>
                <a:gd name="connsiteX40" fmla="*/ 936702 w 2810568"/>
                <a:gd name="connsiteY40" fmla="*/ 423747 h 920276"/>
                <a:gd name="connsiteX41" fmla="*/ 959005 w 2810568"/>
                <a:gd name="connsiteY41" fmla="*/ 446049 h 920276"/>
                <a:gd name="connsiteX42" fmla="*/ 1037063 w 2810568"/>
                <a:gd name="connsiteY42" fmla="*/ 446049 h 920276"/>
                <a:gd name="connsiteX43" fmla="*/ 1070517 w 2810568"/>
                <a:gd name="connsiteY43" fmla="*/ 468352 h 920276"/>
                <a:gd name="connsiteX44" fmla="*/ 1081668 w 2810568"/>
                <a:gd name="connsiteY44" fmla="*/ 501805 h 920276"/>
                <a:gd name="connsiteX45" fmla="*/ 1103970 w 2810568"/>
                <a:gd name="connsiteY45" fmla="*/ 524108 h 920276"/>
                <a:gd name="connsiteX46" fmla="*/ 1148575 w 2810568"/>
                <a:gd name="connsiteY46" fmla="*/ 468352 h 920276"/>
                <a:gd name="connsiteX47" fmla="*/ 1170878 w 2810568"/>
                <a:gd name="connsiteY47" fmla="*/ 446049 h 920276"/>
                <a:gd name="connsiteX48" fmla="*/ 1170878 w 2810568"/>
                <a:gd name="connsiteY48" fmla="*/ 379142 h 920276"/>
                <a:gd name="connsiteX49" fmla="*/ 1282390 w 2810568"/>
                <a:gd name="connsiteY49" fmla="*/ 122664 h 920276"/>
                <a:gd name="connsiteX50" fmla="*/ 1360448 w 2810568"/>
                <a:gd name="connsiteY50" fmla="*/ 0 h 920276"/>
                <a:gd name="connsiteX51" fmla="*/ 1371600 w 2810568"/>
                <a:gd name="connsiteY51" fmla="*/ 44605 h 920276"/>
                <a:gd name="connsiteX52" fmla="*/ 1326995 w 2810568"/>
                <a:gd name="connsiteY52" fmla="*/ 223025 h 920276"/>
                <a:gd name="connsiteX53" fmla="*/ 1338146 w 2810568"/>
                <a:gd name="connsiteY53" fmla="*/ 278781 h 920276"/>
                <a:gd name="connsiteX54" fmla="*/ 1371600 w 2810568"/>
                <a:gd name="connsiteY54" fmla="*/ 256479 h 920276"/>
                <a:gd name="connsiteX55" fmla="*/ 1405053 w 2810568"/>
                <a:gd name="connsiteY55" fmla="*/ 245327 h 920276"/>
                <a:gd name="connsiteX56" fmla="*/ 1438507 w 2810568"/>
                <a:gd name="connsiteY56" fmla="*/ 211874 h 920276"/>
                <a:gd name="connsiteX57" fmla="*/ 1460809 w 2810568"/>
                <a:gd name="connsiteY57" fmla="*/ 245327 h 920276"/>
                <a:gd name="connsiteX58" fmla="*/ 1471961 w 2810568"/>
                <a:gd name="connsiteY58" fmla="*/ 312235 h 920276"/>
                <a:gd name="connsiteX59" fmla="*/ 1483112 w 2810568"/>
                <a:gd name="connsiteY59" fmla="*/ 345688 h 920276"/>
                <a:gd name="connsiteX60" fmla="*/ 1505414 w 2810568"/>
                <a:gd name="connsiteY60" fmla="*/ 356840 h 920276"/>
                <a:gd name="connsiteX61" fmla="*/ 1527717 w 2810568"/>
                <a:gd name="connsiteY61" fmla="*/ 379142 h 920276"/>
                <a:gd name="connsiteX62" fmla="*/ 1550019 w 2810568"/>
                <a:gd name="connsiteY62" fmla="*/ 423747 h 920276"/>
                <a:gd name="connsiteX63" fmla="*/ 1572322 w 2810568"/>
                <a:gd name="connsiteY63" fmla="*/ 446049 h 920276"/>
                <a:gd name="connsiteX64" fmla="*/ 1583473 w 2810568"/>
                <a:gd name="connsiteY64" fmla="*/ 412596 h 920276"/>
                <a:gd name="connsiteX65" fmla="*/ 1605775 w 2810568"/>
                <a:gd name="connsiteY65" fmla="*/ 390293 h 920276"/>
                <a:gd name="connsiteX66" fmla="*/ 1616927 w 2810568"/>
                <a:gd name="connsiteY66" fmla="*/ 423747 h 920276"/>
                <a:gd name="connsiteX67" fmla="*/ 1650380 w 2810568"/>
                <a:gd name="connsiteY67" fmla="*/ 434898 h 920276"/>
                <a:gd name="connsiteX68" fmla="*/ 1761892 w 2810568"/>
                <a:gd name="connsiteY68" fmla="*/ 457200 h 920276"/>
                <a:gd name="connsiteX69" fmla="*/ 1817648 w 2810568"/>
                <a:gd name="connsiteY69" fmla="*/ 479503 h 920276"/>
                <a:gd name="connsiteX70" fmla="*/ 1862253 w 2810568"/>
                <a:gd name="connsiteY70" fmla="*/ 434898 h 920276"/>
                <a:gd name="connsiteX71" fmla="*/ 1884556 w 2810568"/>
                <a:gd name="connsiteY71" fmla="*/ 412596 h 920276"/>
                <a:gd name="connsiteX72" fmla="*/ 1918009 w 2810568"/>
                <a:gd name="connsiteY72" fmla="*/ 479503 h 920276"/>
                <a:gd name="connsiteX73" fmla="*/ 1951463 w 2810568"/>
                <a:gd name="connsiteY73" fmla="*/ 468352 h 920276"/>
                <a:gd name="connsiteX74" fmla="*/ 1984917 w 2810568"/>
                <a:gd name="connsiteY74" fmla="*/ 579864 h 920276"/>
                <a:gd name="connsiteX75" fmla="*/ 2018370 w 2810568"/>
                <a:gd name="connsiteY75" fmla="*/ 657922 h 920276"/>
                <a:gd name="connsiteX76" fmla="*/ 2018370 w 2810568"/>
                <a:gd name="connsiteY76" fmla="*/ 490654 h 920276"/>
                <a:gd name="connsiteX77" fmla="*/ 2040673 w 2810568"/>
                <a:gd name="connsiteY77" fmla="*/ 512957 h 920276"/>
                <a:gd name="connsiteX78" fmla="*/ 2096429 w 2810568"/>
                <a:gd name="connsiteY78" fmla="*/ 579864 h 920276"/>
                <a:gd name="connsiteX79" fmla="*/ 2107580 w 2810568"/>
                <a:gd name="connsiteY79" fmla="*/ 546410 h 920276"/>
                <a:gd name="connsiteX80" fmla="*/ 2129883 w 2810568"/>
                <a:gd name="connsiteY80" fmla="*/ 524108 h 920276"/>
                <a:gd name="connsiteX81" fmla="*/ 2152185 w 2810568"/>
                <a:gd name="connsiteY81" fmla="*/ 568713 h 920276"/>
                <a:gd name="connsiteX82" fmla="*/ 2196790 w 2810568"/>
                <a:gd name="connsiteY82" fmla="*/ 557561 h 920276"/>
                <a:gd name="connsiteX83" fmla="*/ 2230244 w 2810568"/>
                <a:gd name="connsiteY83" fmla="*/ 825191 h 920276"/>
                <a:gd name="connsiteX84" fmla="*/ 2252546 w 2810568"/>
                <a:gd name="connsiteY84" fmla="*/ 758283 h 920276"/>
                <a:gd name="connsiteX85" fmla="*/ 2263697 w 2810568"/>
                <a:gd name="connsiteY85" fmla="*/ 713679 h 920276"/>
                <a:gd name="connsiteX86" fmla="*/ 2286000 w 2810568"/>
                <a:gd name="connsiteY86" fmla="*/ 646771 h 920276"/>
                <a:gd name="connsiteX87" fmla="*/ 2297151 w 2810568"/>
                <a:gd name="connsiteY87" fmla="*/ 568713 h 920276"/>
                <a:gd name="connsiteX88" fmla="*/ 2330605 w 2810568"/>
                <a:gd name="connsiteY88" fmla="*/ 345688 h 920276"/>
                <a:gd name="connsiteX89" fmla="*/ 2341756 w 2810568"/>
                <a:gd name="connsiteY89" fmla="*/ 312235 h 920276"/>
                <a:gd name="connsiteX90" fmla="*/ 2386361 w 2810568"/>
                <a:gd name="connsiteY90" fmla="*/ 379142 h 920276"/>
                <a:gd name="connsiteX91" fmla="*/ 2430966 w 2810568"/>
                <a:gd name="connsiteY91" fmla="*/ 312235 h 920276"/>
                <a:gd name="connsiteX92" fmla="*/ 2464419 w 2810568"/>
                <a:gd name="connsiteY92" fmla="*/ 245327 h 920276"/>
                <a:gd name="connsiteX93" fmla="*/ 2497873 w 2810568"/>
                <a:gd name="connsiteY93" fmla="*/ 278781 h 920276"/>
                <a:gd name="connsiteX94" fmla="*/ 2531327 w 2810568"/>
                <a:gd name="connsiteY94" fmla="*/ 256479 h 920276"/>
                <a:gd name="connsiteX95" fmla="*/ 2587083 w 2810568"/>
                <a:gd name="connsiteY95" fmla="*/ 434898 h 920276"/>
                <a:gd name="connsiteX96" fmla="*/ 2598234 w 2810568"/>
                <a:gd name="connsiteY96" fmla="*/ 479503 h 920276"/>
                <a:gd name="connsiteX97" fmla="*/ 2620536 w 2810568"/>
                <a:gd name="connsiteY97" fmla="*/ 345688 h 920276"/>
                <a:gd name="connsiteX98" fmla="*/ 2631687 w 2810568"/>
                <a:gd name="connsiteY98" fmla="*/ 289932 h 920276"/>
                <a:gd name="connsiteX99" fmla="*/ 2665141 w 2810568"/>
                <a:gd name="connsiteY99" fmla="*/ 245327 h 920276"/>
                <a:gd name="connsiteX100" fmla="*/ 2676292 w 2810568"/>
                <a:gd name="connsiteY100" fmla="*/ 189571 h 920276"/>
                <a:gd name="connsiteX101" fmla="*/ 2687444 w 2810568"/>
                <a:gd name="connsiteY101" fmla="*/ 223025 h 920276"/>
                <a:gd name="connsiteX102" fmla="*/ 2698595 w 2810568"/>
                <a:gd name="connsiteY102" fmla="*/ 278781 h 920276"/>
                <a:gd name="connsiteX103" fmla="*/ 2709746 w 2810568"/>
                <a:gd name="connsiteY103" fmla="*/ 323386 h 920276"/>
                <a:gd name="connsiteX104" fmla="*/ 2732048 w 2810568"/>
                <a:gd name="connsiteY104" fmla="*/ 434898 h 920276"/>
                <a:gd name="connsiteX105" fmla="*/ 2743200 w 2810568"/>
                <a:gd name="connsiteY105" fmla="*/ 468352 h 920276"/>
                <a:gd name="connsiteX106" fmla="*/ 2776653 w 2810568"/>
                <a:gd name="connsiteY106" fmla="*/ 479503 h 920276"/>
                <a:gd name="connsiteX107" fmla="*/ 2810107 w 2810568"/>
                <a:gd name="connsiteY107" fmla="*/ 468352 h 920276"/>
                <a:gd name="connsiteX108" fmla="*/ 2810107 w 2810568"/>
                <a:gd name="connsiteY108" fmla="*/ 479503 h 9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10568" h="920276">
                  <a:moveTo>
                    <a:pt x="0" y="468352"/>
                  </a:moveTo>
                  <a:cubicBezTo>
                    <a:pt x="29734" y="458440"/>
                    <a:pt x="50501" y="453268"/>
                    <a:pt x="78058" y="434898"/>
                  </a:cubicBezTo>
                  <a:cubicBezTo>
                    <a:pt x="86806" y="429066"/>
                    <a:pt x="92927" y="420030"/>
                    <a:pt x="100361" y="412596"/>
                  </a:cubicBezTo>
                  <a:cubicBezTo>
                    <a:pt x="111512" y="420030"/>
                    <a:pt x="123349" y="426526"/>
                    <a:pt x="133814" y="434898"/>
                  </a:cubicBezTo>
                  <a:cubicBezTo>
                    <a:pt x="142024" y="441466"/>
                    <a:pt x="145747" y="455472"/>
                    <a:pt x="156117" y="457200"/>
                  </a:cubicBezTo>
                  <a:cubicBezTo>
                    <a:pt x="171234" y="459719"/>
                    <a:pt x="185854" y="449766"/>
                    <a:pt x="200722" y="446049"/>
                  </a:cubicBezTo>
                  <a:cubicBezTo>
                    <a:pt x="211873" y="449766"/>
                    <a:pt x="222649" y="459505"/>
                    <a:pt x="234175" y="457200"/>
                  </a:cubicBezTo>
                  <a:cubicBezTo>
                    <a:pt x="264090" y="451217"/>
                    <a:pt x="264854" y="391628"/>
                    <a:pt x="267629" y="379142"/>
                  </a:cubicBezTo>
                  <a:cubicBezTo>
                    <a:pt x="285054" y="300728"/>
                    <a:pt x="271308" y="366261"/>
                    <a:pt x="289931" y="301083"/>
                  </a:cubicBezTo>
                  <a:cubicBezTo>
                    <a:pt x="294141" y="286347"/>
                    <a:pt x="296679" y="271158"/>
                    <a:pt x="301083" y="256479"/>
                  </a:cubicBezTo>
                  <a:cubicBezTo>
                    <a:pt x="307838" y="233961"/>
                    <a:pt x="323385" y="189571"/>
                    <a:pt x="323385" y="189571"/>
                  </a:cubicBezTo>
                  <a:cubicBezTo>
                    <a:pt x="327102" y="163552"/>
                    <a:pt x="329834" y="137373"/>
                    <a:pt x="334536" y="111513"/>
                  </a:cubicBezTo>
                  <a:cubicBezTo>
                    <a:pt x="337278" y="96434"/>
                    <a:pt x="330361" y="66908"/>
                    <a:pt x="345687" y="66908"/>
                  </a:cubicBezTo>
                  <a:cubicBezTo>
                    <a:pt x="361013" y="66908"/>
                    <a:pt x="353122" y="96645"/>
                    <a:pt x="356839" y="111513"/>
                  </a:cubicBezTo>
                  <a:cubicBezTo>
                    <a:pt x="367990" y="107796"/>
                    <a:pt x="381980" y="108673"/>
                    <a:pt x="390292" y="100361"/>
                  </a:cubicBezTo>
                  <a:cubicBezTo>
                    <a:pt x="398604" y="92049"/>
                    <a:pt x="399139" y="55382"/>
                    <a:pt x="401444" y="66908"/>
                  </a:cubicBezTo>
                  <a:cubicBezTo>
                    <a:pt x="410949" y="114432"/>
                    <a:pt x="408878" y="163552"/>
                    <a:pt x="412595" y="211874"/>
                  </a:cubicBezTo>
                  <a:cubicBezTo>
                    <a:pt x="482937" y="141529"/>
                    <a:pt x="430122" y="183265"/>
                    <a:pt x="446048" y="390293"/>
                  </a:cubicBezTo>
                  <a:cubicBezTo>
                    <a:pt x="448347" y="420173"/>
                    <a:pt x="453483" y="449766"/>
                    <a:pt x="457200" y="479503"/>
                  </a:cubicBezTo>
                  <a:cubicBezTo>
                    <a:pt x="460917" y="464635"/>
                    <a:pt x="465609" y="449977"/>
                    <a:pt x="468351" y="434898"/>
                  </a:cubicBezTo>
                  <a:cubicBezTo>
                    <a:pt x="473053" y="409038"/>
                    <a:pt x="454567" y="365151"/>
                    <a:pt x="479502" y="356840"/>
                  </a:cubicBezTo>
                  <a:cubicBezTo>
                    <a:pt x="501804" y="349406"/>
                    <a:pt x="496103" y="400940"/>
                    <a:pt x="501805" y="423747"/>
                  </a:cubicBezTo>
                  <a:cubicBezTo>
                    <a:pt x="536665" y="563192"/>
                    <a:pt x="492112" y="389821"/>
                    <a:pt x="524107" y="501805"/>
                  </a:cubicBezTo>
                  <a:cubicBezTo>
                    <a:pt x="528317" y="516541"/>
                    <a:pt x="531541" y="531542"/>
                    <a:pt x="535258" y="546410"/>
                  </a:cubicBezTo>
                  <a:cubicBezTo>
                    <a:pt x="574185" y="507485"/>
                    <a:pt x="554236" y="534082"/>
                    <a:pt x="579863" y="457200"/>
                  </a:cubicBezTo>
                  <a:lnTo>
                    <a:pt x="591014" y="423747"/>
                  </a:lnTo>
                  <a:cubicBezTo>
                    <a:pt x="629941" y="462672"/>
                    <a:pt x="609992" y="436075"/>
                    <a:pt x="635619" y="512957"/>
                  </a:cubicBezTo>
                  <a:lnTo>
                    <a:pt x="646770" y="546410"/>
                  </a:lnTo>
                  <a:lnTo>
                    <a:pt x="657922" y="579864"/>
                  </a:lnTo>
                  <a:cubicBezTo>
                    <a:pt x="661639" y="602166"/>
                    <a:pt x="664639" y="624600"/>
                    <a:pt x="669073" y="646771"/>
                  </a:cubicBezTo>
                  <a:cubicBezTo>
                    <a:pt x="672079" y="661799"/>
                    <a:pt x="677218" y="676348"/>
                    <a:pt x="680224" y="691376"/>
                  </a:cubicBezTo>
                  <a:cubicBezTo>
                    <a:pt x="684658" y="713547"/>
                    <a:pt x="687658" y="735981"/>
                    <a:pt x="691375" y="758283"/>
                  </a:cubicBezTo>
                  <a:cubicBezTo>
                    <a:pt x="719409" y="674188"/>
                    <a:pt x="681591" y="777855"/>
                    <a:pt x="724829" y="691376"/>
                  </a:cubicBezTo>
                  <a:cubicBezTo>
                    <a:pt x="739891" y="661252"/>
                    <a:pt x="740278" y="621853"/>
                    <a:pt x="747131" y="591015"/>
                  </a:cubicBezTo>
                  <a:cubicBezTo>
                    <a:pt x="749681" y="579540"/>
                    <a:pt x="754566" y="568712"/>
                    <a:pt x="758283" y="557561"/>
                  </a:cubicBezTo>
                  <a:cubicBezTo>
                    <a:pt x="762000" y="531542"/>
                    <a:pt x="750849" y="498088"/>
                    <a:pt x="769434" y="479503"/>
                  </a:cubicBezTo>
                  <a:cubicBezTo>
                    <a:pt x="782836" y="466101"/>
                    <a:pt x="780585" y="535259"/>
                    <a:pt x="780585" y="535259"/>
                  </a:cubicBezTo>
                  <a:cubicBezTo>
                    <a:pt x="784302" y="490654"/>
                    <a:pt x="753780" y="425166"/>
                    <a:pt x="791736" y="401444"/>
                  </a:cubicBezTo>
                  <a:cubicBezTo>
                    <a:pt x="822940" y="381941"/>
                    <a:pt x="869795" y="479503"/>
                    <a:pt x="869795" y="479503"/>
                  </a:cubicBezTo>
                  <a:cubicBezTo>
                    <a:pt x="877491" y="502590"/>
                    <a:pt x="879938" y="545794"/>
                    <a:pt x="914400" y="490654"/>
                  </a:cubicBezTo>
                  <a:cubicBezTo>
                    <a:pt x="926860" y="470719"/>
                    <a:pt x="936702" y="423747"/>
                    <a:pt x="936702" y="423747"/>
                  </a:cubicBezTo>
                  <a:cubicBezTo>
                    <a:pt x="944136" y="431181"/>
                    <a:pt x="949990" y="440640"/>
                    <a:pt x="959005" y="446049"/>
                  </a:cubicBezTo>
                  <a:cubicBezTo>
                    <a:pt x="991941" y="465810"/>
                    <a:pt x="1000686" y="455143"/>
                    <a:pt x="1037063" y="446049"/>
                  </a:cubicBezTo>
                  <a:cubicBezTo>
                    <a:pt x="1048214" y="453483"/>
                    <a:pt x="1062145" y="457887"/>
                    <a:pt x="1070517" y="468352"/>
                  </a:cubicBezTo>
                  <a:cubicBezTo>
                    <a:pt x="1077860" y="477530"/>
                    <a:pt x="1075621" y="491726"/>
                    <a:pt x="1081668" y="501805"/>
                  </a:cubicBezTo>
                  <a:cubicBezTo>
                    <a:pt x="1087077" y="510820"/>
                    <a:pt x="1096536" y="516674"/>
                    <a:pt x="1103970" y="524108"/>
                  </a:cubicBezTo>
                  <a:cubicBezTo>
                    <a:pt x="1157822" y="470256"/>
                    <a:pt x="1092306" y="538688"/>
                    <a:pt x="1148575" y="468352"/>
                  </a:cubicBezTo>
                  <a:cubicBezTo>
                    <a:pt x="1155143" y="460142"/>
                    <a:pt x="1163444" y="453483"/>
                    <a:pt x="1170878" y="446049"/>
                  </a:cubicBezTo>
                  <a:cubicBezTo>
                    <a:pt x="1200614" y="356842"/>
                    <a:pt x="1170878" y="468351"/>
                    <a:pt x="1170878" y="379142"/>
                  </a:cubicBezTo>
                  <a:cubicBezTo>
                    <a:pt x="1170878" y="302428"/>
                    <a:pt x="1275463" y="133549"/>
                    <a:pt x="1282390" y="122664"/>
                  </a:cubicBezTo>
                  <a:lnTo>
                    <a:pt x="1360448" y="0"/>
                  </a:lnTo>
                  <a:cubicBezTo>
                    <a:pt x="1364165" y="14868"/>
                    <a:pt x="1373391" y="29384"/>
                    <a:pt x="1371600" y="44605"/>
                  </a:cubicBezTo>
                  <a:cubicBezTo>
                    <a:pt x="1362850" y="118980"/>
                    <a:pt x="1347346" y="161970"/>
                    <a:pt x="1326995" y="223025"/>
                  </a:cubicBezTo>
                  <a:cubicBezTo>
                    <a:pt x="1330712" y="241610"/>
                    <a:pt x="1322983" y="267409"/>
                    <a:pt x="1338146" y="278781"/>
                  </a:cubicBezTo>
                  <a:cubicBezTo>
                    <a:pt x="1348868" y="286822"/>
                    <a:pt x="1359613" y="262473"/>
                    <a:pt x="1371600" y="256479"/>
                  </a:cubicBezTo>
                  <a:cubicBezTo>
                    <a:pt x="1382113" y="251222"/>
                    <a:pt x="1393902" y="249044"/>
                    <a:pt x="1405053" y="245327"/>
                  </a:cubicBezTo>
                  <a:cubicBezTo>
                    <a:pt x="1416204" y="234176"/>
                    <a:pt x="1422737" y="211874"/>
                    <a:pt x="1438507" y="211874"/>
                  </a:cubicBezTo>
                  <a:cubicBezTo>
                    <a:pt x="1451909" y="211874"/>
                    <a:pt x="1456571" y="232613"/>
                    <a:pt x="1460809" y="245327"/>
                  </a:cubicBezTo>
                  <a:cubicBezTo>
                    <a:pt x="1467959" y="266777"/>
                    <a:pt x="1467056" y="290163"/>
                    <a:pt x="1471961" y="312235"/>
                  </a:cubicBezTo>
                  <a:cubicBezTo>
                    <a:pt x="1474511" y="323709"/>
                    <a:pt x="1479395" y="334537"/>
                    <a:pt x="1483112" y="345688"/>
                  </a:cubicBezTo>
                  <a:cubicBezTo>
                    <a:pt x="1459297" y="417136"/>
                    <a:pt x="1471788" y="356840"/>
                    <a:pt x="1505414" y="356840"/>
                  </a:cubicBezTo>
                  <a:cubicBezTo>
                    <a:pt x="1515927" y="356840"/>
                    <a:pt x="1520283" y="371708"/>
                    <a:pt x="1527717" y="379142"/>
                  </a:cubicBezTo>
                  <a:cubicBezTo>
                    <a:pt x="1535151" y="394010"/>
                    <a:pt x="1540798" y="409916"/>
                    <a:pt x="1550019" y="423747"/>
                  </a:cubicBezTo>
                  <a:cubicBezTo>
                    <a:pt x="1555851" y="432495"/>
                    <a:pt x="1562348" y="449374"/>
                    <a:pt x="1572322" y="446049"/>
                  </a:cubicBezTo>
                  <a:cubicBezTo>
                    <a:pt x="1583473" y="442332"/>
                    <a:pt x="1577426" y="422675"/>
                    <a:pt x="1583473" y="412596"/>
                  </a:cubicBezTo>
                  <a:cubicBezTo>
                    <a:pt x="1588882" y="403581"/>
                    <a:pt x="1598341" y="397727"/>
                    <a:pt x="1605775" y="390293"/>
                  </a:cubicBezTo>
                  <a:cubicBezTo>
                    <a:pt x="1609492" y="401444"/>
                    <a:pt x="1608615" y="415435"/>
                    <a:pt x="1616927" y="423747"/>
                  </a:cubicBezTo>
                  <a:cubicBezTo>
                    <a:pt x="1625238" y="432058"/>
                    <a:pt x="1639078" y="431669"/>
                    <a:pt x="1650380" y="434898"/>
                  </a:cubicBezTo>
                  <a:cubicBezTo>
                    <a:pt x="1696957" y="448205"/>
                    <a:pt x="1709319" y="448438"/>
                    <a:pt x="1761892" y="457200"/>
                  </a:cubicBezTo>
                  <a:cubicBezTo>
                    <a:pt x="1780477" y="464634"/>
                    <a:pt x="1797786" y="477020"/>
                    <a:pt x="1817648" y="479503"/>
                  </a:cubicBezTo>
                  <a:cubicBezTo>
                    <a:pt x="1861908" y="485036"/>
                    <a:pt x="1847730" y="459102"/>
                    <a:pt x="1862253" y="434898"/>
                  </a:cubicBezTo>
                  <a:cubicBezTo>
                    <a:pt x="1867662" y="425883"/>
                    <a:pt x="1877122" y="420030"/>
                    <a:pt x="1884556" y="412596"/>
                  </a:cubicBezTo>
                  <a:cubicBezTo>
                    <a:pt x="1888087" y="426719"/>
                    <a:pt x="1891847" y="474270"/>
                    <a:pt x="1918009" y="479503"/>
                  </a:cubicBezTo>
                  <a:cubicBezTo>
                    <a:pt x="1929535" y="481808"/>
                    <a:pt x="1940312" y="472069"/>
                    <a:pt x="1951463" y="468352"/>
                  </a:cubicBezTo>
                  <a:cubicBezTo>
                    <a:pt x="1973485" y="578466"/>
                    <a:pt x="1948239" y="469831"/>
                    <a:pt x="1984917" y="579864"/>
                  </a:cubicBezTo>
                  <a:cubicBezTo>
                    <a:pt x="2008921" y="651874"/>
                    <a:pt x="1979170" y="599122"/>
                    <a:pt x="2018370" y="657922"/>
                  </a:cubicBezTo>
                  <a:cubicBezTo>
                    <a:pt x="2053686" y="551982"/>
                    <a:pt x="1992385" y="750514"/>
                    <a:pt x="2018370" y="490654"/>
                  </a:cubicBezTo>
                  <a:cubicBezTo>
                    <a:pt x="2019416" y="480192"/>
                    <a:pt x="2034105" y="504747"/>
                    <a:pt x="2040673" y="512957"/>
                  </a:cubicBezTo>
                  <a:cubicBezTo>
                    <a:pt x="2102774" y="590583"/>
                    <a:pt x="2016960" y="500395"/>
                    <a:pt x="2096429" y="579864"/>
                  </a:cubicBezTo>
                  <a:cubicBezTo>
                    <a:pt x="2100146" y="568713"/>
                    <a:pt x="2101532" y="556489"/>
                    <a:pt x="2107580" y="546410"/>
                  </a:cubicBezTo>
                  <a:cubicBezTo>
                    <a:pt x="2112989" y="537395"/>
                    <a:pt x="2120479" y="519406"/>
                    <a:pt x="2129883" y="524108"/>
                  </a:cubicBezTo>
                  <a:cubicBezTo>
                    <a:pt x="2144751" y="531542"/>
                    <a:pt x="2144751" y="553845"/>
                    <a:pt x="2152185" y="568713"/>
                  </a:cubicBezTo>
                  <a:cubicBezTo>
                    <a:pt x="2167053" y="564996"/>
                    <a:pt x="2193784" y="542533"/>
                    <a:pt x="2196790" y="557561"/>
                  </a:cubicBezTo>
                  <a:cubicBezTo>
                    <a:pt x="2248789" y="817557"/>
                    <a:pt x="2135155" y="920276"/>
                    <a:pt x="2230244" y="825191"/>
                  </a:cubicBezTo>
                  <a:cubicBezTo>
                    <a:pt x="2237678" y="802888"/>
                    <a:pt x="2246844" y="781090"/>
                    <a:pt x="2252546" y="758283"/>
                  </a:cubicBezTo>
                  <a:cubicBezTo>
                    <a:pt x="2256263" y="743415"/>
                    <a:pt x="2259293" y="728358"/>
                    <a:pt x="2263697" y="713679"/>
                  </a:cubicBezTo>
                  <a:cubicBezTo>
                    <a:pt x="2270452" y="691161"/>
                    <a:pt x="2286000" y="646771"/>
                    <a:pt x="2286000" y="646771"/>
                  </a:cubicBezTo>
                  <a:cubicBezTo>
                    <a:pt x="2289717" y="620752"/>
                    <a:pt x="2295055" y="594913"/>
                    <a:pt x="2297151" y="568713"/>
                  </a:cubicBezTo>
                  <a:cubicBezTo>
                    <a:pt x="2314497" y="351881"/>
                    <a:pt x="2260038" y="416255"/>
                    <a:pt x="2330605" y="345688"/>
                  </a:cubicBezTo>
                  <a:cubicBezTo>
                    <a:pt x="2334322" y="334537"/>
                    <a:pt x="2331677" y="306187"/>
                    <a:pt x="2341756" y="312235"/>
                  </a:cubicBezTo>
                  <a:cubicBezTo>
                    <a:pt x="2364740" y="326026"/>
                    <a:pt x="2386361" y="379142"/>
                    <a:pt x="2386361" y="379142"/>
                  </a:cubicBezTo>
                  <a:cubicBezTo>
                    <a:pt x="2401229" y="356840"/>
                    <a:pt x="2424465" y="338239"/>
                    <a:pt x="2430966" y="312235"/>
                  </a:cubicBezTo>
                  <a:cubicBezTo>
                    <a:pt x="2444667" y="257430"/>
                    <a:pt x="2431280" y="278467"/>
                    <a:pt x="2464419" y="245327"/>
                  </a:cubicBezTo>
                  <a:cubicBezTo>
                    <a:pt x="2475570" y="256478"/>
                    <a:pt x="2483767" y="285834"/>
                    <a:pt x="2497873" y="278781"/>
                  </a:cubicBezTo>
                  <a:cubicBezTo>
                    <a:pt x="2542657" y="256389"/>
                    <a:pt x="2476586" y="174369"/>
                    <a:pt x="2531327" y="256479"/>
                  </a:cubicBezTo>
                  <a:cubicBezTo>
                    <a:pt x="2568812" y="406420"/>
                    <a:pt x="2544218" y="349170"/>
                    <a:pt x="2587083" y="434898"/>
                  </a:cubicBezTo>
                  <a:cubicBezTo>
                    <a:pt x="2590800" y="449766"/>
                    <a:pt x="2592853" y="493853"/>
                    <a:pt x="2598234" y="479503"/>
                  </a:cubicBezTo>
                  <a:cubicBezTo>
                    <a:pt x="2614112" y="437162"/>
                    <a:pt x="2611668" y="390030"/>
                    <a:pt x="2620536" y="345688"/>
                  </a:cubicBezTo>
                  <a:cubicBezTo>
                    <a:pt x="2624253" y="327103"/>
                    <a:pt x="2623989" y="307252"/>
                    <a:pt x="2631687" y="289932"/>
                  </a:cubicBezTo>
                  <a:cubicBezTo>
                    <a:pt x="2639235" y="272948"/>
                    <a:pt x="2653990" y="260195"/>
                    <a:pt x="2665141" y="245327"/>
                  </a:cubicBezTo>
                  <a:cubicBezTo>
                    <a:pt x="2668858" y="226742"/>
                    <a:pt x="2662890" y="202973"/>
                    <a:pt x="2676292" y="189571"/>
                  </a:cubicBezTo>
                  <a:cubicBezTo>
                    <a:pt x="2684604" y="181259"/>
                    <a:pt x="2684593" y="211621"/>
                    <a:pt x="2687444" y="223025"/>
                  </a:cubicBezTo>
                  <a:cubicBezTo>
                    <a:pt x="2692041" y="241412"/>
                    <a:pt x="2694484" y="260279"/>
                    <a:pt x="2698595" y="278781"/>
                  </a:cubicBezTo>
                  <a:cubicBezTo>
                    <a:pt x="2701920" y="293742"/>
                    <a:pt x="2706740" y="308358"/>
                    <a:pt x="2709746" y="323386"/>
                  </a:cubicBezTo>
                  <a:cubicBezTo>
                    <a:pt x="2724347" y="396394"/>
                    <a:pt x="2714782" y="374470"/>
                    <a:pt x="2732048" y="434898"/>
                  </a:cubicBezTo>
                  <a:cubicBezTo>
                    <a:pt x="2735277" y="446200"/>
                    <a:pt x="2734888" y="460040"/>
                    <a:pt x="2743200" y="468352"/>
                  </a:cubicBezTo>
                  <a:cubicBezTo>
                    <a:pt x="2751511" y="476663"/>
                    <a:pt x="2765502" y="475786"/>
                    <a:pt x="2776653" y="479503"/>
                  </a:cubicBezTo>
                  <a:cubicBezTo>
                    <a:pt x="2803826" y="370814"/>
                    <a:pt x="2795912" y="354787"/>
                    <a:pt x="2810107" y="468352"/>
                  </a:cubicBezTo>
                  <a:cubicBezTo>
                    <a:pt x="2810568" y="472040"/>
                    <a:pt x="2810107" y="475786"/>
                    <a:pt x="2810107" y="479503"/>
                  </a:cubicBezTo>
                </a:path>
              </a:pathLst>
            </a:custGeom>
            <a:ln>
              <a:solidFill>
                <a:srgbClr val="00B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68" name="Straight Connector 67"/>
            <p:cNvCxnSpPr/>
            <p:nvPr/>
          </p:nvCxnSpPr>
          <p:spPr>
            <a:xfrm>
              <a:off x="1044238" y="2534101"/>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Freeform 68"/>
            <p:cNvSpPr/>
            <p:nvPr/>
          </p:nvSpPr>
          <p:spPr>
            <a:xfrm>
              <a:off x="1098271" y="2705237"/>
              <a:ext cx="2169622" cy="418963"/>
            </a:xfrm>
            <a:custGeom>
              <a:avLst/>
              <a:gdLst>
                <a:gd name="connsiteX0" fmla="*/ 0 w 2910468"/>
                <a:gd name="connsiteY0" fmla="*/ 178420 h 435722"/>
                <a:gd name="connsiteX1" fmla="*/ 111512 w 2910468"/>
                <a:gd name="connsiteY1" fmla="*/ 167269 h 435722"/>
                <a:gd name="connsiteX2" fmla="*/ 122663 w 2910468"/>
                <a:gd name="connsiteY2" fmla="*/ 133815 h 435722"/>
                <a:gd name="connsiteX3" fmla="*/ 111512 w 2910468"/>
                <a:gd name="connsiteY3" fmla="*/ 78059 h 435722"/>
                <a:gd name="connsiteX4" fmla="*/ 144966 w 2910468"/>
                <a:gd name="connsiteY4" fmla="*/ 89210 h 435722"/>
                <a:gd name="connsiteX5" fmla="*/ 167268 w 2910468"/>
                <a:gd name="connsiteY5" fmla="*/ 167269 h 435722"/>
                <a:gd name="connsiteX6" fmla="*/ 245327 w 2910468"/>
                <a:gd name="connsiteY6" fmla="*/ 189571 h 435722"/>
                <a:gd name="connsiteX7" fmla="*/ 256478 w 2910468"/>
                <a:gd name="connsiteY7" fmla="*/ 223025 h 435722"/>
                <a:gd name="connsiteX8" fmla="*/ 267629 w 2910468"/>
                <a:gd name="connsiteY8" fmla="*/ 178420 h 435722"/>
                <a:gd name="connsiteX9" fmla="*/ 323385 w 2910468"/>
                <a:gd name="connsiteY9" fmla="*/ 144966 h 435722"/>
                <a:gd name="connsiteX10" fmla="*/ 356839 w 2910468"/>
                <a:gd name="connsiteY10" fmla="*/ 111513 h 435722"/>
                <a:gd name="connsiteX11" fmla="*/ 390293 w 2910468"/>
                <a:gd name="connsiteY11" fmla="*/ 100361 h 435722"/>
                <a:gd name="connsiteX12" fmla="*/ 412595 w 2910468"/>
                <a:gd name="connsiteY12" fmla="*/ 33454 h 435722"/>
                <a:gd name="connsiteX13" fmla="*/ 423746 w 2910468"/>
                <a:gd name="connsiteY13" fmla="*/ 0 h 435722"/>
                <a:gd name="connsiteX14" fmla="*/ 446049 w 2910468"/>
                <a:gd name="connsiteY14" fmla="*/ 66908 h 435722"/>
                <a:gd name="connsiteX15" fmla="*/ 457200 w 2910468"/>
                <a:gd name="connsiteY15" fmla="*/ 100361 h 435722"/>
                <a:gd name="connsiteX16" fmla="*/ 479502 w 2910468"/>
                <a:gd name="connsiteY16" fmla="*/ 66908 h 435722"/>
                <a:gd name="connsiteX17" fmla="*/ 501805 w 2910468"/>
                <a:gd name="connsiteY17" fmla="*/ 89210 h 435722"/>
                <a:gd name="connsiteX18" fmla="*/ 524107 w 2910468"/>
                <a:gd name="connsiteY18" fmla="*/ 122664 h 435722"/>
                <a:gd name="connsiteX19" fmla="*/ 579863 w 2910468"/>
                <a:gd name="connsiteY19" fmla="*/ 66908 h 435722"/>
                <a:gd name="connsiteX20" fmla="*/ 613317 w 2910468"/>
                <a:gd name="connsiteY20" fmla="*/ 133815 h 435722"/>
                <a:gd name="connsiteX21" fmla="*/ 591015 w 2910468"/>
                <a:gd name="connsiteY21" fmla="*/ 167269 h 435722"/>
                <a:gd name="connsiteX22" fmla="*/ 602166 w 2910468"/>
                <a:gd name="connsiteY22" fmla="*/ 223025 h 435722"/>
                <a:gd name="connsiteX23" fmla="*/ 624468 w 2910468"/>
                <a:gd name="connsiteY23" fmla="*/ 256478 h 435722"/>
                <a:gd name="connsiteX24" fmla="*/ 635619 w 2910468"/>
                <a:gd name="connsiteY24" fmla="*/ 256478 h 435722"/>
                <a:gd name="connsiteX25" fmla="*/ 646771 w 2910468"/>
                <a:gd name="connsiteY25" fmla="*/ 312235 h 435722"/>
                <a:gd name="connsiteX26" fmla="*/ 702527 w 2910468"/>
                <a:gd name="connsiteY26" fmla="*/ 278781 h 435722"/>
                <a:gd name="connsiteX27" fmla="*/ 680224 w 2910468"/>
                <a:gd name="connsiteY27" fmla="*/ 245327 h 435722"/>
                <a:gd name="connsiteX28" fmla="*/ 691376 w 2910468"/>
                <a:gd name="connsiteY28" fmla="*/ 211874 h 435722"/>
                <a:gd name="connsiteX29" fmla="*/ 713678 w 2910468"/>
                <a:gd name="connsiteY29" fmla="*/ 133815 h 435722"/>
                <a:gd name="connsiteX30" fmla="*/ 747132 w 2910468"/>
                <a:gd name="connsiteY30" fmla="*/ 122664 h 435722"/>
                <a:gd name="connsiteX31" fmla="*/ 769434 w 2910468"/>
                <a:gd name="connsiteY31" fmla="*/ 156117 h 435722"/>
                <a:gd name="connsiteX32" fmla="*/ 780585 w 2910468"/>
                <a:gd name="connsiteY32" fmla="*/ 211874 h 435722"/>
                <a:gd name="connsiteX33" fmla="*/ 791737 w 2910468"/>
                <a:gd name="connsiteY33" fmla="*/ 245327 h 435722"/>
                <a:gd name="connsiteX34" fmla="*/ 825190 w 2910468"/>
                <a:gd name="connsiteY34" fmla="*/ 211874 h 435722"/>
                <a:gd name="connsiteX35" fmla="*/ 836341 w 2910468"/>
                <a:gd name="connsiteY35" fmla="*/ 267630 h 435722"/>
                <a:gd name="connsiteX36" fmla="*/ 847493 w 2910468"/>
                <a:gd name="connsiteY36" fmla="*/ 234176 h 435722"/>
                <a:gd name="connsiteX37" fmla="*/ 869795 w 2910468"/>
                <a:gd name="connsiteY37" fmla="*/ 189571 h 435722"/>
                <a:gd name="connsiteX38" fmla="*/ 880946 w 2910468"/>
                <a:gd name="connsiteY38" fmla="*/ 144966 h 435722"/>
                <a:gd name="connsiteX39" fmla="*/ 892097 w 2910468"/>
                <a:gd name="connsiteY39" fmla="*/ 111513 h 435722"/>
                <a:gd name="connsiteX40" fmla="*/ 892097 w 2910468"/>
                <a:gd name="connsiteY40" fmla="*/ 245327 h 435722"/>
                <a:gd name="connsiteX41" fmla="*/ 903249 w 2910468"/>
                <a:gd name="connsiteY41" fmla="*/ 200722 h 435722"/>
                <a:gd name="connsiteX42" fmla="*/ 936702 w 2910468"/>
                <a:gd name="connsiteY42" fmla="*/ 178420 h 435722"/>
                <a:gd name="connsiteX43" fmla="*/ 947854 w 2910468"/>
                <a:gd name="connsiteY43" fmla="*/ 122664 h 435722"/>
                <a:gd name="connsiteX44" fmla="*/ 959005 w 2910468"/>
                <a:gd name="connsiteY44" fmla="*/ 78059 h 435722"/>
                <a:gd name="connsiteX45" fmla="*/ 970156 w 2910468"/>
                <a:gd name="connsiteY45" fmla="*/ 144966 h 435722"/>
                <a:gd name="connsiteX46" fmla="*/ 992458 w 2910468"/>
                <a:gd name="connsiteY46" fmla="*/ 200722 h 435722"/>
                <a:gd name="connsiteX47" fmla="*/ 992458 w 2910468"/>
                <a:gd name="connsiteY47" fmla="*/ 256478 h 435722"/>
                <a:gd name="connsiteX48" fmla="*/ 1014761 w 2910468"/>
                <a:gd name="connsiteY48" fmla="*/ 133815 h 435722"/>
                <a:gd name="connsiteX49" fmla="*/ 1048215 w 2910468"/>
                <a:gd name="connsiteY49" fmla="*/ 156117 h 435722"/>
                <a:gd name="connsiteX50" fmla="*/ 1081668 w 2910468"/>
                <a:gd name="connsiteY50" fmla="*/ 111513 h 435722"/>
                <a:gd name="connsiteX51" fmla="*/ 1092819 w 2910468"/>
                <a:gd name="connsiteY51" fmla="*/ 189571 h 435722"/>
                <a:gd name="connsiteX52" fmla="*/ 1115122 w 2910468"/>
                <a:gd name="connsiteY52" fmla="*/ 211874 h 435722"/>
                <a:gd name="connsiteX53" fmla="*/ 1126273 w 2910468"/>
                <a:gd name="connsiteY53" fmla="*/ 245327 h 435722"/>
                <a:gd name="connsiteX54" fmla="*/ 1170878 w 2910468"/>
                <a:gd name="connsiteY54" fmla="*/ 167269 h 435722"/>
                <a:gd name="connsiteX55" fmla="*/ 1237785 w 2910468"/>
                <a:gd name="connsiteY55" fmla="*/ 111513 h 435722"/>
                <a:gd name="connsiteX56" fmla="*/ 1271239 w 2910468"/>
                <a:gd name="connsiteY56" fmla="*/ 66908 h 435722"/>
                <a:gd name="connsiteX57" fmla="*/ 1293541 w 2910468"/>
                <a:gd name="connsiteY57" fmla="*/ 44605 h 435722"/>
                <a:gd name="connsiteX58" fmla="*/ 1326995 w 2910468"/>
                <a:gd name="connsiteY58" fmla="*/ 55756 h 435722"/>
                <a:gd name="connsiteX59" fmla="*/ 1338146 w 2910468"/>
                <a:gd name="connsiteY59" fmla="*/ 167269 h 435722"/>
                <a:gd name="connsiteX60" fmla="*/ 1349297 w 2910468"/>
                <a:gd name="connsiteY60" fmla="*/ 245327 h 435722"/>
                <a:gd name="connsiteX61" fmla="*/ 1371600 w 2910468"/>
                <a:gd name="connsiteY61" fmla="*/ 267630 h 435722"/>
                <a:gd name="connsiteX62" fmla="*/ 1405054 w 2910468"/>
                <a:gd name="connsiteY62" fmla="*/ 256478 h 435722"/>
                <a:gd name="connsiteX63" fmla="*/ 1416205 w 2910468"/>
                <a:gd name="connsiteY63" fmla="*/ 223025 h 435722"/>
                <a:gd name="connsiteX64" fmla="*/ 1438507 w 2910468"/>
                <a:gd name="connsiteY64" fmla="*/ 189571 h 435722"/>
                <a:gd name="connsiteX65" fmla="*/ 1460810 w 2910468"/>
                <a:gd name="connsiteY65" fmla="*/ 211874 h 435722"/>
                <a:gd name="connsiteX66" fmla="*/ 1483112 w 2910468"/>
                <a:gd name="connsiteY66" fmla="*/ 234176 h 435722"/>
                <a:gd name="connsiteX67" fmla="*/ 1505415 w 2910468"/>
                <a:gd name="connsiteY67" fmla="*/ 256478 h 435722"/>
                <a:gd name="connsiteX68" fmla="*/ 1516566 w 2910468"/>
                <a:gd name="connsiteY68" fmla="*/ 301083 h 435722"/>
                <a:gd name="connsiteX69" fmla="*/ 1527717 w 2910468"/>
                <a:gd name="connsiteY69" fmla="*/ 334537 h 435722"/>
                <a:gd name="connsiteX70" fmla="*/ 1550019 w 2910468"/>
                <a:gd name="connsiteY70" fmla="*/ 301083 h 435722"/>
                <a:gd name="connsiteX71" fmla="*/ 1561171 w 2910468"/>
                <a:gd name="connsiteY71" fmla="*/ 267630 h 435722"/>
                <a:gd name="connsiteX72" fmla="*/ 1605776 w 2910468"/>
                <a:gd name="connsiteY72" fmla="*/ 223025 h 435722"/>
                <a:gd name="connsiteX73" fmla="*/ 1616927 w 2910468"/>
                <a:gd name="connsiteY73" fmla="*/ 189571 h 435722"/>
                <a:gd name="connsiteX74" fmla="*/ 1639229 w 2910468"/>
                <a:gd name="connsiteY74" fmla="*/ 211874 h 435722"/>
                <a:gd name="connsiteX75" fmla="*/ 1661532 w 2910468"/>
                <a:gd name="connsiteY75" fmla="*/ 289932 h 435722"/>
                <a:gd name="connsiteX76" fmla="*/ 1683834 w 2910468"/>
                <a:gd name="connsiteY76" fmla="*/ 312235 h 435722"/>
                <a:gd name="connsiteX77" fmla="*/ 1728439 w 2910468"/>
                <a:gd name="connsiteY77" fmla="*/ 211874 h 435722"/>
                <a:gd name="connsiteX78" fmla="*/ 1773044 w 2910468"/>
                <a:gd name="connsiteY78" fmla="*/ 167269 h 435722"/>
                <a:gd name="connsiteX79" fmla="*/ 1784195 w 2910468"/>
                <a:gd name="connsiteY79" fmla="*/ 211874 h 435722"/>
                <a:gd name="connsiteX80" fmla="*/ 1795346 w 2910468"/>
                <a:gd name="connsiteY80" fmla="*/ 245327 h 435722"/>
                <a:gd name="connsiteX81" fmla="*/ 1828800 w 2910468"/>
                <a:gd name="connsiteY81" fmla="*/ 234176 h 435722"/>
                <a:gd name="connsiteX82" fmla="*/ 1862254 w 2910468"/>
                <a:gd name="connsiteY82" fmla="*/ 245327 h 435722"/>
                <a:gd name="connsiteX83" fmla="*/ 1895707 w 2910468"/>
                <a:gd name="connsiteY83" fmla="*/ 156117 h 435722"/>
                <a:gd name="connsiteX84" fmla="*/ 1951463 w 2910468"/>
                <a:gd name="connsiteY84" fmla="*/ 100361 h 435722"/>
                <a:gd name="connsiteX85" fmla="*/ 2007219 w 2910468"/>
                <a:gd name="connsiteY85" fmla="*/ 156117 h 435722"/>
                <a:gd name="connsiteX86" fmla="*/ 2074127 w 2910468"/>
                <a:gd name="connsiteY86" fmla="*/ 144966 h 435722"/>
                <a:gd name="connsiteX87" fmla="*/ 2118732 w 2910468"/>
                <a:gd name="connsiteY87" fmla="*/ 100361 h 435722"/>
                <a:gd name="connsiteX88" fmla="*/ 2163337 w 2910468"/>
                <a:gd name="connsiteY88" fmla="*/ 144966 h 435722"/>
                <a:gd name="connsiteX89" fmla="*/ 2185639 w 2910468"/>
                <a:gd name="connsiteY89" fmla="*/ 167269 h 435722"/>
                <a:gd name="connsiteX90" fmla="*/ 2219093 w 2910468"/>
                <a:gd name="connsiteY90" fmla="*/ 156117 h 435722"/>
                <a:gd name="connsiteX91" fmla="*/ 2263697 w 2910468"/>
                <a:gd name="connsiteY91" fmla="*/ 156117 h 435722"/>
                <a:gd name="connsiteX92" fmla="*/ 2297151 w 2910468"/>
                <a:gd name="connsiteY92" fmla="*/ 211874 h 435722"/>
                <a:gd name="connsiteX93" fmla="*/ 2319454 w 2910468"/>
                <a:gd name="connsiteY93" fmla="*/ 189571 h 435722"/>
                <a:gd name="connsiteX94" fmla="*/ 2352907 w 2910468"/>
                <a:gd name="connsiteY94" fmla="*/ 211874 h 435722"/>
                <a:gd name="connsiteX95" fmla="*/ 2419815 w 2910468"/>
                <a:gd name="connsiteY95" fmla="*/ 167269 h 435722"/>
                <a:gd name="connsiteX96" fmla="*/ 2453268 w 2910468"/>
                <a:gd name="connsiteY96" fmla="*/ 156117 h 435722"/>
                <a:gd name="connsiteX97" fmla="*/ 2475571 w 2910468"/>
                <a:gd name="connsiteY97" fmla="*/ 133815 h 435722"/>
                <a:gd name="connsiteX98" fmla="*/ 2486722 w 2910468"/>
                <a:gd name="connsiteY98" fmla="*/ 100361 h 435722"/>
                <a:gd name="connsiteX99" fmla="*/ 2520176 w 2910468"/>
                <a:gd name="connsiteY99" fmla="*/ 89210 h 435722"/>
                <a:gd name="connsiteX100" fmla="*/ 2598234 w 2910468"/>
                <a:gd name="connsiteY100" fmla="*/ 189571 h 435722"/>
                <a:gd name="connsiteX101" fmla="*/ 2642839 w 2910468"/>
                <a:gd name="connsiteY101" fmla="*/ 144966 h 435722"/>
                <a:gd name="connsiteX102" fmla="*/ 2676293 w 2910468"/>
                <a:gd name="connsiteY102" fmla="*/ 122664 h 435722"/>
                <a:gd name="connsiteX103" fmla="*/ 2709746 w 2910468"/>
                <a:gd name="connsiteY103" fmla="*/ 156117 h 435722"/>
                <a:gd name="connsiteX104" fmla="*/ 2743200 w 2910468"/>
                <a:gd name="connsiteY104" fmla="*/ 211874 h 435722"/>
                <a:gd name="connsiteX105" fmla="*/ 2832410 w 2910468"/>
                <a:gd name="connsiteY105" fmla="*/ 156117 h 435722"/>
                <a:gd name="connsiteX106" fmla="*/ 2877015 w 2910468"/>
                <a:gd name="connsiteY106" fmla="*/ 167269 h 435722"/>
                <a:gd name="connsiteX107" fmla="*/ 2910468 w 2910468"/>
                <a:gd name="connsiteY107" fmla="*/ 200722 h 4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910468" h="435722">
                  <a:moveTo>
                    <a:pt x="0" y="178420"/>
                  </a:moveTo>
                  <a:cubicBezTo>
                    <a:pt x="37171" y="174703"/>
                    <a:pt x="76405" y="180035"/>
                    <a:pt x="111512" y="167269"/>
                  </a:cubicBezTo>
                  <a:cubicBezTo>
                    <a:pt x="122559" y="163252"/>
                    <a:pt x="122663" y="145570"/>
                    <a:pt x="122663" y="133815"/>
                  </a:cubicBezTo>
                  <a:cubicBezTo>
                    <a:pt x="122663" y="114862"/>
                    <a:pt x="103036" y="95011"/>
                    <a:pt x="111512" y="78059"/>
                  </a:cubicBezTo>
                  <a:cubicBezTo>
                    <a:pt x="116769" y="67546"/>
                    <a:pt x="133815" y="85493"/>
                    <a:pt x="144966" y="89210"/>
                  </a:cubicBezTo>
                  <a:cubicBezTo>
                    <a:pt x="145062" y="89595"/>
                    <a:pt x="161936" y="161937"/>
                    <a:pt x="167268" y="167269"/>
                  </a:cubicBezTo>
                  <a:cubicBezTo>
                    <a:pt x="172600" y="172601"/>
                    <a:pt x="244942" y="189475"/>
                    <a:pt x="245327" y="189571"/>
                  </a:cubicBezTo>
                  <a:cubicBezTo>
                    <a:pt x="249044" y="200722"/>
                    <a:pt x="245964" y="228282"/>
                    <a:pt x="256478" y="223025"/>
                  </a:cubicBezTo>
                  <a:cubicBezTo>
                    <a:pt x="270186" y="216171"/>
                    <a:pt x="260775" y="192128"/>
                    <a:pt x="267629" y="178420"/>
                  </a:cubicBezTo>
                  <a:cubicBezTo>
                    <a:pt x="279875" y="153928"/>
                    <a:pt x="300494" y="152596"/>
                    <a:pt x="323385" y="144966"/>
                  </a:cubicBezTo>
                  <a:cubicBezTo>
                    <a:pt x="334536" y="133815"/>
                    <a:pt x="343717" y="120261"/>
                    <a:pt x="356839" y="111513"/>
                  </a:cubicBezTo>
                  <a:cubicBezTo>
                    <a:pt x="366619" y="104993"/>
                    <a:pt x="383461" y="109926"/>
                    <a:pt x="390293" y="100361"/>
                  </a:cubicBezTo>
                  <a:cubicBezTo>
                    <a:pt x="403957" y="81231"/>
                    <a:pt x="405161" y="55756"/>
                    <a:pt x="412595" y="33454"/>
                  </a:cubicBezTo>
                  <a:lnTo>
                    <a:pt x="423746" y="0"/>
                  </a:lnTo>
                  <a:lnTo>
                    <a:pt x="446049" y="66908"/>
                  </a:lnTo>
                  <a:lnTo>
                    <a:pt x="457200" y="100361"/>
                  </a:lnTo>
                  <a:cubicBezTo>
                    <a:pt x="464634" y="89210"/>
                    <a:pt x="466500" y="70158"/>
                    <a:pt x="479502" y="66908"/>
                  </a:cubicBezTo>
                  <a:cubicBezTo>
                    <a:pt x="489702" y="64358"/>
                    <a:pt x="495237" y="81000"/>
                    <a:pt x="501805" y="89210"/>
                  </a:cubicBezTo>
                  <a:cubicBezTo>
                    <a:pt x="510177" y="99675"/>
                    <a:pt x="516673" y="111513"/>
                    <a:pt x="524107" y="122664"/>
                  </a:cubicBezTo>
                  <a:cubicBezTo>
                    <a:pt x="550127" y="44605"/>
                    <a:pt x="524108" y="48321"/>
                    <a:pt x="579863" y="66908"/>
                  </a:cubicBezTo>
                  <a:cubicBezTo>
                    <a:pt x="587631" y="78560"/>
                    <a:pt x="616395" y="115346"/>
                    <a:pt x="613317" y="133815"/>
                  </a:cubicBezTo>
                  <a:cubicBezTo>
                    <a:pt x="611114" y="147035"/>
                    <a:pt x="598449" y="156118"/>
                    <a:pt x="591015" y="167269"/>
                  </a:cubicBezTo>
                  <a:cubicBezTo>
                    <a:pt x="594732" y="185854"/>
                    <a:pt x="595511" y="205278"/>
                    <a:pt x="602166" y="223025"/>
                  </a:cubicBezTo>
                  <a:cubicBezTo>
                    <a:pt x="606872" y="235574"/>
                    <a:pt x="611066" y="256478"/>
                    <a:pt x="624468" y="256478"/>
                  </a:cubicBezTo>
                  <a:cubicBezTo>
                    <a:pt x="639857" y="256478"/>
                    <a:pt x="571705" y="160606"/>
                    <a:pt x="635619" y="256478"/>
                  </a:cubicBezTo>
                  <a:cubicBezTo>
                    <a:pt x="639336" y="275064"/>
                    <a:pt x="633369" y="298833"/>
                    <a:pt x="646771" y="312235"/>
                  </a:cubicBezTo>
                  <a:cubicBezTo>
                    <a:pt x="661245" y="326709"/>
                    <a:pt x="697809" y="283499"/>
                    <a:pt x="702527" y="278781"/>
                  </a:cubicBezTo>
                  <a:cubicBezTo>
                    <a:pt x="695093" y="267630"/>
                    <a:pt x="682427" y="258547"/>
                    <a:pt x="680224" y="245327"/>
                  </a:cubicBezTo>
                  <a:cubicBezTo>
                    <a:pt x="678292" y="233733"/>
                    <a:pt x="688147" y="223176"/>
                    <a:pt x="691376" y="211874"/>
                  </a:cubicBezTo>
                  <a:cubicBezTo>
                    <a:pt x="691492" y="211469"/>
                    <a:pt x="708331" y="139162"/>
                    <a:pt x="713678" y="133815"/>
                  </a:cubicBezTo>
                  <a:cubicBezTo>
                    <a:pt x="721990" y="125503"/>
                    <a:pt x="735981" y="126381"/>
                    <a:pt x="747132" y="122664"/>
                  </a:cubicBezTo>
                  <a:cubicBezTo>
                    <a:pt x="754566" y="133815"/>
                    <a:pt x="764728" y="143568"/>
                    <a:pt x="769434" y="156117"/>
                  </a:cubicBezTo>
                  <a:cubicBezTo>
                    <a:pt x="776089" y="173864"/>
                    <a:pt x="775988" y="193486"/>
                    <a:pt x="780585" y="211874"/>
                  </a:cubicBezTo>
                  <a:cubicBezTo>
                    <a:pt x="783436" y="223277"/>
                    <a:pt x="788020" y="234176"/>
                    <a:pt x="791737" y="245327"/>
                  </a:cubicBezTo>
                  <a:cubicBezTo>
                    <a:pt x="812446" y="183198"/>
                    <a:pt x="809260" y="148153"/>
                    <a:pt x="825190" y="211874"/>
                  </a:cubicBezTo>
                  <a:cubicBezTo>
                    <a:pt x="829787" y="230262"/>
                    <a:pt x="832624" y="249045"/>
                    <a:pt x="836341" y="267630"/>
                  </a:cubicBezTo>
                  <a:cubicBezTo>
                    <a:pt x="840058" y="256479"/>
                    <a:pt x="842863" y="244980"/>
                    <a:pt x="847493" y="234176"/>
                  </a:cubicBezTo>
                  <a:cubicBezTo>
                    <a:pt x="854041" y="218897"/>
                    <a:pt x="863958" y="205136"/>
                    <a:pt x="869795" y="189571"/>
                  </a:cubicBezTo>
                  <a:cubicBezTo>
                    <a:pt x="875176" y="175221"/>
                    <a:pt x="876736" y="159702"/>
                    <a:pt x="880946" y="144966"/>
                  </a:cubicBezTo>
                  <a:cubicBezTo>
                    <a:pt x="884175" y="133664"/>
                    <a:pt x="888380" y="122664"/>
                    <a:pt x="892097" y="111513"/>
                  </a:cubicBezTo>
                  <a:cubicBezTo>
                    <a:pt x="918242" y="189940"/>
                    <a:pt x="892097" y="95937"/>
                    <a:pt x="892097" y="245327"/>
                  </a:cubicBezTo>
                  <a:cubicBezTo>
                    <a:pt x="892097" y="260653"/>
                    <a:pt x="894748" y="213474"/>
                    <a:pt x="903249" y="200722"/>
                  </a:cubicBezTo>
                  <a:cubicBezTo>
                    <a:pt x="910683" y="189571"/>
                    <a:pt x="925551" y="185854"/>
                    <a:pt x="936702" y="178420"/>
                  </a:cubicBezTo>
                  <a:cubicBezTo>
                    <a:pt x="940419" y="159835"/>
                    <a:pt x="943742" y="141166"/>
                    <a:pt x="947854" y="122664"/>
                  </a:cubicBezTo>
                  <a:cubicBezTo>
                    <a:pt x="951179" y="107703"/>
                    <a:pt x="948168" y="67222"/>
                    <a:pt x="959005" y="78059"/>
                  </a:cubicBezTo>
                  <a:cubicBezTo>
                    <a:pt x="974993" y="94047"/>
                    <a:pt x="964207" y="123153"/>
                    <a:pt x="970156" y="144966"/>
                  </a:cubicBezTo>
                  <a:cubicBezTo>
                    <a:pt x="975423" y="164278"/>
                    <a:pt x="985024" y="182137"/>
                    <a:pt x="992458" y="200722"/>
                  </a:cubicBezTo>
                  <a:cubicBezTo>
                    <a:pt x="974381" y="435722"/>
                    <a:pt x="978157" y="356582"/>
                    <a:pt x="992458" y="256478"/>
                  </a:cubicBezTo>
                  <a:cubicBezTo>
                    <a:pt x="999589" y="206561"/>
                    <a:pt x="1005159" y="181828"/>
                    <a:pt x="1014761" y="133815"/>
                  </a:cubicBezTo>
                  <a:cubicBezTo>
                    <a:pt x="1025912" y="141249"/>
                    <a:pt x="1042221" y="144130"/>
                    <a:pt x="1048215" y="156117"/>
                  </a:cubicBezTo>
                  <a:cubicBezTo>
                    <a:pt x="1075531" y="210749"/>
                    <a:pt x="1038278" y="328465"/>
                    <a:pt x="1081668" y="111513"/>
                  </a:cubicBezTo>
                  <a:cubicBezTo>
                    <a:pt x="1085385" y="137532"/>
                    <a:pt x="1084507" y="164636"/>
                    <a:pt x="1092819" y="189571"/>
                  </a:cubicBezTo>
                  <a:cubicBezTo>
                    <a:pt x="1096144" y="199545"/>
                    <a:pt x="1109713" y="202859"/>
                    <a:pt x="1115122" y="211874"/>
                  </a:cubicBezTo>
                  <a:cubicBezTo>
                    <a:pt x="1121170" y="221953"/>
                    <a:pt x="1122556" y="234176"/>
                    <a:pt x="1126273" y="245327"/>
                  </a:cubicBezTo>
                  <a:cubicBezTo>
                    <a:pt x="1201382" y="170221"/>
                    <a:pt x="1125953" y="257122"/>
                    <a:pt x="1170878" y="167269"/>
                  </a:cubicBezTo>
                  <a:cubicBezTo>
                    <a:pt x="1178377" y="152270"/>
                    <a:pt x="1234168" y="115130"/>
                    <a:pt x="1237785" y="111513"/>
                  </a:cubicBezTo>
                  <a:cubicBezTo>
                    <a:pt x="1250927" y="98371"/>
                    <a:pt x="1259341" y="81186"/>
                    <a:pt x="1271239" y="66908"/>
                  </a:cubicBezTo>
                  <a:cubicBezTo>
                    <a:pt x="1277970" y="58831"/>
                    <a:pt x="1286107" y="52039"/>
                    <a:pt x="1293541" y="44605"/>
                  </a:cubicBezTo>
                  <a:cubicBezTo>
                    <a:pt x="1304692" y="48322"/>
                    <a:pt x="1322978" y="44709"/>
                    <a:pt x="1326995" y="55756"/>
                  </a:cubicBezTo>
                  <a:cubicBezTo>
                    <a:pt x="1339761" y="90863"/>
                    <a:pt x="1333781" y="130168"/>
                    <a:pt x="1338146" y="167269"/>
                  </a:cubicBezTo>
                  <a:cubicBezTo>
                    <a:pt x="1341217" y="193372"/>
                    <a:pt x="1340985" y="220392"/>
                    <a:pt x="1349297" y="245327"/>
                  </a:cubicBezTo>
                  <a:cubicBezTo>
                    <a:pt x="1352622" y="255301"/>
                    <a:pt x="1364166" y="260196"/>
                    <a:pt x="1371600" y="267630"/>
                  </a:cubicBezTo>
                  <a:cubicBezTo>
                    <a:pt x="1382751" y="263913"/>
                    <a:pt x="1396742" y="264790"/>
                    <a:pt x="1405054" y="256478"/>
                  </a:cubicBezTo>
                  <a:cubicBezTo>
                    <a:pt x="1413365" y="248167"/>
                    <a:pt x="1410948" y="233538"/>
                    <a:pt x="1416205" y="223025"/>
                  </a:cubicBezTo>
                  <a:cubicBezTo>
                    <a:pt x="1422199" y="211038"/>
                    <a:pt x="1431073" y="200722"/>
                    <a:pt x="1438507" y="189571"/>
                  </a:cubicBezTo>
                  <a:cubicBezTo>
                    <a:pt x="1445941" y="197005"/>
                    <a:pt x="1456668" y="202210"/>
                    <a:pt x="1460810" y="211874"/>
                  </a:cubicBezTo>
                  <a:cubicBezTo>
                    <a:pt x="1480994" y="258971"/>
                    <a:pt x="1461795" y="298129"/>
                    <a:pt x="1483112" y="234176"/>
                  </a:cubicBezTo>
                  <a:cubicBezTo>
                    <a:pt x="1490546" y="241610"/>
                    <a:pt x="1500713" y="247074"/>
                    <a:pt x="1505415" y="256478"/>
                  </a:cubicBezTo>
                  <a:cubicBezTo>
                    <a:pt x="1512269" y="270186"/>
                    <a:pt x="1512356" y="286347"/>
                    <a:pt x="1516566" y="301083"/>
                  </a:cubicBezTo>
                  <a:cubicBezTo>
                    <a:pt x="1519795" y="312385"/>
                    <a:pt x="1524000" y="323386"/>
                    <a:pt x="1527717" y="334537"/>
                  </a:cubicBezTo>
                  <a:cubicBezTo>
                    <a:pt x="1535151" y="323386"/>
                    <a:pt x="1544025" y="313070"/>
                    <a:pt x="1550019" y="301083"/>
                  </a:cubicBezTo>
                  <a:cubicBezTo>
                    <a:pt x="1555276" y="290570"/>
                    <a:pt x="1554339" y="277195"/>
                    <a:pt x="1561171" y="267630"/>
                  </a:cubicBezTo>
                  <a:cubicBezTo>
                    <a:pt x="1573393" y="250520"/>
                    <a:pt x="1605776" y="223025"/>
                    <a:pt x="1605776" y="223025"/>
                  </a:cubicBezTo>
                  <a:cubicBezTo>
                    <a:pt x="1609493" y="211874"/>
                    <a:pt x="1605776" y="193288"/>
                    <a:pt x="1616927" y="189571"/>
                  </a:cubicBezTo>
                  <a:cubicBezTo>
                    <a:pt x="1626901" y="186246"/>
                    <a:pt x="1633820" y="202859"/>
                    <a:pt x="1639229" y="211874"/>
                  </a:cubicBezTo>
                  <a:cubicBezTo>
                    <a:pt x="1655666" y="239270"/>
                    <a:pt x="1646955" y="260779"/>
                    <a:pt x="1661532" y="289932"/>
                  </a:cubicBezTo>
                  <a:cubicBezTo>
                    <a:pt x="1666234" y="299336"/>
                    <a:pt x="1676400" y="304801"/>
                    <a:pt x="1683834" y="312235"/>
                  </a:cubicBezTo>
                  <a:cubicBezTo>
                    <a:pt x="1699103" y="266430"/>
                    <a:pt x="1699523" y="245610"/>
                    <a:pt x="1728439" y="211874"/>
                  </a:cubicBezTo>
                  <a:cubicBezTo>
                    <a:pt x="1742123" y="195909"/>
                    <a:pt x="1773044" y="167269"/>
                    <a:pt x="1773044" y="167269"/>
                  </a:cubicBezTo>
                  <a:cubicBezTo>
                    <a:pt x="1776761" y="182137"/>
                    <a:pt x="1779985" y="197138"/>
                    <a:pt x="1784195" y="211874"/>
                  </a:cubicBezTo>
                  <a:cubicBezTo>
                    <a:pt x="1787424" y="223176"/>
                    <a:pt x="1784833" y="240070"/>
                    <a:pt x="1795346" y="245327"/>
                  </a:cubicBezTo>
                  <a:cubicBezTo>
                    <a:pt x="1805860" y="250584"/>
                    <a:pt x="1817649" y="237893"/>
                    <a:pt x="1828800" y="234176"/>
                  </a:cubicBezTo>
                  <a:cubicBezTo>
                    <a:pt x="1839951" y="237893"/>
                    <a:pt x="1851340" y="249692"/>
                    <a:pt x="1862254" y="245327"/>
                  </a:cubicBezTo>
                  <a:cubicBezTo>
                    <a:pt x="1892213" y="233344"/>
                    <a:pt x="1885968" y="172348"/>
                    <a:pt x="1895707" y="156117"/>
                  </a:cubicBezTo>
                  <a:cubicBezTo>
                    <a:pt x="1909230" y="133579"/>
                    <a:pt x="1951463" y="100361"/>
                    <a:pt x="1951463" y="100361"/>
                  </a:cubicBezTo>
                  <a:cubicBezTo>
                    <a:pt x="1981329" y="189958"/>
                    <a:pt x="1949540" y="168935"/>
                    <a:pt x="2007219" y="156117"/>
                  </a:cubicBezTo>
                  <a:cubicBezTo>
                    <a:pt x="2029291" y="151212"/>
                    <a:pt x="2051824" y="148683"/>
                    <a:pt x="2074127" y="144966"/>
                  </a:cubicBezTo>
                  <a:cubicBezTo>
                    <a:pt x="2088995" y="130098"/>
                    <a:pt x="2097705" y="100361"/>
                    <a:pt x="2118732" y="100361"/>
                  </a:cubicBezTo>
                  <a:cubicBezTo>
                    <a:pt x="2139759" y="100361"/>
                    <a:pt x="2148469" y="130098"/>
                    <a:pt x="2163337" y="144966"/>
                  </a:cubicBezTo>
                  <a:lnTo>
                    <a:pt x="2185639" y="167269"/>
                  </a:lnTo>
                  <a:cubicBezTo>
                    <a:pt x="2196790" y="163552"/>
                    <a:pt x="2209914" y="163460"/>
                    <a:pt x="2219093" y="156117"/>
                  </a:cubicBezTo>
                  <a:cubicBezTo>
                    <a:pt x="2257879" y="125088"/>
                    <a:pt x="2224911" y="97938"/>
                    <a:pt x="2263697" y="156117"/>
                  </a:cubicBezTo>
                  <a:cubicBezTo>
                    <a:pt x="2278864" y="277445"/>
                    <a:pt x="2257174" y="261846"/>
                    <a:pt x="2297151" y="211874"/>
                  </a:cubicBezTo>
                  <a:cubicBezTo>
                    <a:pt x="2303719" y="203664"/>
                    <a:pt x="2312020" y="197005"/>
                    <a:pt x="2319454" y="189571"/>
                  </a:cubicBezTo>
                  <a:cubicBezTo>
                    <a:pt x="2330605" y="197005"/>
                    <a:pt x="2339824" y="214781"/>
                    <a:pt x="2352907" y="211874"/>
                  </a:cubicBezTo>
                  <a:cubicBezTo>
                    <a:pt x="2379073" y="206059"/>
                    <a:pt x="2394386" y="175746"/>
                    <a:pt x="2419815" y="167269"/>
                  </a:cubicBezTo>
                  <a:lnTo>
                    <a:pt x="2453268" y="156117"/>
                  </a:lnTo>
                  <a:cubicBezTo>
                    <a:pt x="2460702" y="148683"/>
                    <a:pt x="2470162" y="142830"/>
                    <a:pt x="2475571" y="133815"/>
                  </a:cubicBezTo>
                  <a:cubicBezTo>
                    <a:pt x="2481619" y="123736"/>
                    <a:pt x="2478410" y="108673"/>
                    <a:pt x="2486722" y="100361"/>
                  </a:cubicBezTo>
                  <a:cubicBezTo>
                    <a:pt x="2495034" y="92049"/>
                    <a:pt x="2509025" y="92927"/>
                    <a:pt x="2520176" y="89210"/>
                  </a:cubicBezTo>
                  <a:cubicBezTo>
                    <a:pt x="2527383" y="101222"/>
                    <a:pt x="2574261" y="189571"/>
                    <a:pt x="2598234" y="189571"/>
                  </a:cubicBezTo>
                  <a:cubicBezTo>
                    <a:pt x="2619261" y="189571"/>
                    <a:pt x="2625343" y="156629"/>
                    <a:pt x="2642839" y="144966"/>
                  </a:cubicBezTo>
                  <a:lnTo>
                    <a:pt x="2676293" y="122664"/>
                  </a:lnTo>
                  <a:cubicBezTo>
                    <a:pt x="2687444" y="133815"/>
                    <a:pt x="2700999" y="142996"/>
                    <a:pt x="2709746" y="156117"/>
                  </a:cubicBezTo>
                  <a:cubicBezTo>
                    <a:pt x="2767649" y="242972"/>
                    <a:pt x="2673742" y="142416"/>
                    <a:pt x="2743200" y="211874"/>
                  </a:cubicBezTo>
                  <a:cubicBezTo>
                    <a:pt x="2760030" y="199252"/>
                    <a:pt x="2807920" y="159178"/>
                    <a:pt x="2832410" y="156117"/>
                  </a:cubicBezTo>
                  <a:cubicBezTo>
                    <a:pt x="2847618" y="154216"/>
                    <a:pt x="2862147" y="163552"/>
                    <a:pt x="2877015" y="167269"/>
                  </a:cubicBezTo>
                  <a:cubicBezTo>
                    <a:pt x="2890182" y="219937"/>
                    <a:pt x="2874458" y="218728"/>
                    <a:pt x="2910468" y="200722"/>
                  </a:cubicBezTo>
                </a:path>
              </a:pathLst>
            </a:custGeom>
            <a:ln>
              <a:solidFill>
                <a:srgbClr val="00B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70" name="Straight Connector 69"/>
            <p:cNvCxnSpPr/>
            <p:nvPr/>
          </p:nvCxnSpPr>
          <p:spPr>
            <a:xfrm>
              <a:off x="1044238" y="2854625"/>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Freeform 70"/>
            <p:cNvSpPr/>
            <p:nvPr/>
          </p:nvSpPr>
          <p:spPr>
            <a:xfrm>
              <a:off x="1139834" y="2454841"/>
              <a:ext cx="2111433" cy="364559"/>
            </a:xfrm>
            <a:custGeom>
              <a:avLst/>
              <a:gdLst>
                <a:gd name="connsiteX0" fmla="*/ 0 w 2832410"/>
                <a:gd name="connsiteY0" fmla="*/ 211873 h 379141"/>
                <a:gd name="connsiteX1" fmla="*/ 33454 w 2832410"/>
                <a:gd name="connsiteY1" fmla="*/ 223024 h 379141"/>
                <a:gd name="connsiteX2" fmla="*/ 44605 w 2832410"/>
                <a:gd name="connsiteY2" fmla="*/ 256478 h 379141"/>
                <a:gd name="connsiteX3" fmla="*/ 55756 w 2832410"/>
                <a:gd name="connsiteY3" fmla="*/ 223024 h 379141"/>
                <a:gd name="connsiteX4" fmla="*/ 78059 w 2832410"/>
                <a:gd name="connsiteY4" fmla="*/ 200721 h 379141"/>
                <a:gd name="connsiteX5" fmla="*/ 111512 w 2832410"/>
                <a:gd name="connsiteY5" fmla="*/ 211873 h 379141"/>
                <a:gd name="connsiteX6" fmla="*/ 133815 w 2832410"/>
                <a:gd name="connsiteY6" fmla="*/ 189570 h 379141"/>
                <a:gd name="connsiteX7" fmla="*/ 200722 w 2832410"/>
                <a:gd name="connsiteY7" fmla="*/ 211873 h 379141"/>
                <a:gd name="connsiteX8" fmla="*/ 223024 w 2832410"/>
                <a:gd name="connsiteY8" fmla="*/ 189570 h 379141"/>
                <a:gd name="connsiteX9" fmla="*/ 278781 w 2832410"/>
                <a:gd name="connsiteY9" fmla="*/ 156117 h 379141"/>
                <a:gd name="connsiteX10" fmla="*/ 312234 w 2832410"/>
                <a:gd name="connsiteY10" fmla="*/ 66907 h 379141"/>
                <a:gd name="connsiteX11" fmla="*/ 334537 w 2832410"/>
                <a:gd name="connsiteY11" fmla="*/ 0 h 379141"/>
                <a:gd name="connsiteX12" fmla="*/ 390293 w 2832410"/>
                <a:gd name="connsiteY12" fmla="*/ 33453 h 379141"/>
                <a:gd name="connsiteX13" fmla="*/ 446049 w 2832410"/>
                <a:gd name="connsiteY13" fmla="*/ 133814 h 379141"/>
                <a:gd name="connsiteX14" fmla="*/ 479502 w 2832410"/>
                <a:gd name="connsiteY14" fmla="*/ 144965 h 379141"/>
                <a:gd name="connsiteX15" fmla="*/ 490654 w 2832410"/>
                <a:gd name="connsiteY15" fmla="*/ 245326 h 379141"/>
                <a:gd name="connsiteX16" fmla="*/ 501805 w 2832410"/>
                <a:gd name="connsiteY16" fmla="*/ 189570 h 379141"/>
                <a:gd name="connsiteX17" fmla="*/ 524107 w 2832410"/>
                <a:gd name="connsiteY17" fmla="*/ 223024 h 379141"/>
                <a:gd name="connsiteX18" fmla="*/ 546410 w 2832410"/>
                <a:gd name="connsiteY18" fmla="*/ 200721 h 379141"/>
                <a:gd name="connsiteX19" fmla="*/ 579863 w 2832410"/>
                <a:gd name="connsiteY19" fmla="*/ 200721 h 379141"/>
                <a:gd name="connsiteX20" fmla="*/ 635620 w 2832410"/>
                <a:gd name="connsiteY20" fmla="*/ 189570 h 379141"/>
                <a:gd name="connsiteX21" fmla="*/ 669073 w 2832410"/>
                <a:gd name="connsiteY21" fmla="*/ 167268 h 379141"/>
                <a:gd name="connsiteX22" fmla="*/ 802888 w 2832410"/>
                <a:gd name="connsiteY22" fmla="*/ 122663 h 379141"/>
                <a:gd name="connsiteX23" fmla="*/ 825190 w 2832410"/>
                <a:gd name="connsiteY23" fmla="*/ 100360 h 379141"/>
                <a:gd name="connsiteX24" fmla="*/ 858644 w 2832410"/>
                <a:gd name="connsiteY24" fmla="*/ 200721 h 379141"/>
                <a:gd name="connsiteX25" fmla="*/ 892098 w 2832410"/>
                <a:gd name="connsiteY25" fmla="*/ 245326 h 379141"/>
                <a:gd name="connsiteX26" fmla="*/ 925551 w 2832410"/>
                <a:gd name="connsiteY26" fmla="*/ 256478 h 379141"/>
                <a:gd name="connsiteX27" fmla="*/ 959005 w 2832410"/>
                <a:gd name="connsiteY27" fmla="*/ 278780 h 379141"/>
                <a:gd name="connsiteX28" fmla="*/ 992459 w 2832410"/>
                <a:gd name="connsiteY28" fmla="*/ 267629 h 379141"/>
                <a:gd name="connsiteX29" fmla="*/ 1048215 w 2832410"/>
                <a:gd name="connsiteY29" fmla="*/ 200721 h 379141"/>
                <a:gd name="connsiteX30" fmla="*/ 1081668 w 2832410"/>
                <a:gd name="connsiteY30" fmla="*/ 189570 h 379141"/>
                <a:gd name="connsiteX31" fmla="*/ 1103971 w 2832410"/>
                <a:gd name="connsiteY31" fmla="*/ 167268 h 379141"/>
                <a:gd name="connsiteX32" fmla="*/ 1137424 w 2832410"/>
                <a:gd name="connsiteY32" fmla="*/ 178419 h 379141"/>
                <a:gd name="connsiteX33" fmla="*/ 1159727 w 2832410"/>
                <a:gd name="connsiteY33" fmla="*/ 245326 h 379141"/>
                <a:gd name="connsiteX34" fmla="*/ 1182029 w 2832410"/>
                <a:gd name="connsiteY34" fmla="*/ 312234 h 379141"/>
                <a:gd name="connsiteX35" fmla="*/ 1193181 w 2832410"/>
                <a:gd name="connsiteY35" fmla="*/ 345687 h 379141"/>
                <a:gd name="connsiteX36" fmla="*/ 1204332 w 2832410"/>
                <a:gd name="connsiteY36" fmla="*/ 379141 h 379141"/>
                <a:gd name="connsiteX37" fmla="*/ 1237785 w 2832410"/>
                <a:gd name="connsiteY37" fmla="*/ 356839 h 379141"/>
                <a:gd name="connsiteX38" fmla="*/ 1260088 w 2832410"/>
                <a:gd name="connsiteY38" fmla="*/ 334536 h 379141"/>
                <a:gd name="connsiteX39" fmla="*/ 1304693 w 2832410"/>
                <a:gd name="connsiteY39" fmla="*/ 323385 h 379141"/>
                <a:gd name="connsiteX40" fmla="*/ 1326995 w 2832410"/>
                <a:gd name="connsiteY40" fmla="*/ 234175 h 379141"/>
                <a:gd name="connsiteX41" fmla="*/ 1338146 w 2832410"/>
                <a:gd name="connsiteY41" fmla="*/ 267629 h 379141"/>
                <a:gd name="connsiteX42" fmla="*/ 1371600 w 2832410"/>
                <a:gd name="connsiteY42" fmla="*/ 278780 h 379141"/>
                <a:gd name="connsiteX43" fmla="*/ 1427356 w 2832410"/>
                <a:gd name="connsiteY43" fmla="*/ 200721 h 379141"/>
                <a:gd name="connsiteX44" fmla="*/ 1449659 w 2832410"/>
                <a:gd name="connsiteY44" fmla="*/ 178419 h 379141"/>
                <a:gd name="connsiteX45" fmla="*/ 1471961 w 2832410"/>
                <a:gd name="connsiteY45" fmla="*/ 144965 h 379141"/>
                <a:gd name="connsiteX46" fmla="*/ 1483112 w 2832410"/>
                <a:gd name="connsiteY46" fmla="*/ 301082 h 379141"/>
                <a:gd name="connsiteX47" fmla="*/ 1505415 w 2832410"/>
                <a:gd name="connsiteY47" fmla="*/ 278780 h 379141"/>
                <a:gd name="connsiteX48" fmla="*/ 1538868 w 2832410"/>
                <a:gd name="connsiteY48" fmla="*/ 189570 h 379141"/>
                <a:gd name="connsiteX49" fmla="*/ 1572322 w 2832410"/>
                <a:gd name="connsiteY49" fmla="*/ 100360 h 379141"/>
                <a:gd name="connsiteX50" fmla="*/ 1594624 w 2832410"/>
                <a:gd name="connsiteY50" fmla="*/ 122663 h 379141"/>
                <a:gd name="connsiteX51" fmla="*/ 1616927 w 2832410"/>
                <a:gd name="connsiteY51" fmla="*/ 200721 h 379141"/>
                <a:gd name="connsiteX52" fmla="*/ 1628078 w 2832410"/>
                <a:gd name="connsiteY52" fmla="*/ 245326 h 379141"/>
                <a:gd name="connsiteX53" fmla="*/ 1650381 w 2832410"/>
                <a:gd name="connsiteY53" fmla="*/ 278780 h 379141"/>
                <a:gd name="connsiteX54" fmla="*/ 1661532 w 2832410"/>
                <a:gd name="connsiteY54" fmla="*/ 245326 h 379141"/>
                <a:gd name="connsiteX55" fmla="*/ 1672683 w 2832410"/>
                <a:gd name="connsiteY55" fmla="*/ 167268 h 379141"/>
                <a:gd name="connsiteX56" fmla="*/ 1683834 w 2832410"/>
                <a:gd name="connsiteY56" fmla="*/ 223024 h 379141"/>
                <a:gd name="connsiteX57" fmla="*/ 1728439 w 2832410"/>
                <a:gd name="connsiteY57" fmla="*/ 312234 h 379141"/>
                <a:gd name="connsiteX58" fmla="*/ 1739590 w 2832410"/>
                <a:gd name="connsiteY58" fmla="*/ 234175 h 379141"/>
                <a:gd name="connsiteX59" fmla="*/ 1750741 w 2832410"/>
                <a:gd name="connsiteY59" fmla="*/ 200721 h 379141"/>
                <a:gd name="connsiteX60" fmla="*/ 1795346 w 2832410"/>
                <a:gd name="connsiteY60" fmla="*/ 289931 h 379141"/>
                <a:gd name="connsiteX61" fmla="*/ 1817649 w 2832410"/>
                <a:gd name="connsiteY61" fmla="*/ 245326 h 379141"/>
                <a:gd name="connsiteX62" fmla="*/ 1895707 w 2832410"/>
                <a:gd name="connsiteY62" fmla="*/ 211873 h 379141"/>
                <a:gd name="connsiteX63" fmla="*/ 1918010 w 2832410"/>
                <a:gd name="connsiteY63" fmla="*/ 234175 h 379141"/>
                <a:gd name="connsiteX64" fmla="*/ 1973766 w 2832410"/>
                <a:gd name="connsiteY64" fmla="*/ 178419 h 379141"/>
                <a:gd name="connsiteX65" fmla="*/ 2029522 w 2832410"/>
                <a:gd name="connsiteY65" fmla="*/ 234175 h 379141"/>
                <a:gd name="connsiteX66" fmla="*/ 2062976 w 2832410"/>
                <a:gd name="connsiteY66" fmla="*/ 133814 h 379141"/>
                <a:gd name="connsiteX67" fmla="*/ 2074127 w 2832410"/>
                <a:gd name="connsiteY67" fmla="*/ 100360 h 379141"/>
                <a:gd name="connsiteX68" fmla="*/ 2107581 w 2832410"/>
                <a:gd name="connsiteY68" fmla="*/ 78058 h 379141"/>
                <a:gd name="connsiteX69" fmla="*/ 2141034 w 2832410"/>
                <a:gd name="connsiteY69" fmla="*/ 144965 h 379141"/>
                <a:gd name="connsiteX70" fmla="*/ 2152185 w 2832410"/>
                <a:gd name="connsiteY70" fmla="*/ 189570 h 379141"/>
                <a:gd name="connsiteX71" fmla="*/ 2196790 w 2832410"/>
                <a:gd name="connsiteY71" fmla="*/ 256478 h 379141"/>
                <a:gd name="connsiteX72" fmla="*/ 2219093 w 2832410"/>
                <a:gd name="connsiteY72" fmla="*/ 289931 h 379141"/>
                <a:gd name="connsiteX73" fmla="*/ 2263698 w 2832410"/>
                <a:gd name="connsiteY73" fmla="*/ 334536 h 379141"/>
                <a:gd name="connsiteX74" fmla="*/ 2286000 w 2832410"/>
                <a:gd name="connsiteY74" fmla="*/ 245326 h 379141"/>
                <a:gd name="connsiteX75" fmla="*/ 2319454 w 2832410"/>
                <a:gd name="connsiteY75" fmla="*/ 211873 h 379141"/>
                <a:gd name="connsiteX76" fmla="*/ 2375210 w 2832410"/>
                <a:gd name="connsiteY76" fmla="*/ 200721 h 379141"/>
                <a:gd name="connsiteX77" fmla="*/ 2408663 w 2832410"/>
                <a:gd name="connsiteY77" fmla="*/ 189570 h 379141"/>
                <a:gd name="connsiteX78" fmla="*/ 2453268 w 2832410"/>
                <a:gd name="connsiteY78" fmla="*/ 144965 h 379141"/>
                <a:gd name="connsiteX79" fmla="*/ 2464420 w 2832410"/>
                <a:gd name="connsiteY79" fmla="*/ 189570 h 379141"/>
                <a:gd name="connsiteX80" fmla="*/ 2486722 w 2832410"/>
                <a:gd name="connsiteY80" fmla="*/ 211873 h 379141"/>
                <a:gd name="connsiteX81" fmla="*/ 2509024 w 2832410"/>
                <a:gd name="connsiteY81" fmla="*/ 189570 h 379141"/>
                <a:gd name="connsiteX82" fmla="*/ 2575932 w 2832410"/>
                <a:gd name="connsiteY82" fmla="*/ 245326 h 379141"/>
                <a:gd name="connsiteX83" fmla="*/ 2620537 w 2832410"/>
                <a:gd name="connsiteY83" fmla="*/ 345687 h 379141"/>
                <a:gd name="connsiteX84" fmla="*/ 2653990 w 2832410"/>
                <a:gd name="connsiteY84" fmla="*/ 323385 h 379141"/>
                <a:gd name="connsiteX85" fmla="*/ 2698595 w 2832410"/>
                <a:gd name="connsiteY85" fmla="*/ 234175 h 379141"/>
                <a:gd name="connsiteX86" fmla="*/ 2743200 w 2832410"/>
                <a:gd name="connsiteY86" fmla="*/ 144965 h 379141"/>
                <a:gd name="connsiteX87" fmla="*/ 2754351 w 2832410"/>
                <a:gd name="connsiteY87" fmla="*/ 111512 h 379141"/>
                <a:gd name="connsiteX88" fmla="*/ 2776654 w 2832410"/>
                <a:gd name="connsiteY88" fmla="*/ 33453 h 379141"/>
                <a:gd name="connsiteX89" fmla="*/ 2810107 w 2832410"/>
                <a:gd name="connsiteY89" fmla="*/ 100360 h 379141"/>
                <a:gd name="connsiteX90" fmla="*/ 2832410 w 2832410"/>
                <a:gd name="connsiteY90" fmla="*/ 211873 h 3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32410" h="379141">
                  <a:moveTo>
                    <a:pt x="0" y="211873"/>
                  </a:moveTo>
                  <a:cubicBezTo>
                    <a:pt x="11151" y="215590"/>
                    <a:pt x="25142" y="214712"/>
                    <a:pt x="33454" y="223024"/>
                  </a:cubicBezTo>
                  <a:cubicBezTo>
                    <a:pt x="41766" y="231336"/>
                    <a:pt x="32850" y="256478"/>
                    <a:pt x="44605" y="256478"/>
                  </a:cubicBezTo>
                  <a:cubicBezTo>
                    <a:pt x="56360" y="256478"/>
                    <a:pt x="49708" y="233103"/>
                    <a:pt x="55756" y="223024"/>
                  </a:cubicBezTo>
                  <a:cubicBezTo>
                    <a:pt x="61165" y="214009"/>
                    <a:pt x="70625" y="208155"/>
                    <a:pt x="78059" y="200721"/>
                  </a:cubicBezTo>
                  <a:cubicBezTo>
                    <a:pt x="89210" y="204438"/>
                    <a:pt x="99986" y="214178"/>
                    <a:pt x="111512" y="211873"/>
                  </a:cubicBezTo>
                  <a:cubicBezTo>
                    <a:pt x="121822" y="209811"/>
                    <a:pt x="123301" y="189570"/>
                    <a:pt x="133815" y="189570"/>
                  </a:cubicBezTo>
                  <a:cubicBezTo>
                    <a:pt x="157324" y="189570"/>
                    <a:pt x="200722" y="211873"/>
                    <a:pt x="200722" y="211873"/>
                  </a:cubicBezTo>
                  <a:cubicBezTo>
                    <a:pt x="208156" y="204439"/>
                    <a:pt x="214009" y="194979"/>
                    <a:pt x="223024" y="189570"/>
                  </a:cubicBezTo>
                  <a:cubicBezTo>
                    <a:pt x="295410" y="146138"/>
                    <a:pt x="222266" y="212630"/>
                    <a:pt x="278781" y="156117"/>
                  </a:cubicBezTo>
                  <a:cubicBezTo>
                    <a:pt x="305216" y="23937"/>
                    <a:pt x="270470" y="160876"/>
                    <a:pt x="312234" y="66907"/>
                  </a:cubicBezTo>
                  <a:cubicBezTo>
                    <a:pt x="321782" y="45424"/>
                    <a:pt x="334537" y="0"/>
                    <a:pt x="334537" y="0"/>
                  </a:cubicBezTo>
                  <a:cubicBezTo>
                    <a:pt x="360849" y="8771"/>
                    <a:pt x="374986" y="7942"/>
                    <a:pt x="390293" y="33453"/>
                  </a:cubicBezTo>
                  <a:cubicBezTo>
                    <a:pt x="409931" y="66183"/>
                    <a:pt x="394898" y="116764"/>
                    <a:pt x="446049" y="133814"/>
                  </a:cubicBezTo>
                  <a:lnTo>
                    <a:pt x="479502" y="144965"/>
                  </a:lnTo>
                  <a:cubicBezTo>
                    <a:pt x="483219" y="178419"/>
                    <a:pt x="475601" y="215220"/>
                    <a:pt x="490654" y="245326"/>
                  </a:cubicBezTo>
                  <a:cubicBezTo>
                    <a:pt x="499130" y="262278"/>
                    <a:pt x="486035" y="200083"/>
                    <a:pt x="501805" y="189570"/>
                  </a:cubicBezTo>
                  <a:cubicBezTo>
                    <a:pt x="512956" y="182136"/>
                    <a:pt x="516673" y="211873"/>
                    <a:pt x="524107" y="223024"/>
                  </a:cubicBezTo>
                  <a:cubicBezTo>
                    <a:pt x="531541" y="215590"/>
                    <a:pt x="541001" y="209736"/>
                    <a:pt x="546410" y="200721"/>
                  </a:cubicBezTo>
                  <a:cubicBezTo>
                    <a:pt x="568279" y="164273"/>
                    <a:pt x="543653" y="146406"/>
                    <a:pt x="579863" y="200721"/>
                  </a:cubicBezTo>
                  <a:cubicBezTo>
                    <a:pt x="598449" y="197004"/>
                    <a:pt x="617873" y="196225"/>
                    <a:pt x="635620" y="189570"/>
                  </a:cubicBezTo>
                  <a:cubicBezTo>
                    <a:pt x="648169" y="184864"/>
                    <a:pt x="656478" y="171848"/>
                    <a:pt x="669073" y="167268"/>
                  </a:cubicBezTo>
                  <a:cubicBezTo>
                    <a:pt x="862197" y="97041"/>
                    <a:pt x="683258" y="182477"/>
                    <a:pt x="802888" y="122663"/>
                  </a:cubicBezTo>
                  <a:cubicBezTo>
                    <a:pt x="810322" y="115229"/>
                    <a:pt x="817756" y="92926"/>
                    <a:pt x="825190" y="100360"/>
                  </a:cubicBezTo>
                  <a:cubicBezTo>
                    <a:pt x="880953" y="156123"/>
                    <a:pt x="825188" y="156113"/>
                    <a:pt x="858644" y="200721"/>
                  </a:cubicBezTo>
                  <a:cubicBezTo>
                    <a:pt x="869795" y="215589"/>
                    <a:pt x="877820" y="233428"/>
                    <a:pt x="892098" y="245326"/>
                  </a:cubicBezTo>
                  <a:cubicBezTo>
                    <a:pt x="901128" y="252851"/>
                    <a:pt x="915038" y="251221"/>
                    <a:pt x="925551" y="256478"/>
                  </a:cubicBezTo>
                  <a:cubicBezTo>
                    <a:pt x="937538" y="262472"/>
                    <a:pt x="947854" y="271346"/>
                    <a:pt x="959005" y="278780"/>
                  </a:cubicBezTo>
                  <a:cubicBezTo>
                    <a:pt x="970156" y="275063"/>
                    <a:pt x="983429" y="275154"/>
                    <a:pt x="992459" y="267629"/>
                  </a:cubicBezTo>
                  <a:cubicBezTo>
                    <a:pt x="1010018" y="252996"/>
                    <a:pt x="1025330" y="214452"/>
                    <a:pt x="1048215" y="200721"/>
                  </a:cubicBezTo>
                  <a:cubicBezTo>
                    <a:pt x="1058294" y="194673"/>
                    <a:pt x="1070517" y="193287"/>
                    <a:pt x="1081668" y="189570"/>
                  </a:cubicBezTo>
                  <a:cubicBezTo>
                    <a:pt x="1089102" y="182136"/>
                    <a:pt x="1093662" y="169330"/>
                    <a:pt x="1103971" y="167268"/>
                  </a:cubicBezTo>
                  <a:cubicBezTo>
                    <a:pt x="1115497" y="164963"/>
                    <a:pt x="1130592" y="168854"/>
                    <a:pt x="1137424" y="178419"/>
                  </a:cubicBezTo>
                  <a:cubicBezTo>
                    <a:pt x="1151088" y="197549"/>
                    <a:pt x="1152293" y="223024"/>
                    <a:pt x="1159727" y="245326"/>
                  </a:cubicBezTo>
                  <a:lnTo>
                    <a:pt x="1182029" y="312234"/>
                  </a:lnTo>
                  <a:lnTo>
                    <a:pt x="1193181" y="345687"/>
                  </a:lnTo>
                  <a:lnTo>
                    <a:pt x="1204332" y="379141"/>
                  </a:lnTo>
                  <a:cubicBezTo>
                    <a:pt x="1215483" y="371707"/>
                    <a:pt x="1227320" y="365211"/>
                    <a:pt x="1237785" y="356839"/>
                  </a:cubicBezTo>
                  <a:cubicBezTo>
                    <a:pt x="1245995" y="350271"/>
                    <a:pt x="1250684" y="339238"/>
                    <a:pt x="1260088" y="334536"/>
                  </a:cubicBezTo>
                  <a:cubicBezTo>
                    <a:pt x="1273796" y="327682"/>
                    <a:pt x="1289825" y="327102"/>
                    <a:pt x="1304693" y="323385"/>
                  </a:cubicBezTo>
                  <a:cubicBezTo>
                    <a:pt x="1312127" y="293648"/>
                    <a:pt x="1317302" y="205096"/>
                    <a:pt x="1326995" y="234175"/>
                  </a:cubicBezTo>
                  <a:cubicBezTo>
                    <a:pt x="1330712" y="245326"/>
                    <a:pt x="1329834" y="259317"/>
                    <a:pt x="1338146" y="267629"/>
                  </a:cubicBezTo>
                  <a:cubicBezTo>
                    <a:pt x="1346458" y="275941"/>
                    <a:pt x="1360449" y="275063"/>
                    <a:pt x="1371600" y="278780"/>
                  </a:cubicBezTo>
                  <a:cubicBezTo>
                    <a:pt x="1444661" y="205719"/>
                    <a:pt x="1368643" y="288790"/>
                    <a:pt x="1427356" y="200721"/>
                  </a:cubicBezTo>
                  <a:cubicBezTo>
                    <a:pt x="1433188" y="191973"/>
                    <a:pt x="1443091" y="186629"/>
                    <a:pt x="1449659" y="178419"/>
                  </a:cubicBezTo>
                  <a:cubicBezTo>
                    <a:pt x="1458031" y="167954"/>
                    <a:pt x="1464527" y="156116"/>
                    <a:pt x="1471961" y="144965"/>
                  </a:cubicBezTo>
                  <a:cubicBezTo>
                    <a:pt x="1475678" y="197004"/>
                    <a:pt x="1470458" y="250468"/>
                    <a:pt x="1483112" y="301082"/>
                  </a:cubicBezTo>
                  <a:cubicBezTo>
                    <a:pt x="1485662" y="311282"/>
                    <a:pt x="1501273" y="288443"/>
                    <a:pt x="1505415" y="278780"/>
                  </a:cubicBezTo>
                  <a:cubicBezTo>
                    <a:pt x="1563295" y="143729"/>
                    <a:pt x="1474869" y="285571"/>
                    <a:pt x="1538868" y="189570"/>
                  </a:cubicBezTo>
                  <a:cubicBezTo>
                    <a:pt x="1564333" y="316887"/>
                    <a:pt x="1534951" y="203131"/>
                    <a:pt x="1572322" y="100360"/>
                  </a:cubicBezTo>
                  <a:cubicBezTo>
                    <a:pt x="1575915" y="90479"/>
                    <a:pt x="1587190" y="115229"/>
                    <a:pt x="1594624" y="122663"/>
                  </a:cubicBezTo>
                  <a:cubicBezTo>
                    <a:pt x="1629501" y="262160"/>
                    <a:pt x="1584921" y="88697"/>
                    <a:pt x="1616927" y="200721"/>
                  </a:cubicBezTo>
                  <a:cubicBezTo>
                    <a:pt x="1621137" y="215457"/>
                    <a:pt x="1622041" y="231239"/>
                    <a:pt x="1628078" y="245326"/>
                  </a:cubicBezTo>
                  <a:cubicBezTo>
                    <a:pt x="1633357" y="257645"/>
                    <a:pt x="1642947" y="267629"/>
                    <a:pt x="1650381" y="278780"/>
                  </a:cubicBezTo>
                  <a:cubicBezTo>
                    <a:pt x="1654098" y="267629"/>
                    <a:pt x="1659227" y="256852"/>
                    <a:pt x="1661532" y="245326"/>
                  </a:cubicBezTo>
                  <a:cubicBezTo>
                    <a:pt x="1666687" y="219553"/>
                    <a:pt x="1654098" y="185853"/>
                    <a:pt x="1672683" y="167268"/>
                  </a:cubicBezTo>
                  <a:cubicBezTo>
                    <a:pt x="1686085" y="153866"/>
                    <a:pt x="1678388" y="204870"/>
                    <a:pt x="1683834" y="223024"/>
                  </a:cubicBezTo>
                  <a:cubicBezTo>
                    <a:pt x="1698713" y="272621"/>
                    <a:pt x="1703337" y="274580"/>
                    <a:pt x="1728439" y="312234"/>
                  </a:cubicBezTo>
                  <a:cubicBezTo>
                    <a:pt x="1732156" y="286214"/>
                    <a:pt x="1734435" y="259948"/>
                    <a:pt x="1739590" y="234175"/>
                  </a:cubicBezTo>
                  <a:cubicBezTo>
                    <a:pt x="1741895" y="222649"/>
                    <a:pt x="1742429" y="192409"/>
                    <a:pt x="1750741" y="200721"/>
                  </a:cubicBezTo>
                  <a:cubicBezTo>
                    <a:pt x="1774250" y="224230"/>
                    <a:pt x="1795346" y="289931"/>
                    <a:pt x="1795346" y="289931"/>
                  </a:cubicBezTo>
                  <a:cubicBezTo>
                    <a:pt x="1802780" y="275063"/>
                    <a:pt x="1805894" y="257080"/>
                    <a:pt x="1817649" y="245326"/>
                  </a:cubicBezTo>
                  <a:cubicBezTo>
                    <a:pt x="1831428" y="231547"/>
                    <a:pt x="1875715" y="218537"/>
                    <a:pt x="1895707" y="211873"/>
                  </a:cubicBezTo>
                  <a:cubicBezTo>
                    <a:pt x="1903141" y="219307"/>
                    <a:pt x="1908347" y="238316"/>
                    <a:pt x="1918010" y="234175"/>
                  </a:cubicBezTo>
                  <a:cubicBezTo>
                    <a:pt x="1942168" y="223821"/>
                    <a:pt x="1973766" y="178419"/>
                    <a:pt x="1973766" y="178419"/>
                  </a:cubicBezTo>
                  <a:cubicBezTo>
                    <a:pt x="1999785" y="256477"/>
                    <a:pt x="1973766" y="252760"/>
                    <a:pt x="2029522" y="234175"/>
                  </a:cubicBezTo>
                  <a:lnTo>
                    <a:pt x="2062976" y="133814"/>
                  </a:lnTo>
                  <a:cubicBezTo>
                    <a:pt x="2066693" y="122663"/>
                    <a:pt x="2064347" y="106880"/>
                    <a:pt x="2074127" y="100360"/>
                  </a:cubicBezTo>
                  <a:lnTo>
                    <a:pt x="2107581" y="78058"/>
                  </a:lnTo>
                  <a:cubicBezTo>
                    <a:pt x="2132016" y="114711"/>
                    <a:pt x="2129493" y="104569"/>
                    <a:pt x="2141034" y="144965"/>
                  </a:cubicBezTo>
                  <a:cubicBezTo>
                    <a:pt x="2145244" y="159701"/>
                    <a:pt x="2145331" y="175862"/>
                    <a:pt x="2152185" y="189570"/>
                  </a:cubicBezTo>
                  <a:cubicBezTo>
                    <a:pt x="2164172" y="213545"/>
                    <a:pt x="2181921" y="234175"/>
                    <a:pt x="2196790" y="256478"/>
                  </a:cubicBezTo>
                  <a:cubicBezTo>
                    <a:pt x="2204224" y="267629"/>
                    <a:pt x="2209616" y="280454"/>
                    <a:pt x="2219093" y="289931"/>
                  </a:cubicBezTo>
                  <a:lnTo>
                    <a:pt x="2263698" y="334536"/>
                  </a:lnTo>
                  <a:cubicBezTo>
                    <a:pt x="2265306" y="326495"/>
                    <a:pt x="2276203" y="260021"/>
                    <a:pt x="2286000" y="245326"/>
                  </a:cubicBezTo>
                  <a:cubicBezTo>
                    <a:pt x="2294748" y="232204"/>
                    <a:pt x="2308303" y="223024"/>
                    <a:pt x="2319454" y="211873"/>
                  </a:cubicBezTo>
                  <a:cubicBezTo>
                    <a:pt x="2340290" y="149362"/>
                    <a:pt x="2313828" y="191952"/>
                    <a:pt x="2375210" y="200721"/>
                  </a:cubicBezTo>
                  <a:cubicBezTo>
                    <a:pt x="2386846" y="202383"/>
                    <a:pt x="2397512" y="193287"/>
                    <a:pt x="2408663" y="189570"/>
                  </a:cubicBezTo>
                  <a:cubicBezTo>
                    <a:pt x="2484678" y="240247"/>
                    <a:pt x="2399850" y="198383"/>
                    <a:pt x="2453268" y="144965"/>
                  </a:cubicBezTo>
                  <a:cubicBezTo>
                    <a:pt x="2464105" y="134128"/>
                    <a:pt x="2457566" y="175862"/>
                    <a:pt x="2464420" y="189570"/>
                  </a:cubicBezTo>
                  <a:cubicBezTo>
                    <a:pt x="2469122" y="198974"/>
                    <a:pt x="2479288" y="204439"/>
                    <a:pt x="2486722" y="211873"/>
                  </a:cubicBezTo>
                  <a:cubicBezTo>
                    <a:pt x="2494156" y="204439"/>
                    <a:pt x="2498654" y="187842"/>
                    <a:pt x="2509024" y="189570"/>
                  </a:cubicBezTo>
                  <a:cubicBezTo>
                    <a:pt x="2524926" y="192220"/>
                    <a:pt x="2561481" y="230876"/>
                    <a:pt x="2575932" y="245326"/>
                  </a:cubicBezTo>
                  <a:cubicBezTo>
                    <a:pt x="2602472" y="324948"/>
                    <a:pt x="2585193" y="292674"/>
                    <a:pt x="2620537" y="345687"/>
                  </a:cubicBezTo>
                  <a:cubicBezTo>
                    <a:pt x="2631688" y="338253"/>
                    <a:pt x="2646887" y="334750"/>
                    <a:pt x="2653990" y="323385"/>
                  </a:cubicBezTo>
                  <a:cubicBezTo>
                    <a:pt x="2739418" y="186701"/>
                    <a:pt x="2632927" y="299846"/>
                    <a:pt x="2698595" y="234175"/>
                  </a:cubicBezTo>
                  <a:cubicBezTo>
                    <a:pt x="2724223" y="157294"/>
                    <a:pt x="2704275" y="183892"/>
                    <a:pt x="2743200" y="144965"/>
                  </a:cubicBezTo>
                  <a:cubicBezTo>
                    <a:pt x="2746917" y="133814"/>
                    <a:pt x="2754351" y="123266"/>
                    <a:pt x="2754351" y="111512"/>
                  </a:cubicBezTo>
                  <a:cubicBezTo>
                    <a:pt x="2754351" y="14841"/>
                    <a:pt x="2709824" y="11177"/>
                    <a:pt x="2776654" y="33453"/>
                  </a:cubicBezTo>
                  <a:cubicBezTo>
                    <a:pt x="2805520" y="62321"/>
                    <a:pt x="2802634" y="51784"/>
                    <a:pt x="2810107" y="100360"/>
                  </a:cubicBezTo>
                  <a:cubicBezTo>
                    <a:pt x="2827172" y="211279"/>
                    <a:pt x="2796626" y="176086"/>
                    <a:pt x="2832410" y="211873"/>
                  </a:cubicBezTo>
                </a:path>
              </a:pathLst>
            </a:custGeom>
            <a:ln>
              <a:solidFill>
                <a:srgbClr val="00B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72" name="Straight Connector 71"/>
            <p:cNvCxnSpPr/>
            <p:nvPr/>
          </p:nvCxnSpPr>
          <p:spPr>
            <a:xfrm>
              <a:off x="1101042" y="3379332"/>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73" name="Freeform 72"/>
            <p:cNvSpPr/>
            <p:nvPr/>
          </p:nvSpPr>
          <p:spPr>
            <a:xfrm>
              <a:off x="1156460" y="3198821"/>
              <a:ext cx="2196340" cy="388495"/>
            </a:xfrm>
            <a:custGeom>
              <a:avLst/>
              <a:gdLst>
                <a:gd name="connsiteX0" fmla="*/ 0 w 2946310"/>
                <a:gd name="connsiteY0" fmla="*/ 240484 h 541567"/>
                <a:gd name="connsiteX1" fmla="*/ 55757 w 2946310"/>
                <a:gd name="connsiteY1" fmla="*/ 251635 h 541567"/>
                <a:gd name="connsiteX2" fmla="*/ 89210 w 2946310"/>
                <a:gd name="connsiteY2" fmla="*/ 262786 h 541567"/>
                <a:gd name="connsiteX3" fmla="*/ 122664 w 2946310"/>
                <a:gd name="connsiteY3" fmla="*/ 240484 h 541567"/>
                <a:gd name="connsiteX4" fmla="*/ 156118 w 2946310"/>
                <a:gd name="connsiteY4" fmla="*/ 262786 h 541567"/>
                <a:gd name="connsiteX5" fmla="*/ 256479 w 2946310"/>
                <a:gd name="connsiteY5" fmla="*/ 285089 h 541567"/>
                <a:gd name="connsiteX6" fmla="*/ 323386 w 2946310"/>
                <a:gd name="connsiteY6" fmla="*/ 351996 h 541567"/>
                <a:gd name="connsiteX7" fmla="*/ 334537 w 2946310"/>
                <a:gd name="connsiteY7" fmla="*/ 385450 h 541567"/>
                <a:gd name="connsiteX8" fmla="*/ 412596 w 2946310"/>
                <a:gd name="connsiteY8" fmla="*/ 418903 h 541567"/>
                <a:gd name="connsiteX9" fmla="*/ 401444 w 2946310"/>
                <a:gd name="connsiteY9" fmla="*/ 318542 h 541567"/>
                <a:gd name="connsiteX10" fmla="*/ 412596 w 2946310"/>
                <a:gd name="connsiteY10" fmla="*/ 351996 h 541567"/>
                <a:gd name="connsiteX11" fmla="*/ 457200 w 2946310"/>
                <a:gd name="connsiteY11" fmla="*/ 418903 h 541567"/>
                <a:gd name="connsiteX12" fmla="*/ 490654 w 2946310"/>
                <a:gd name="connsiteY12" fmla="*/ 351996 h 541567"/>
                <a:gd name="connsiteX13" fmla="*/ 501805 w 2946310"/>
                <a:gd name="connsiteY13" fmla="*/ 318542 h 541567"/>
                <a:gd name="connsiteX14" fmla="*/ 535259 w 2946310"/>
                <a:gd name="connsiteY14" fmla="*/ 307391 h 541567"/>
                <a:gd name="connsiteX15" fmla="*/ 557561 w 2946310"/>
                <a:gd name="connsiteY15" fmla="*/ 273937 h 541567"/>
                <a:gd name="connsiteX16" fmla="*/ 568713 w 2946310"/>
                <a:gd name="connsiteY16" fmla="*/ 240484 h 541567"/>
                <a:gd name="connsiteX17" fmla="*/ 613318 w 2946310"/>
                <a:gd name="connsiteY17" fmla="*/ 195879 h 541567"/>
                <a:gd name="connsiteX18" fmla="*/ 657922 w 2946310"/>
                <a:gd name="connsiteY18" fmla="*/ 262786 h 541567"/>
                <a:gd name="connsiteX19" fmla="*/ 691376 w 2946310"/>
                <a:gd name="connsiteY19" fmla="*/ 296240 h 541567"/>
                <a:gd name="connsiteX20" fmla="*/ 713679 w 2946310"/>
                <a:gd name="connsiteY20" fmla="*/ 329694 h 541567"/>
                <a:gd name="connsiteX21" fmla="*/ 769435 w 2946310"/>
                <a:gd name="connsiteY21" fmla="*/ 340845 h 541567"/>
                <a:gd name="connsiteX22" fmla="*/ 791737 w 2946310"/>
                <a:gd name="connsiteY22" fmla="*/ 374298 h 541567"/>
                <a:gd name="connsiteX23" fmla="*/ 825191 w 2946310"/>
                <a:gd name="connsiteY23" fmla="*/ 418903 h 541567"/>
                <a:gd name="connsiteX24" fmla="*/ 836342 w 2946310"/>
                <a:gd name="connsiteY24" fmla="*/ 452357 h 541567"/>
                <a:gd name="connsiteX25" fmla="*/ 847493 w 2946310"/>
                <a:gd name="connsiteY25" fmla="*/ 463508 h 541567"/>
                <a:gd name="connsiteX26" fmla="*/ 825191 w 2946310"/>
                <a:gd name="connsiteY26" fmla="*/ 385450 h 541567"/>
                <a:gd name="connsiteX27" fmla="*/ 847493 w 2946310"/>
                <a:gd name="connsiteY27" fmla="*/ 296240 h 541567"/>
                <a:gd name="connsiteX28" fmla="*/ 880947 w 2946310"/>
                <a:gd name="connsiteY28" fmla="*/ 307391 h 541567"/>
                <a:gd name="connsiteX29" fmla="*/ 880947 w 2946310"/>
                <a:gd name="connsiteY29" fmla="*/ 240484 h 541567"/>
                <a:gd name="connsiteX30" fmla="*/ 869796 w 2946310"/>
                <a:gd name="connsiteY30" fmla="*/ 151274 h 541567"/>
                <a:gd name="connsiteX31" fmla="*/ 925552 w 2946310"/>
                <a:gd name="connsiteY31" fmla="*/ 173576 h 541567"/>
                <a:gd name="connsiteX32" fmla="*/ 959005 w 2946310"/>
                <a:gd name="connsiteY32" fmla="*/ 240484 h 541567"/>
                <a:gd name="connsiteX33" fmla="*/ 992459 w 2946310"/>
                <a:gd name="connsiteY33" fmla="*/ 251635 h 541567"/>
                <a:gd name="connsiteX34" fmla="*/ 1025913 w 2946310"/>
                <a:gd name="connsiteY34" fmla="*/ 285089 h 541567"/>
                <a:gd name="connsiteX35" fmla="*/ 1037064 w 2946310"/>
                <a:gd name="connsiteY35" fmla="*/ 229333 h 541567"/>
                <a:gd name="connsiteX36" fmla="*/ 1059366 w 2946310"/>
                <a:gd name="connsiteY36" fmla="*/ 162425 h 541567"/>
                <a:gd name="connsiteX37" fmla="*/ 1070518 w 2946310"/>
                <a:gd name="connsiteY37" fmla="*/ 195879 h 541567"/>
                <a:gd name="connsiteX38" fmla="*/ 1103971 w 2946310"/>
                <a:gd name="connsiteY38" fmla="*/ 84367 h 541567"/>
                <a:gd name="connsiteX39" fmla="*/ 1126274 w 2946310"/>
                <a:gd name="connsiteY39" fmla="*/ 106669 h 541567"/>
                <a:gd name="connsiteX40" fmla="*/ 1137425 w 2946310"/>
                <a:gd name="connsiteY40" fmla="*/ 195879 h 541567"/>
                <a:gd name="connsiteX41" fmla="*/ 1148576 w 2946310"/>
                <a:gd name="connsiteY41" fmla="*/ 140123 h 541567"/>
                <a:gd name="connsiteX42" fmla="*/ 1159727 w 2946310"/>
                <a:gd name="connsiteY42" fmla="*/ 95518 h 541567"/>
                <a:gd name="connsiteX43" fmla="*/ 1170879 w 2946310"/>
                <a:gd name="connsiteY43" fmla="*/ 140123 h 541567"/>
                <a:gd name="connsiteX44" fmla="*/ 1193181 w 2946310"/>
                <a:gd name="connsiteY44" fmla="*/ 273937 h 541567"/>
                <a:gd name="connsiteX45" fmla="*/ 1204332 w 2946310"/>
                <a:gd name="connsiteY45" fmla="*/ 329694 h 541567"/>
                <a:gd name="connsiteX46" fmla="*/ 1215483 w 2946310"/>
                <a:gd name="connsiteY46" fmla="*/ 296240 h 541567"/>
                <a:gd name="connsiteX47" fmla="*/ 1315844 w 2946310"/>
                <a:gd name="connsiteY47" fmla="*/ 385450 h 541567"/>
                <a:gd name="connsiteX48" fmla="*/ 1326996 w 2946310"/>
                <a:gd name="connsiteY48" fmla="*/ 441206 h 541567"/>
                <a:gd name="connsiteX49" fmla="*/ 1338147 w 2946310"/>
                <a:gd name="connsiteY49" fmla="*/ 474659 h 541567"/>
                <a:gd name="connsiteX50" fmla="*/ 1326996 w 2946310"/>
                <a:gd name="connsiteY50" fmla="*/ 285089 h 541567"/>
                <a:gd name="connsiteX51" fmla="*/ 1338147 w 2946310"/>
                <a:gd name="connsiteY51" fmla="*/ 229333 h 541567"/>
                <a:gd name="connsiteX52" fmla="*/ 1393903 w 2946310"/>
                <a:gd name="connsiteY52" fmla="*/ 273937 h 541567"/>
                <a:gd name="connsiteX53" fmla="*/ 1416205 w 2946310"/>
                <a:gd name="connsiteY53" fmla="*/ 240484 h 541567"/>
                <a:gd name="connsiteX54" fmla="*/ 1438508 w 2946310"/>
                <a:gd name="connsiteY54" fmla="*/ 151274 h 541567"/>
                <a:gd name="connsiteX55" fmla="*/ 1460810 w 2946310"/>
                <a:gd name="connsiteY55" fmla="*/ 218181 h 541567"/>
                <a:gd name="connsiteX56" fmla="*/ 1471961 w 2946310"/>
                <a:gd name="connsiteY56" fmla="*/ 251635 h 541567"/>
                <a:gd name="connsiteX57" fmla="*/ 1505415 w 2946310"/>
                <a:gd name="connsiteY57" fmla="*/ 240484 h 541567"/>
                <a:gd name="connsiteX58" fmla="*/ 1527718 w 2946310"/>
                <a:gd name="connsiteY58" fmla="*/ 173576 h 541567"/>
                <a:gd name="connsiteX59" fmla="*/ 1538869 w 2946310"/>
                <a:gd name="connsiteY59" fmla="*/ 207030 h 541567"/>
                <a:gd name="connsiteX60" fmla="*/ 1505415 w 2946310"/>
                <a:gd name="connsiteY60" fmla="*/ 262786 h 541567"/>
                <a:gd name="connsiteX61" fmla="*/ 1516566 w 2946310"/>
                <a:gd name="connsiteY61" fmla="*/ 374298 h 541567"/>
                <a:gd name="connsiteX62" fmla="*/ 1550020 w 2946310"/>
                <a:gd name="connsiteY62" fmla="*/ 541567 h 541567"/>
                <a:gd name="connsiteX63" fmla="*/ 1583474 w 2946310"/>
                <a:gd name="connsiteY63" fmla="*/ 441206 h 541567"/>
                <a:gd name="connsiteX64" fmla="*/ 1605776 w 2946310"/>
                <a:gd name="connsiteY64" fmla="*/ 374298 h 541567"/>
                <a:gd name="connsiteX65" fmla="*/ 1616927 w 2946310"/>
                <a:gd name="connsiteY65" fmla="*/ 329694 h 541567"/>
                <a:gd name="connsiteX66" fmla="*/ 1639230 w 2946310"/>
                <a:gd name="connsiteY66" fmla="*/ 296240 h 541567"/>
                <a:gd name="connsiteX67" fmla="*/ 1650381 w 2946310"/>
                <a:gd name="connsiteY67" fmla="*/ 251635 h 541567"/>
                <a:gd name="connsiteX68" fmla="*/ 1661532 w 2946310"/>
                <a:gd name="connsiteY68" fmla="*/ 218181 h 541567"/>
                <a:gd name="connsiteX69" fmla="*/ 1672683 w 2946310"/>
                <a:gd name="connsiteY69" fmla="*/ 151274 h 541567"/>
                <a:gd name="connsiteX70" fmla="*/ 1717288 w 2946310"/>
                <a:gd name="connsiteY70" fmla="*/ 285089 h 541567"/>
                <a:gd name="connsiteX71" fmla="*/ 1750742 w 2946310"/>
                <a:gd name="connsiteY71" fmla="*/ 173576 h 541567"/>
                <a:gd name="connsiteX72" fmla="*/ 1784196 w 2946310"/>
                <a:gd name="connsiteY72" fmla="*/ 162425 h 541567"/>
                <a:gd name="connsiteX73" fmla="*/ 1795347 w 2946310"/>
                <a:gd name="connsiteY73" fmla="*/ 218181 h 541567"/>
                <a:gd name="connsiteX74" fmla="*/ 1817649 w 2946310"/>
                <a:gd name="connsiteY74" fmla="*/ 117820 h 541567"/>
                <a:gd name="connsiteX75" fmla="*/ 1839952 w 2946310"/>
                <a:gd name="connsiteY75" fmla="*/ 95518 h 541567"/>
                <a:gd name="connsiteX76" fmla="*/ 1873405 w 2946310"/>
                <a:gd name="connsiteY76" fmla="*/ 6308 h 541567"/>
                <a:gd name="connsiteX77" fmla="*/ 1895708 w 2946310"/>
                <a:gd name="connsiteY77" fmla="*/ 28611 h 541567"/>
                <a:gd name="connsiteX78" fmla="*/ 1906859 w 2946310"/>
                <a:gd name="connsiteY78" fmla="*/ 229333 h 541567"/>
                <a:gd name="connsiteX79" fmla="*/ 1929161 w 2946310"/>
                <a:gd name="connsiteY79" fmla="*/ 207030 h 541567"/>
                <a:gd name="connsiteX80" fmla="*/ 1962615 w 2946310"/>
                <a:gd name="connsiteY80" fmla="*/ 195879 h 541567"/>
                <a:gd name="connsiteX81" fmla="*/ 2007220 w 2946310"/>
                <a:gd name="connsiteY81" fmla="*/ 329694 h 541567"/>
                <a:gd name="connsiteX82" fmla="*/ 2018371 w 2946310"/>
                <a:gd name="connsiteY82" fmla="*/ 363147 h 541567"/>
                <a:gd name="connsiteX83" fmla="*/ 2029522 w 2946310"/>
                <a:gd name="connsiteY83" fmla="*/ 407752 h 541567"/>
                <a:gd name="connsiteX84" fmla="*/ 2040674 w 2946310"/>
                <a:gd name="connsiteY84" fmla="*/ 441206 h 541567"/>
                <a:gd name="connsiteX85" fmla="*/ 2007220 w 2946310"/>
                <a:gd name="connsiteY85" fmla="*/ 407752 h 541567"/>
                <a:gd name="connsiteX86" fmla="*/ 2029522 w 2946310"/>
                <a:gd name="connsiteY86" fmla="*/ 329694 h 541567"/>
                <a:gd name="connsiteX87" fmla="*/ 2074127 w 2946310"/>
                <a:gd name="connsiteY87" fmla="*/ 251635 h 541567"/>
                <a:gd name="connsiteX88" fmla="*/ 2085279 w 2946310"/>
                <a:gd name="connsiteY88" fmla="*/ 195879 h 541567"/>
                <a:gd name="connsiteX89" fmla="*/ 2096430 w 2946310"/>
                <a:gd name="connsiteY89" fmla="*/ 162425 h 541567"/>
                <a:gd name="connsiteX90" fmla="*/ 2107581 w 2946310"/>
                <a:gd name="connsiteY90" fmla="*/ 117820 h 541567"/>
                <a:gd name="connsiteX91" fmla="*/ 2141035 w 2946310"/>
                <a:gd name="connsiteY91" fmla="*/ 162425 h 541567"/>
                <a:gd name="connsiteX92" fmla="*/ 2174488 w 2946310"/>
                <a:gd name="connsiteY92" fmla="*/ 273937 h 541567"/>
                <a:gd name="connsiteX93" fmla="*/ 2196791 w 2946310"/>
                <a:gd name="connsiteY93" fmla="*/ 207030 h 541567"/>
                <a:gd name="connsiteX94" fmla="*/ 2207942 w 2946310"/>
                <a:gd name="connsiteY94" fmla="*/ 173576 h 541567"/>
                <a:gd name="connsiteX95" fmla="*/ 2219093 w 2946310"/>
                <a:gd name="connsiteY95" fmla="*/ 128972 h 541567"/>
                <a:gd name="connsiteX96" fmla="*/ 2230244 w 2946310"/>
                <a:gd name="connsiteY96" fmla="*/ 218181 h 541567"/>
                <a:gd name="connsiteX97" fmla="*/ 2252547 w 2946310"/>
                <a:gd name="connsiteY97" fmla="*/ 240484 h 541567"/>
                <a:gd name="connsiteX98" fmla="*/ 2263698 w 2946310"/>
                <a:gd name="connsiteY98" fmla="*/ 296240 h 541567"/>
                <a:gd name="connsiteX99" fmla="*/ 2274849 w 2946310"/>
                <a:gd name="connsiteY99" fmla="*/ 329694 h 541567"/>
                <a:gd name="connsiteX100" fmla="*/ 2297152 w 2946310"/>
                <a:gd name="connsiteY100" fmla="*/ 407752 h 541567"/>
                <a:gd name="connsiteX101" fmla="*/ 2308303 w 2946310"/>
                <a:gd name="connsiteY101" fmla="*/ 307391 h 541567"/>
                <a:gd name="connsiteX102" fmla="*/ 2341757 w 2946310"/>
                <a:gd name="connsiteY102" fmla="*/ 229333 h 541567"/>
                <a:gd name="connsiteX103" fmla="*/ 2352908 w 2946310"/>
                <a:gd name="connsiteY103" fmla="*/ 184728 h 541567"/>
                <a:gd name="connsiteX104" fmla="*/ 2375210 w 2946310"/>
                <a:gd name="connsiteY104" fmla="*/ 162425 h 541567"/>
                <a:gd name="connsiteX105" fmla="*/ 2386361 w 2946310"/>
                <a:gd name="connsiteY105" fmla="*/ 195879 h 541567"/>
                <a:gd name="connsiteX106" fmla="*/ 2453269 w 2946310"/>
                <a:gd name="connsiteY106" fmla="*/ 251635 h 541567"/>
                <a:gd name="connsiteX107" fmla="*/ 2475571 w 2946310"/>
                <a:gd name="connsiteY107" fmla="*/ 307391 h 541567"/>
                <a:gd name="connsiteX108" fmla="*/ 2475571 w 2946310"/>
                <a:gd name="connsiteY108" fmla="*/ 318542 h 541567"/>
                <a:gd name="connsiteX109" fmla="*/ 2486722 w 2946310"/>
                <a:gd name="connsiteY109" fmla="*/ 351996 h 541567"/>
                <a:gd name="connsiteX110" fmla="*/ 2509025 w 2946310"/>
                <a:gd name="connsiteY110" fmla="*/ 463508 h 541567"/>
                <a:gd name="connsiteX111" fmla="*/ 2531327 w 2946310"/>
                <a:gd name="connsiteY111" fmla="*/ 496962 h 541567"/>
                <a:gd name="connsiteX112" fmla="*/ 2564781 w 2946310"/>
                <a:gd name="connsiteY112" fmla="*/ 463508 h 541567"/>
                <a:gd name="connsiteX113" fmla="*/ 2609386 w 2946310"/>
                <a:gd name="connsiteY113" fmla="*/ 385450 h 541567"/>
                <a:gd name="connsiteX114" fmla="*/ 2631688 w 2946310"/>
                <a:gd name="connsiteY114" fmla="*/ 318542 h 541567"/>
                <a:gd name="connsiteX115" fmla="*/ 2642839 w 2946310"/>
                <a:gd name="connsiteY115" fmla="*/ 273937 h 541567"/>
                <a:gd name="connsiteX116" fmla="*/ 2665142 w 2946310"/>
                <a:gd name="connsiteY116" fmla="*/ 218181 h 541567"/>
                <a:gd name="connsiteX117" fmla="*/ 2698596 w 2946310"/>
                <a:gd name="connsiteY117" fmla="*/ 329694 h 541567"/>
                <a:gd name="connsiteX118" fmla="*/ 2676293 w 2946310"/>
                <a:gd name="connsiteY118" fmla="*/ 307391 h 541567"/>
                <a:gd name="connsiteX119" fmla="*/ 2687444 w 2946310"/>
                <a:gd name="connsiteY119" fmla="*/ 251635 h 541567"/>
                <a:gd name="connsiteX120" fmla="*/ 2698596 w 2946310"/>
                <a:gd name="connsiteY120" fmla="*/ 218181 h 541567"/>
                <a:gd name="connsiteX121" fmla="*/ 2709747 w 2946310"/>
                <a:gd name="connsiteY121" fmla="*/ 173576 h 541567"/>
                <a:gd name="connsiteX122" fmla="*/ 2743200 w 2946310"/>
                <a:gd name="connsiteY122" fmla="*/ 73215 h 541567"/>
                <a:gd name="connsiteX123" fmla="*/ 2732049 w 2946310"/>
                <a:gd name="connsiteY123" fmla="*/ 106669 h 541567"/>
                <a:gd name="connsiteX124" fmla="*/ 2743200 w 2946310"/>
                <a:gd name="connsiteY124" fmla="*/ 207030 h 541567"/>
                <a:gd name="connsiteX125" fmla="*/ 2765503 w 2946310"/>
                <a:gd name="connsiteY125" fmla="*/ 173576 h 541567"/>
                <a:gd name="connsiteX126" fmla="*/ 2776654 w 2946310"/>
                <a:gd name="connsiteY126" fmla="*/ 140123 h 541567"/>
                <a:gd name="connsiteX127" fmla="*/ 2776654 w 2946310"/>
                <a:gd name="connsiteY127" fmla="*/ 62064 h 541567"/>
                <a:gd name="connsiteX128" fmla="*/ 2798957 w 2946310"/>
                <a:gd name="connsiteY128" fmla="*/ 84367 h 541567"/>
                <a:gd name="connsiteX129" fmla="*/ 2821259 w 2946310"/>
                <a:gd name="connsiteY129" fmla="*/ 207030 h 541567"/>
                <a:gd name="connsiteX130" fmla="*/ 2832410 w 2946310"/>
                <a:gd name="connsiteY130" fmla="*/ 173576 h 541567"/>
                <a:gd name="connsiteX131" fmla="*/ 2854713 w 2946310"/>
                <a:gd name="connsiteY131" fmla="*/ 140123 h 541567"/>
                <a:gd name="connsiteX132" fmla="*/ 2877015 w 2946310"/>
                <a:gd name="connsiteY132" fmla="*/ 95518 h 541567"/>
                <a:gd name="connsiteX133" fmla="*/ 2899318 w 2946310"/>
                <a:gd name="connsiteY133" fmla="*/ 229333 h 541567"/>
                <a:gd name="connsiteX134" fmla="*/ 2877015 w 2946310"/>
                <a:gd name="connsiteY134" fmla="*/ 296240 h 54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946310" h="541567">
                  <a:moveTo>
                    <a:pt x="0" y="240484"/>
                  </a:moveTo>
                  <a:cubicBezTo>
                    <a:pt x="18586" y="244201"/>
                    <a:pt x="37369" y="247038"/>
                    <a:pt x="55757" y="251635"/>
                  </a:cubicBezTo>
                  <a:cubicBezTo>
                    <a:pt x="67160" y="254486"/>
                    <a:pt x="77616" y="264718"/>
                    <a:pt x="89210" y="262786"/>
                  </a:cubicBezTo>
                  <a:cubicBezTo>
                    <a:pt x="102430" y="260583"/>
                    <a:pt x="111513" y="247918"/>
                    <a:pt x="122664" y="240484"/>
                  </a:cubicBezTo>
                  <a:cubicBezTo>
                    <a:pt x="133815" y="247918"/>
                    <a:pt x="144131" y="256792"/>
                    <a:pt x="156118" y="262786"/>
                  </a:cubicBezTo>
                  <a:cubicBezTo>
                    <a:pt x="183569" y="276511"/>
                    <a:pt x="230783" y="280806"/>
                    <a:pt x="256479" y="285089"/>
                  </a:cubicBezTo>
                  <a:cubicBezTo>
                    <a:pt x="278781" y="307391"/>
                    <a:pt x="313412" y="322074"/>
                    <a:pt x="323386" y="351996"/>
                  </a:cubicBezTo>
                  <a:cubicBezTo>
                    <a:pt x="327103" y="363147"/>
                    <a:pt x="327194" y="376271"/>
                    <a:pt x="334537" y="385450"/>
                  </a:cubicBezTo>
                  <a:cubicBezTo>
                    <a:pt x="353789" y="409515"/>
                    <a:pt x="385812" y="412207"/>
                    <a:pt x="412596" y="418903"/>
                  </a:cubicBezTo>
                  <a:cubicBezTo>
                    <a:pt x="380133" y="386441"/>
                    <a:pt x="367742" y="385945"/>
                    <a:pt x="401444" y="318542"/>
                  </a:cubicBezTo>
                  <a:cubicBezTo>
                    <a:pt x="406701" y="308028"/>
                    <a:pt x="406887" y="341721"/>
                    <a:pt x="412596" y="351996"/>
                  </a:cubicBezTo>
                  <a:cubicBezTo>
                    <a:pt x="425613" y="375427"/>
                    <a:pt x="457200" y="418903"/>
                    <a:pt x="457200" y="418903"/>
                  </a:cubicBezTo>
                  <a:cubicBezTo>
                    <a:pt x="485234" y="334808"/>
                    <a:pt x="447416" y="438475"/>
                    <a:pt x="490654" y="351996"/>
                  </a:cubicBezTo>
                  <a:cubicBezTo>
                    <a:pt x="495911" y="341482"/>
                    <a:pt x="493493" y="326854"/>
                    <a:pt x="501805" y="318542"/>
                  </a:cubicBezTo>
                  <a:cubicBezTo>
                    <a:pt x="510117" y="310230"/>
                    <a:pt x="524108" y="311108"/>
                    <a:pt x="535259" y="307391"/>
                  </a:cubicBezTo>
                  <a:cubicBezTo>
                    <a:pt x="542693" y="296240"/>
                    <a:pt x="551567" y="285924"/>
                    <a:pt x="557561" y="273937"/>
                  </a:cubicBezTo>
                  <a:cubicBezTo>
                    <a:pt x="562818" y="263424"/>
                    <a:pt x="561881" y="250049"/>
                    <a:pt x="568713" y="240484"/>
                  </a:cubicBezTo>
                  <a:cubicBezTo>
                    <a:pt x="580935" y="223374"/>
                    <a:pt x="613318" y="195879"/>
                    <a:pt x="613318" y="195879"/>
                  </a:cubicBezTo>
                  <a:cubicBezTo>
                    <a:pt x="685679" y="244120"/>
                    <a:pt x="613609" y="185238"/>
                    <a:pt x="657922" y="262786"/>
                  </a:cubicBezTo>
                  <a:cubicBezTo>
                    <a:pt x="665746" y="276479"/>
                    <a:pt x="681280" y="284125"/>
                    <a:pt x="691376" y="296240"/>
                  </a:cubicBezTo>
                  <a:cubicBezTo>
                    <a:pt x="699956" y="306536"/>
                    <a:pt x="702043" y="323045"/>
                    <a:pt x="713679" y="329694"/>
                  </a:cubicBezTo>
                  <a:cubicBezTo>
                    <a:pt x="730135" y="339097"/>
                    <a:pt x="750850" y="337128"/>
                    <a:pt x="769435" y="340845"/>
                  </a:cubicBezTo>
                  <a:cubicBezTo>
                    <a:pt x="776869" y="351996"/>
                    <a:pt x="783947" y="363392"/>
                    <a:pt x="791737" y="374298"/>
                  </a:cubicBezTo>
                  <a:cubicBezTo>
                    <a:pt x="802540" y="389422"/>
                    <a:pt x="815970" y="402766"/>
                    <a:pt x="825191" y="418903"/>
                  </a:cubicBezTo>
                  <a:cubicBezTo>
                    <a:pt x="831023" y="429109"/>
                    <a:pt x="831085" y="441843"/>
                    <a:pt x="836342" y="452357"/>
                  </a:cubicBezTo>
                  <a:cubicBezTo>
                    <a:pt x="838693" y="457059"/>
                    <a:pt x="847493" y="463508"/>
                    <a:pt x="847493" y="463508"/>
                  </a:cubicBezTo>
                  <a:cubicBezTo>
                    <a:pt x="842234" y="447731"/>
                    <a:pt x="825191" y="399453"/>
                    <a:pt x="825191" y="385450"/>
                  </a:cubicBezTo>
                  <a:cubicBezTo>
                    <a:pt x="825191" y="358538"/>
                    <a:pt x="838694" y="322638"/>
                    <a:pt x="847493" y="296240"/>
                  </a:cubicBezTo>
                  <a:cubicBezTo>
                    <a:pt x="858644" y="299957"/>
                    <a:pt x="870434" y="312648"/>
                    <a:pt x="880947" y="307391"/>
                  </a:cubicBezTo>
                  <a:cubicBezTo>
                    <a:pt x="906435" y="294647"/>
                    <a:pt x="885195" y="253228"/>
                    <a:pt x="880947" y="240484"/>
                  </a:cubicBezTo>
                  <a:cubicBezTo>
                    <a:pt x="877230" y="210747"/>
                    <a:pt x="853173" y="176209"/>
                    <a:pt x="869796" y="151274"/>
                  </a:cubicBezTo>
                  <a:cubicBezTo>
                    <a:pt x="880899" y="134619"/>
                    <a:pt x="909264" y="161941"/>
                    <a:pt x="925552" y="173576"/>
                  </a:cubicBezTo>
                  <a:cubicBezTo>
                    <a:pt x="997938" y="225280"/>
                    <a:pt x="905408" y="186887"/>
                    <a:pt x="959005" y="240484"/>
                  </a:cubicBezTo>
                  <a:cubicBezTo>
                    <a:pt x="967317" y="248796"/>
                    <a:pt x="981308" y="247918"/>
                    <a:pt x="992459" y="251635"/>
                  </a:cubicBezTo>
                  <a:cubicBezTo>
                    <a:pt x="1003610" y="262786"/>
                    <a:pt x="1011807" y="292142"/>
                    <a:pt x="1025913" y="285089"/>
                  </a:cubicBezTo>
                  <a:cubicBezTo>
                    <a:pt x="1042865" y="276613"/>
                    <a:pt x="1032077" y="247619"/>
                    <a:pt x="1037064" y="229333"/>
                  </a:cubicBezTo>
                  <a:cubicBezTo>
                    <a:pt x="1043249" y="206652"/>
                    <a:pt x="1059366" y="162425"/>
                    <a:pt x="1059366" y="162425"/>
                  </a:cubicBezTo>
                  <a:cubicBezTo>
                    <a:pt x="1063083" y="173576"/>
                    <a:pt x="1062206" y="204191"/>
                    <a:pt x="1070518" y="195879"/>
                  </a:cubicBezTo>
                  <a:cubicBezTo>
                    <a:pt x="1079568" y="186830"/>
                    <a:pt x="1098918" y="104581"/>
                    <a:pt x="1103971" y="84367"/>
                  </a:cubicBezTo>
                  <a:cubicBezTo>
                    <a:pt x="1111405" y="91801"/>
                    <a:pt x="1123253" y="96599"/>
                    <a:pt x="1126274" y="106669"/>
                  </a:cubicBezTo>
                  <a:cubicBezTo>
                    <a:pt x="1134885" y="135373"/>
                    <a:pt x="1120802" y="170944"/>
                    <a:pt x="1137425" y="195879"/>
                  </a:cubicBezTo>
                  <a:cubicBezTo>
                    <a:pt x="1147938" y="211649"/>
                    <a:pt x="1144465" y="158625"/>
                    <a:pt x="1148576" y="140123"/>
                  </a:cubicBezTo>
                  <a:cubicBezTo>
                    <a:pt x="1151901" y="125162"/>
                    <a:pt x="1156010" y="110386"/>
                    <a:pt x="1159727" y="95518"/>
                  </a:cubicBezTo>
                  <a:cubicBezTo>
                    <a:pt x="1163444" y="110386"/>
                    <a:pt x="1168055" y="125060"/>
                    <a:pt x="1170879" y="140123"/>
                  </a:cubicBezTo>
                  <a:cubicBezTo>
                    <a:pt x="1179213" y="184568"/>
                    <a:pt x="1185323" y="229405"/>
                    <a:pt x="1193181" y="273937"/>
                  </a:cubicBezTo>
                  <a:cubicBezTo>
                    <a:pt x="1196475" y="292602"/>
                    <a:pt x="1200615" y="311108"/>
                    <a:pt x="1204332" y="329694"/>
                  </a:cubicBezTo>
                  <a:cubicBezTo>
                    <a:pt x="1208049" y="318543"/>
                    <a:pt x="1204079" y="293389"/>
                    <a:pt x="1215483" y="296240"/>
                  </a:cubicBezTo>
                  <a:cubicBezTo>
                    <a:pt x="1271405" y="310220"/>
                    <a:pt x="1289655" y="346165"/>
                    <a:pt x="1315844" y="385450"/>
                  </a:cubicBezTo>
                  <a:cubicBezTo>
                    <a:pt x="1319561" y="404035"/>
                    <a:pt x="1322399" y="422818"/>
                    <a:pt x="1326996" y="441206"/>
                  </a:cubicBezTo>
                  <a:cubicBezTo>
                    <a:pt x="1329847" y="452609"/>
                    <a:pt x="1338147" y="486413"/>
                    <a:pt x="1338147" y="474659"/>
                  </a:cubicBezTo>
                  <a:cubicBezTo>
                    <a:pt x="1338147" y="411360"/>
                    <a:pt x="1330713" y="348279"/>
                    <a:pt x="1326996" y="285089"/>
                  </a:cubicBezTo>
                  <a:cubicBezTo>
                    <a:pt x="1330713" y="266504"/>
                    <a:pt x="1322984" y="240705"/>
                    <a:pt x="1338147" y="229333"/>
                  </a:cubicBezTo>
                  <a:cubicBezTo>
                    <a:pt x="1346184" y="223305"/>
                    <a:pt x="1388924" y="268958"/>
                    <a:pt x="1393903" y="273937"/>
                  </a:cubicBezTo>
                  <a:cubicBezTo>
                    <a:pt x="1401337" y="262786"/>
                    <a:pt x="1411625" y="253079"/>
                    <a:pt x="1416205" y="240484"/>
                  </a:cubicBezTo>
                  <a:cubicBezTo>
                    <a:pt x="1426680" y="211678"/>
                    <a:pt x="1411092" y="164982"/>
                    <a:pt x="1438508" y="151274"/>
                  </a:cubicBezTo>
                  <a:cubicBezTo>
                    <a:pt x="1459535" y="140760"/>
                    <a:pt x="1453376" y="195879"/>
                    <a:pt x="1460810" y="218181"/>
                  </a:cubicBezTo>
                  <a:lnTo>
                    <a:pt x="1471961" y="251635"/>
                  </a:lnTo>
                  <a:cubicBezTo>
                    <a:pt x="1483112" y="247918"/>
                    <a:pt x="1498583" y="250049"/>
                    <a:pt x="1505415" y="240484"/>
                  </a:cubicBezTo>
                  <a:cubicBezTo>
                    <a:pt x="1519079" y="221354"/>
                    <a:pt x="1527718" y="173576"/>
                    <a:pt x="1527718" y="173576"/>
                  </a:cubicBezTo>
                  <a:cubicBezTo>
                    <a:pt x="1531435" y="184727"/>
                    <a:pt x="1538869" y="195275"/>
                    <a:pt x="1538869" y="207030"/>
                  </a:cubicBezTo>
                  <a:cubicBezTo>
                    <a:pt x="1538869" y="235983"/>
                    <a:pt x="1523083" y="245119"/>
                    <a:pt x="1505415" y="262786"/>
                  </a:cubicBezTo>
                  <a:cubicBezTo>
                    <a:pt x="1509132" y="299957"/>
                    <a:pt x="1511283" y="337317"/>
                    <a:pt x="1516566" y="374298"/>
                  </a:cubicBezTo>
                  <a:cubicBezTo>
                    <a:pt x="1529087" y="461946"/>
                    <a:pt x="1533408" y="475118"/>
                    <a:pt x="1550020" y="541567"/>
                  </a:cubicBezTo>
                  <a:cubicBezTo>
                    <a:pt x="1575132" y="390891"/>
                    <a:pt x="1541659" y="535289"/>
                    <a:pt x="1583474" y="441206"/>
                  </a:cubicBezTo>
                  <a:cubicBezTo>
                    <a:pt x="1593022" y="419723"/>
                    <a:pt x="1600074" y="397105"/>
                    <a:pt x="1605776" y="374298"/>
                  </a:cubicBezTo>
                  <a:cubicBezTo>
                    <a:pt x="1609493" y="359430"/>
                    <a:pt x="1610890" y="343780"/>
                    <a:pt x="1616927" y="329694"/>
                  </a:cubicBezTo>
                  <a:cubicBezTo>
                    <a:pt x="1622206" y="317375"/>
                    <a:pt x="1631796" y="307391"/>
                    <a:pt x="1639230" y="296240"/>
                  </a:cubicBezTo>
                  <a:cubicBezTo>
                    <a:pt x="1642947" y="281372"/>
                    <a:pt x="1646171" y="266371"/>
                    <a:pt x="1650381" y="251635"/>
                  </a:cubicBezTo>
                  <a:cubicBezTo>
                    <a:pt x="1653610" y="240333"/>
                    <a:pt x="1658982" y="229656"/>
                    <a:pt x="1661532" y="218181"/>
                  </a:cubicBezTo>
                  <a:cubicBezTo>
                    <a:pt x="1666437" y="196109"/>
                    <a:pt x="1668966" y="173576"/>
                    <a:pt x="1672683" y="151274"/>
                  </a:cubicBezTo>
                  <a:cubicBezTo>
                    <a:pt x="1699018" y="256611"/>
                    <a:pt x="1681278" y="213068"/>
                    <a:pt x="1717288" y="285089"/>
                  </a:cubicBezTo>
                  <a:cubicBezTo>
                    <a:pt x="1721269" y="269164"/>
                    <a:pt x="1743337" y="176044"/>
                    <a:pt x="1750742" y="173576"/>
                  </a:cubicBezTo>
                  <a:lnTo>
                    <a:pt x="1784196" y="162425"/>
                  </a:lnTo>
                  <a:cubicBezTo>
                    <a:pt x="1787913" y="181010"/>
                    <a:pt x="1790750" y="199793"/>
                    <a:pt x="1795347" y="218181"/>
                  </a:cubicBezTo>
                  <a:cubicBezTo>
                    <a:pt x="1820427" y="318503"/>
                    <a:pt x="1806378" y="170417"/>
                    <a:pt x="1817649" y="117820"/>
                  </a:cubicBezTo>
                  <a:cubicBezTo>
                    <a:pt x="1819852" y="107540"/>
                    <a:pt x="1832518" y="102952"/>
                    <a:pt x="1839952" y="95518"/>
                  </a:cubicBezTo>
                  <a:cubicBezTo>
                    <a:pt x="1845253" y="79614"/>
                    <a:pt x="1867479" y="10753"/>
                    <a:pt x="1873405" y="6308"/>
                  </a:cubicBezTo>
                  <a:cubicBezTo>
                    <a:pt x="1881816" y="0"/>
                    <a:pt x="1888274" y="21177"/>
                    <a:pt x="1895708" y="28611"/>
                  </a:cubicBezTo>
                  <a:cubicBezTo>
                    <a:pt x="1899425" y="95518"/>
                    <a:pt x="1894510" y="163470"/>
                    <a:pt x="1906859" y="229333"/>
                  </a:cubicBezTo>
                  <a:cubicBezTo>
                    <a:pt x="1908796" y="239666"/>
                    <a:pt x="1920146" y="212439"/>
                    <a:pt x="1929161" y="207030"/>
                  </a:cubicBezTo>
                  <a:cubicBezTo>
                    <a:pt x="1939240" y="200982"/>
                    <a:pt x="1951464" y="199596"/>
                    <a:pt x="1962615" y="195879"/>
                  </a:cubicBezTo>
                  <a:lnTo>
                    <a:pt x="2007220" y="329694"/>
                  </a:lnTo>
                  <a:cubicBezTo>
                    <a:pt x="2010937" y="340845"/>
                    <a:pt x="2015520" y="351744"/>
                    <a:pt x="2018371" y="363147"/>
                  </a:cubicBezTo>
                  <a:cubicBezTo>
                    <a:pt x="2022088" y="378015"/>
                    <a:pt x="2025312" y="393016"/>
                    <a:pt x="2029522" y="407752"/>
                  </a:cubicBezTo>
                  <a:cubicBezTo>
                    <a:pt x="2032751" y="419054"/>
                    <a:pt x="2052429" y="441206"/>
                    <a:pt x="2040674" y="441206"/>
                  </a:cubicBezTo>
                  <a:cubicBezTo>
                    <a:pt x="2024904" y="441206"/>
                    <a:pt x="2018371" y="418903"/>
                    <a:pt x="2007220" y="407752"/>
                  </a:cubicBezTo>
                  <a:cubicBezTo>
                    <a:pt x="2012878" y="385118"/>
                    <a:pt x="2019923" y="352090"/>
                    <a:pt x="2029522" y="329694"/>
                  </a:cubicBezTo>
                  <a:cubicBezTo>
                    <a:pt x="2046499" y="290082"/>
                    <a:pt x="2051731" y="285231"/>
                    <a:pt x="2074127" y="251635"/>
                  </a:cubicBezTo>
                  <a:cubicBezTo>
                    <a:pt x="2077844" y="233050"/>
                    <a:pt x="2080682" y="214267"/>
                    <a:pt x="2085279" y="195879"/>
                  </a:cubicBezTo>
                  <a:cubicBezTo>
                    <a:pt x="2088130" y="184475"/>
                    <a:pt x="2093201" y="173727"/>
                    <a:pt x="2096430" y="162425"/>
                  </a:cubicBezTo>
                  <a:cubicBezTo>
                    <a:pt x="2100640" y="147689"/>
                    <a:pt x="2103864" y="132688"/>
                    <a:pt x="2107581" y="117820"/>
                  </a:cubicBezTo>
                  <a:cubicBezTo>
                    <a:pt x="2118732" y="132688"/>
                    <a:pt x="2134684" y="144958"/>
                    <a:pt x="2141035" y="162425"/>
                  </a:cubicBezTo>
                  <a:cubicBezTo>
                    <a:pt x="2198440" y="320289"/>
                    <a:pt x="2114988" y="184687"/>
                    <a:pt x="2174488" y="273937"/>
                  </a:cubicBezTo>
                  <a:lnTo>
                    <a:pt x="2196791" y="207030"/>
                  </a:lnTo>
                  <a:cubicBezTo>
                    <a:pt x="2200508" y="195879"/>
                    <a:pt x="2205091" y="184980"/>
                    <a:pt x="2207942" y="173576"/>
                  </a:cubicBezTo>
                  <a:lnTo>
                    <a:pt x="2219093" y="128972"/>
                  </a:lnTo>
                  <a:cubicBezTo>
                    <a:pt x="2222810" y="158708"/>
                    <a:pt x="2221633" y="189477"/>
                    <a:pt x="2230244" y="218181"/>
                  </a:cubicBezTo>
                  <a:cubicBezTo>
                    <a:pt x="2233265" y="228251"/>
                    <a:pt x="2248405" y="230820"/>
                    <a:pt x="2252547" y="240484"/>
                  </a:cubicBezTo>
                  <a:cubicBezTo>
                    <a:pt x="2260013" y="257905"/>
                    <a:pt x="2259101" y="277852"/>
                    <a:pt x="2263698" y="296240"/>
                  </a:cubicBezTo>
                  <a:cubicBezTo>
                    <a:pt x="2266549" y="307644"/>
                    <a:pt x="2271620" y="318392"/>
                    <a:pt x="2274849" y="329694"/>
                  </a:cubicBezTo>
                  <a:cubicBezTo>
                    <a:pt x="2302845" y="427682"/>
                    <a:pt x="2270420" y="327560"/>
                    <a:pt x="2297152" y="407752"/>
                  </a:cubicBezTo>
                  <a:cubicBezTo>
                    <a:pt x="2300869" y="374298"/>
                    <a:pt x="2302770" y="340593"/>
                    <a:pt x="2308303" y="307391"/>
                  </a:cubicBezTo>
                  <a:cubicBezTo>
                    <a:pt x="2312405" y="282776"/>
                    <a:pt x="2331599" y="249648"/>
                    <a:pt x="2341757" y="229333"/>
                  </a:cubicBezTo>
                  <a:cubicBezTo>
                    <a:pt x="2345474" y="214465"/>
                    <a:pt x="2346054" y="198436"/>
                    <a:pt x="2352908" y="184728"/>
                  </a:cubicBezTo>
                  <a:cubicBezTo>
                    <a:pt x="2357610" y="175324"/>
                    <a:pt x="2365236" y="159100"/>
                    <a:pt x="2375210" y="162425"/>
                  </a:cubicBezTo>
                  <a:cubicBezTo>
                    <a:pt x="2386361" y="166142"/>
                    <a:pt x="2381104" y="185365"/>
                    <a:pt x="2386361" y="195879"/>
                  </a:cubicBezTo>
                  <a:cubicBezTo>
                    <a:pt x="2407377" y="237910"/>
                    <a:pt x="2409710" y="229856"/>
                    <a:pt x="2453269" y="251635"/>
                  </a:cubicBezTo>
                  <a:cubicBezTo>
                    <a:pt x="2460703" y="270220"/>
                    <a:pt x="2480426" y="287972"/>
                    <a:pt x="2475571" y="307391"/>
                  </a:cubicBezTo>
                  <a:cubicBezTo>
                    <a:pt x="2472273" y="320582"/>
                    <a:pt x="2383459" y="257134"/>
                    <a:pt x="2475571" y="318542"/>
                  </a:cubicBezTo>
                  <a:cubicBezTo>
                    <a:pt x="2479288" y="329693"/>
                    <a:pt x="2484079" y="340543"/>
                    <a:pt x="2486722" y="351996"/>
                  </a:cubicBezTo>
                  <a:cubicBezTo>
                    <a:pt x="2495246" y="388932"/>
                    <a:pt x="2487999" y="431967"/>
                    <a:pt x="2509025" y="463508"/>
                  </a:cubicBezTo>
                  <a:lnTo>
                    <a:pt x="2531327" y="496962"/>
                  </a:lnTo>
                  <a:cubicBezTo>
                    <a:pt x="2542478" y="485811"/>
                    <a:pt x="2556423" y="476881"/>
                    <a:pt x="2564781" y="463508"/>
                  </a:cubicBezTo>
                  <a:cubicBezTo>
                    <a:pt x="2630296" y="358684"/>
                    <a:pt x="2552283" y="442551"/>
                    <a:pt x="2609386" y="385450"/>
                  </a:cubicBezTo>
                  <a:cubicBezTo>
                    <a:pt x="2616820" y="363147"/>
                    <a:pt x="2625986" y="341349"/>
                    <a:pt x="2631688" y="318542"/>
                  </a:cubicBezTo>
                  <a:cubicBezTo>
                    <a:pt x="2635405" y="303674"/>
                    <a:pt x="2637992" y="288476"/>
                    <a:pt x="2642839" y="273937"/>
                  </a:cubicBezTo>
                  <a:cubicBezTo>
                    <a:pt x="2649169" y="254947"/>
                    <a:pt x="2657708" y="236766"/>
                    <a:pt x="2665142" y="218181"/>
                  </a:cubicBezTo>
                  <a:cubicBezTo>
                    <a:pt x="2718146" y="377197"/>
                    <a:pt x="2664886" y="211714"/>
                    <a:pt x="2698596" y="329694"/>
                  </a:cubicBezTo>
                  <a:cubicBezTo>
                    <a:pt x="2711691" y="375526"/>
                    <a:pt x="2724848" y="388314"/>
                    <a:pt x="2676293" y="307391"/>
                  </a:cubicBezTo>
                  <a:cubicBezTo>
                    <a:pt x="2680010" y="288806"/>
                    <a:pt x="2682847" y="270022"/>
                    <a:pt x="2687444" y="251635"/>
                  </a:cubicBezTo>
                  <a:cubicBezTo>
                    <a:pt x="2690295" y="240231"/>
                    <a:pt x="2695367" y="229483"/>
                    <a:pt x="2698596" y="218181"/>
                  </a:cubicBezTo>
                  <a:cubicBezTo>
                    <a:pt x="2702806" y="203445"/>
                    <a:pt x="2706422" y="188537"/>
                    <a:pt x="2709747" y="173576"/>
                  </a:cubicBezTo>
                  <a:cubicBezTo>
                    <a:pt x="2716190" y="144581"/>
                    <a:pt x="2719410" y="97005"/>
                    <a:pt x="2743200" y="73215"/>
                  </a:cubicBezTo>
                  <a:cubicBezTo>
                    <a:pt x="2751512" y="64903"/>
                    <a:pt x="2735766" y="95518"/>
                    <a:pt x="2732049" y="106669"/>
                  </a:cubicBezTo>
                  <a:cubicBezTo>
                    <a:pt x="2735766" y="140123"/>
                    <a:pt x="2728147" y="176924"/>
                    <a:pt x="2743200" y="207030"/>
                  </a:cubicBezTo>
                  <a:cubicBezTo>
                    <a:pt x="2749194" y="219017"/>
                    <a:pt x="2759509" y="185563"/>
                    <a:pt x="2765503" y="173576"/>
                  </a:cubicBezTo>
                  <a:cubicBezTo>
                    <a:pt x="2770760" y="163063"/>
                    <a:pt x="2772937" y="151274"/>
                    <a:pt x="2776654" y="140123"/>
                  </a:cubicBezTo>
                  <a:cubicBezTo>
                    <a:pt x="2770419" y="121419"/>
                    <a:pt x="2749923" y="79884"/>
                    <a:pt x="2776654" y="62064"/>
                  </a:cubicBezTo>
                  <a:cubicBezTo>
                    <a:pt x="2785402" y="56232"/>
                    <a:pt x="2791523" y="76933"/>
                    <a:pt x="2798957" y="84367"/>
                  </a:cubicBezTo>
                  <a:cubicBezTo>
                    <a:pt x="2806391" y="125255"/>
                    <a:pt x="2806667" y="168118"/>
                    <a:pt x="2821259" y="207030"/>
                  </a:cubicBezTo>
                  <a:cubicBezTo>
                    <a:pt x="2825386" y="218036"/>
                    <a:pt x="2827153" y="184090"/>
                    <a:pt x="2832410" y="173576"/>
                  </a:cubicBezTo>
                  <a:cubicBezTo>
                    <a:pt x="2838404" y="161589"/>
                    <a:pt x="2848064" y="151759"/>
                    <a:pt x="2854713" y="140123"/>
                  </a:cubicBezTo>
                  <a:cubicBezTo>
                    <a:pt x="2862960" y="125690"/>
                    <a:pt x="2869581" y="110386"/>
                    <a:pt x="2877015" y="95518"/>
                  </a:cubicBezTo>
                  <a:cubicBezTo>
                    <a:pt x="2946310" y="118616"/>
                    <a:pt x="2922392" y="98582"/>
                    <a:pt x="2899318" y="229333"/>
                  </a:cubicBezTo>
                  <a:cubicBezTo>
                    <a:pt x="2895232" y="252484"/>
                    <a:pt x="2877015" y="296240"/>
                    <a:pt x="2877015" y="296240"/>
                  </a:cubicBezTo>
                </a:path>
              </a:pathLst>
            </a:custGeom>
            <a:ln>
              <a:solidFill>
                <a:srgbClr val="00B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74" name="Straight Connector 73"/>
            <p:cNvCxnSpPr/>
            <p:nvPr/>
          </p:nvCxnSpPr>
          <p:spPr>
            <a:xfrm>
              <a:off x="1086086" y="3749960"/>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75" name="Freeform 74"/>
            <p:cNvSpPr/>
            <p:nvPr/>
          </p:nvSpPr>
          <p:spPr>
            <a:xfrm>
              <a:off x="1132830" y="2132170"/>
              <a:ext cx="2183553" cy="382430"/>
            </a:xfrm>
            <a:custGeom>
              <a:avLst/>
              <a:gdLst>
                <a:gd name="connsiteX0" fmla="*/ 485 w 2929157"/>
                <a:gd name="connsiteY0" fmla="*/ 178420 h 613317"/>
                <a:gd name="connsiteX1" fmla="*/ 11636 w 2929157"/>
                <a:gd name="connsiteY1" fmla="*/ 144966 h 613317"/>
                <a:gd name="connsiteX2" fmla="*/ 78544 w 2929157"/>
                <a:gd name="connsiteY2" fmla="*/ 167268 h 613317"/>
                <a:gd name="connsiteX3" fmla="*/ 111997 w 2929157"/>
                <a:gd name="connsiteY3" fmla="*/ 156117 h 613317"/>
                <a:gd name="connsiteX4" fmla="*/ 178905 w 2929157"/>
                <a:gd name="connsiteY4" fmla="*/ 189571 h 613317"/>
                <a:gd name="connsiteX5" fmla="*/ 212358 w 2929157"/>
                <a:gd name="connsiteY5" fmla="*/ 178420 h 613317"/>
                <a:gd name="connsiteX6" fmla="*/ 223510 w 2929157"/>
                <a:gd name="connsiteY6" fmla="*/ 144966 h 613317"/>
                <a:gd name="connsiteX7" fmla="*/ 234661 w 2929157"/>
                <a:gd name="connsiteY7" fmla="*/ 178420 h 613317"/>
                <a:gd name="connsiteX8" fmla="*/ 279266 w 2929157"/>
                <a:gd name="connsiteY8" fmla="*/ 189571 h 613317"/>
                <a:gd name="connsiteX9" fmla="*/ 290417 w 2929157"/>
                <a:gd name="connsiteY9" fmla="*/ 223025 h 613317"/>
                <a:gd name="connsiteX10" fmla="*/ 301568 w 2929157"/>
                <a:gd name="connsiteY10" fmla="*/ 278781 h 613317"/>
                <a:gd name="connsiteX11" fmla="*/ 323871 w 2929157"/>
                <a:gd name="connsiteY11" fmla="*/ 301083 h 613317"/>
                <a:gd name="connsiteX12" fmla="*/ 357324 w 2929157"/>
                <a:gd name="connsiteY12" fmla="*/ 312234 h 613317"/>
                <a:gd name="connsiteX13" fmla="*/ 368475 w 2929157"/>
                <a:gd name="connsiteY13" fmla="*/ 345688 h 613317"/>
                <a:gd name="connsiteX14" fmla="*/ 390778 w 2929157"/>
                <a:gd name="connsiteY14" fmla="*/ 434898 h 613317"/>
                <a:gd name="connsiteX15" fmla="*/ 413080 w 2929157"/>
                <a:gd name="connsiteY15" fmla="*/ 468351 h 613317"/>
                <a:gd name="connsiteX16" fmla="*/ 401929 w 2929157"/>
                <a:gd name="connsiteY16" fmla="*/ 434898 h 613317"/>
                <a:gd name="connsiteX17" fmla="*/ 413080 w 2929157"/>
                <a:gd name="connsiteY17" fmla="*/ 345688 h 613317"/>
                <a:gd name="connsiteX18" fmla="*/ 435383 w 2929157"/>
                <a:gd name="connsiteY18" fmla="*/ 367990 h 613317"/>
                <a:gd name="connsiteX19" fmla="*/ 468836 w 2929157"/>
                <a:gd name="connsiteY19" fmla="*/ 412595 h 613317"/>
                <a:gd name="connsiteX20" fmla="*/ 502290 w 2929157"/>
                <a:gd name="connsiteY20" fmla="*/ 423747 h 613317"/>
                <a:gd name="connsiteX21" fmla="*/ 535744 w 2929157"/>
                <a:gd name="connsiteY21" fmla="*/ 446049 h 613317"/>
                <a:gd name="connsiteX22" fmla="*/ 558046 w 2929157"/>
                <a:gd name="connsiteY22" fmla="*/ 367990 h 613317"/>
                <a:gd name="connsiteX23" fmla="*/ 546895 w 2929157"/>
                <a:gd name="connsiteY23" fmla="*/ 301083 h 613317"/>
                <a:gd name="connsiteX24" fmla="*/ 558046 w 2929157"/>
                <a:gd name="connsiteY24" fmla="*/ 245327 h 613317"/>
                <a:gd name="connsiteX25" fmla="*/ 580349 w 2929157"/>
                <a:gd name="connsiteY25" fmla="*/ 178420 h 613317"/>
                <a:gd name="connsiteX26" fmla="*/ 591500 w 2929157"/>
                <a:gd name="connsiteY26" fmla="*/ 122664 h 613317"/>
                <a:gd name="connsiteX27" fmla="*/ 624954 w 2929157"/>
                <a:gd name="connsiteY27" fmla="*/ 133815 h 613317"/>
                <a:gd name="connsiteX28" fmla="*/ 669558 w 2929157"/>
                <a:gd name="connsiteY28" fmla="*/ 156117 h 613317"/>
                <a:gd name="connsiteX29" fmla="*/ 691861 w 2929157"/>
                <a:gd name="connsiteY29" fmla="*/ 100361 h 613317"/>
                <a:gd name="connsiteX30" fmla="*/ 714163 w 2929157"/>
                <a:gd name="connsiteY30" fmla="*/ 122664 h 613317"/>
                <a:gd name="connsiteX31" fmla="*/ 725315 w 2929157"/>
                <a:gd name="connsiteY31" fmla="*/ 156117 h 613317"/>
                <a:gd name="connsiteX32" fmla="*/ 781071 w 2929157"/>
                <a:gd name="connsiteY32" fmla="*/ 289932 h 613317"/>
                <a:gd name="connsiteX33" fmla="*/ 803373 w 2929157"/>
                <a:gd name="connsiteY33" fmla="*/ 256478 h 613317"/>
                <a:gd name="connsiteX34" fmla="*/ 814524 w 2929157"/>
                <a:gd name="connsiteY34" fmla="*/ 223025 h 613317"/>
                <a:gd name="connsiteX35" fmla="*/ 803373 w 2929157"/>
                <a:gd name="connsiteY35" fmla="*/ 278781 h 613317"/>
                <a:gd name="connsiteX36" fmla="*/ 825675 w 2929157"/>
                <a:gd name="connsiteY36" fmla="*/ 211873 h 613317"/>
                <a:gd name="connsiteX37" fmla="*/ 836827 w 2929157"/>
                <a:gd name="connsiteY37" fmla="*/ 256478 h 613317"/>
                <a:gd name="connsiteX38" fmla="*/ 847978 w 2929157"/>
                <a:gd name="connsiteY38" fmla="*/ 289932 h 613317"/>
                <a:gd name="connsiteX39" fmla="*/ 859129 w 2929157"/>
                <a:gd name="connsiteY39" fmla="*/ 256478 h 613317"/>
                <a:gd name="connsiteX40" fmla="*/ 870280 w 2929157"/>
                <a:gd name="connsiteY40" fmla="*/ 111512 h 613317"/>
                <a:gd name="connsiteX41" fmla="*/ 914885 w 2929157"/>
                <a:gd name="connsiteY41" fmla="*/ 100361 h 613317"/>
                <a:gd name="connsiteX42" fmla="*/ 937188 w 2929157"/>
                <a:gd name="connsiteY42" fmla="*/ 167268 h 613317"/>
                <a:gd name="connsiteX43" fmla="*/ 948339 w 2929157"/>
                <a:gd name="connsiteY43" fmla="*/ 66907 h 613317"/>
                <a:gd name="connsiteX44" fmla="*/ 970641 w 2929157"/>
                <a:gd name="connsiteY44" fmla="*/ 33454 h 613317"/>
                <a:gd name="connsiteX45" fmla="*/ 981793 w 2929157"/>
                <a:gd name="connsiteY45" fmla="*/ 66907 h 613317"/>
                <a:gd name="connsiteX46" fmla="*/ 970641 w 2929157"/>
                <a:gd name="connsiteY46" fmla="*/ 178420 h 613317"/>
                <a:gd name="connsiteX47" fmla="*/ 948339 w 2929157"/>
                <a:gd name="connsiteY47" fmla="*/ 156117 h 613317"/>
                <a:gd name="connsiteX48" fmla="*/ 959490 w 2929157"/>
                <a:gd name="connsiteY48" fmla="*/ 122664 h 613317"/>
                <a:gd name="connsiteX49" fmla="*/ 970641 w 2929157"/>
                <a:gd name="connsiteY49" fmla="*/ 78059 h 613317"/>
                <a:gd name="connsiteX50" fmla="*/ 992944 w 2929157"/>
                <a:gd name="connsiteY50" fmla="*/ 111512 h 613317"/>
                <a:gd name="connsiteX51" fmla="*/ 1048700 w 2929157"/>
                <a:gd name="connsiteY51" fmla="*/ 167268 h 613317"/>
                <a:gd name="connsiteX52" fmla="*/ 1071002 w 2929157"/>
                <a:gd name="connsiteY52" fmla="*/ 200722 h 613317"/>
                <a:gd name="connsiteX53" fmla="*/ 1115607 w 2929157"/>
                <a:gd name="connsiteY53" fmla="*/ 178420 h 613317"/>
                <a:gd name="connsiteX54" fmla="*/ 1126758 w 2929157"/>
                <a:gd name="connsiteY54" fmla="*/ 423747 h 613317"/>
                <a:gd name="connsiteX55" fmla="*/ 1137910 w 2929157"/>
                <a:gd name="connsiteY55" fmla="*/ 390293 h 613317"/>
                <a:gd name="connsiteX56" fmla="*/ 1160212 w 2929157"/>
                <a:gd name="connsiteY56" fmla="*/ 245327 h 613317"/>
                <a:gd name="connsiteX57" fmla="*/ 1182515 w 2929157"/>
                <a:gd name="connsiteY57" fmla="*/ 312234 h 613317"/>
                <a:gd name="connsiteX58" fmla="*/ 1193666 w 2929157"/>
                <a:gd name="connsiteY58" fmla="*/ 345688 h 613317"/>
                <a:gd name="connsiteX59" fmla="*/ 1204817 w 2929157"/>
                <a:gd name="connsiteY59" fmla="*/ 479503 h 613317"/>
                <a:gd name="connsiteX60" fmla="*/ 1238271 w 2929157"/>
                <a:gd name="connsiteY60" fmla="*/ 579864 h 613317"/>
                <a:gd name="connsiteX61" fmla="*/ 1249422 w 2929157"/>
                <a:gd name="connsiteY61" fmla="*/ 613317 h 613317"/>
                <a:gd name="connsiteX62" fmla="*/ 1282875 w 2929157"/>
                <a:gd name="connsiteY62" fmla="*/ 602166 h 613317"/>
                <a:gd name="connsiteX63" fmla="*/ 1294027 w 2929157"/>
                <a:gd name="connsiteY63" fmla="*/ 512956 h 613317"/>
                <a:gd name="connsiteX64" fmla="*/ 1305178 w 2929157"/>
                <a:gd name="connsiteY64" fmla="*/ 446049 h 613317"/>
                <a:gd name="connsiteX65" fmla="*/ 1316329 w 2929157"/>
                <a:gd name="connsiteY65" fmla="*/ 367990 h 613317"/>
                <a:gd name="connsiteX66" fmla="*/ 1327480 w 2929157"/>
                <a:gd name="connsiteY66" fmla="*/ 301083 h 613317"/>
                <a:gd name="connsiteX67" fmla="*/ 1349783 w 2929157"/>
                <a:gd name="connsiteY67" fmla="*/ 234176 h 613317"/>
                <a:gd name="connsiteX68" fmla="*/ 1360934 w 2929157"/>
                <a:gd name="connsiteY68" fmla="*/ 167268 h 613317"/>
                <a:gd name="connsiteX69" fmla="*/ 1372085 w 2929157"/>
                <a:gd name="connsiteY69" fmla="*/ 122664 h 613317"/>
                <a:gd name="connsiteX70" fmla="*/ 1405539 w 2929157"/>
                <a:gd name="connsiteY70" fmla="*/ 111512 h 613317"/>
                <a:gd name="connsiteX71" fmla="*/ 1416690 w 2929157"/>
                <a:gd name="connsiteY71" fmla="*/ 156117 h 613317"/>
                <a:gd name="connsiteX72" fmla="*/ 1450144 w 2929157"/>
                <a:gd name="connsiteY72" fmla="*/ 167268 h 613317"/>
                <a:gd name="connsiteX73" fmla="*/ 1472446 w 2929157"/>
                <a:gd name="connsiteY73" fmla="*/ 200722 h 613317"/>
                <a:gd name="connsiteX74" fmla="*/ 1517051 w 2929157"/>
                <a:gd name="connsiteY74" fmla="*/ 111512 h 613317"/>
                <a:gd name="connsiteX75" fmla="*/ 1528202 w 2929157"/>
                <a:gd name="connsiteY75" fmla="*/ 55756 h 613317"/>
                <a:gd name="connsiteX76" fmla="*/ 1561656 w 2929157"/>
                <a:gd name="connsiteY76" fmla="*/ 100361 h 613317"/>
                <a:gd name="connsiteX77" fmla="*/ 1583958 w 2929157"/>
                <a:gd name="connsiteY77" fmla="*/ 234176 h 613317"/>
                <a:gd name="connsiteX78" fmla="*/ 1628563 w 2929157"/>
                <a:gd name="connsiteY78" fmla="*/ 256478 h 613317"/>
                <a:gd name="connsiteX79" fmla="*/ 1662017 w 2929157"/>
                <a:gd name="connsiteY79" fmla="*/ 200722 h 613317"/>
                <a:gd name="connsiteX80" fmla="*/ 1695471 w 2929157"/>
                <a:gd name="connsiteY80" fmla="*/ 167268 h 613317"/>
                <a:gd name="connsiteX81" fmla="*/ 1728924 w 2929157"/>
                <a:gd name="connsiteY81" fmla="*/ 66907 h 613317"/>
                <a:gd name="connsiteX82" fmla="*/ 1740075 w 2929157"/>
                <a:gd name="connsiteY82" fmla="*/ 33454 h 613317"/>
                <a:gd name="connsiteX83" fmla="*/ 1751227 w 2929157"/>
                <a:gd name="connsiteY83" fmla="*/ 0 h 613317"/>
                <a:gd name="connsiteX84" fmla="*/ 1762378 w 2929157"/>
                <a:gd name="connsiteY84" fmla="*/ 33454 h 613317"/>
                <a:gd name="connsiteX85" fmla="*/ 1784680 w 2929157"/>
                <a:gd name="connsiteY85" fmla="*/ 122664 h 613317"/>
                <a:gd name="connsiteX86" fmla="*/ 1806983 w 2929157"/>
                <a:gd name="connsiteY86" fmla="*/ 189571 h 613317"/>
                <a:gd name="connsiteX87" fmla="*/ 1818134 w 2929157"/>
                <a:gd name="connsiteY87" fmla="*/ 223025 h 613317"/>
                <a:gd name="connsiteX88" fmla="*/ 1851588 w 2929157"/>
                <a:gd name="connsiteY88" fmla="*/ 200722 h 613317"/>
                <a:gd name="connsiteX89" fmla="*/ 1862739 w 2929157"/>
                <a:gd name="connsiteY89" fmla="*/ 167268 h 613317"/>
                <a:gd name="connsiteX90" fmla="*/ 1885041 w 2929157"/>
                <a:gd name="connsiteY90" fmla="*/ 133815 h 613317"/>
                <a:gd name="connsiteX91" fmla="*/ 1896193 w 2929157"/>
                <a:gd name="connsiteY91" fmla="*/ 55756 h 613317"/>
                <a:gd name="connsiteX92" fmla="*/ 1929646 w 2929157"/>
                <a:gd name="connsiteY92" fmla="*/ 66907 h 613317"/>
                <a:gd name="connsiteX93" fmla="*/ 1963100 w 2929157"/>
                <a:gd name="connsiteY93" fmla="*/ 167268 h 613317"/>
                <a:gd name="connsiteX94" fmla="*/ 1974251 w 2929157"/>
                <a:gd name="connsiteY94" fmla="*/ 200722 h 613317"/>
                <a:gd name="connsiteX95" fmla="*/ 1996554 w 2929157"/>
                <a:gd name="connsiteY95" fmla="*/ 423747 h 613317"/>
                <a:gd name="connsiteX96" fmla="*/ 2030007 w 2929157"/>
                <a:gd name="connsiteY96" fmla="*/ 412595 h 613317"/>
                <a:gd name="connsiteX97" fmla="*/ 2063461 w 2929157"/>
                <a:gd name="connsiteY97" fmla="*/ 312234 h 613317"/>
                <a:gd name="connsiteX98" fmla="*/ 2074612 w 2929157"/>
                <a:gd name="connsiteY98" fmla="*/ 278781 h 613317"/>
                <a:gd name="connsiteX99" fmla="*/ 2074612 w 2929157"/>
                <a:gd name="connsiteY99" fmla="*/ 211873 h 613317"/>
                <a:gd name="connsiteX100" fmla="*/ 2108066 w 2929157"/>
                <a:gd name="connsiteY100" fmla="*/ 200722 h 613317"/>
                <a:gd name="connsiteX101" fmla="*/ 2152671 w 2929157"/>
                <a:gd name="connsiteY101" fmla="*/ 289932 h 613317"/>
                <a:gd name="connsiteX102" fmla="*/ 2163822 w 2929157"/>
                <a:gd name="connsiteY102" fmla="*/ 323386 h 613317"/>
                <a:gd name="connsiteX103" fmla="*/ 2208427 w 2929157"/>
                <a:gd name="connsiteY103" fmla="*/ 234176 h 613317"/>
                <a:gd name="connsiteX104" fmla="*/ 2253032 w 2929157"/>
                <a:gd name="connsiteY104" fmla="*/ 122664 h 613317"/>
                <a:gd name="connsiteX105" fmla="*/ 2308788 w 2929157"/>
                <a:gd name="connsiteY105" fmla="*/ 223025 h 613317"/>
                <a:gd name="connsiteX106" fmla="*/ 2331090 w 2929157"/>
                <a:gd name="connsiteY106" fmla="*/ 156117 h 613317"/>
                <a:gd name="connsiteX107" fmla="*/ 2386846 w 2929157"/>
                <a:gd name="connsiteY107" fmla="*/ 100361 h 613317"/>
                <a:gd name="connsiteX108" fmla="*/ 2431451 w 2929157"/>
                <a:gd name="connsiteY108" fmla="*/ 89210 h 613317"/>
                <a:gd name="connsiteX109" fmla="*/ 2453754 w 2929157"/>
                <a:gd name="connsiteY109" fmla="*/ 111512 h 613317"/>
                <a:gd name="connsiteX110" fmla="*/ 2487207 w 2929157"/>
                <a:gd name="connsiteY110" fmla="*/ 234176 h 613317"/>
                <a:gd name="connsiteX111" fmla="*/ 2531812 w 2929157"/>
                <a:gd name="connsiteY111" fmla="*/ 167268 h 613317"/>
                <a:gd name="connsiteX112" fmla="*/ 2565266 w 2929157"/>
                <a:gd name="connsiteY112" fmla="*/ 100361 h 613317"/>
                <a:gd name="connsiteX113" fmla="*/ 2587568 w 2929157"/>
                <a:gd name="connsiteY113" fmla="*/ 178420 h 613317"/>
                <a:gd name="connsiteX114" fmla="*/ 2609871 w 2929157"/>
                <a:gd name="connsiteY114" fmla="*/ 200722 h 613317"/>
                <a:gd name="connsiteX115" fmla="*/ 2621022 w 2929157"/>
                <a:gd name="connsiteY115" fmla="*/ 278781 h 613317"/>
                <a:gd name="connsiteX116" fmla="*/ 2632173 w 2929157"/>
                <a:gd name="connsiteY116" fmla="*/ 323386 h 613317"/>
                <a:gd name="connsiteX117" fmla="*/ 2643324 w 2929157"/>
                <a:gd name="connsiteY117" fmla="*/ 289932 h 613317"/>
                <a:gd name="connsiteX118" fmla="*/ 2654475 w 2929157"/>
                <a:gd name="connsiteY118" fmla="*/ 234176 h 613317"/>
                <a:gd name="connsiteX119" fmla="*/ 2699080 w 2929157"/>
                <a:gd name="connsiteY119" fmla="*/ 144966 h 613317"/>
                <a:gd name="connsiteX120" fmla="*/ 2732534 w 2929157"/>
                <a:gd name="connsiteY120" fmla="*/ 256478 h 613317"/>
                <a:gd name="connsiteX121" fmla="*/ 2743685 w 2929157"/>
                <a:gd name="connsiteY121" fmla="*/ 178420 h 613317"/>
                <a:gd name="connsiteX122" fmla="*/ 2799441 w 2929157"/>
                <a:gd name="connsiteY122" fmla="*/ 189571 h 613317"/>
                <a:gd name="connsiteX123" fmla="*/ 2810593 w 2929157"/>
                <a:gd name="connsiteY123" fmla="*/ 144966 h 613317"/>
                <a:gd name="connsiteX124" fmla="*/ 2832895 w 2929157"/>
                <a:gd name="connsiteY124" fmla="*/ 78059 h 613317"/>
                <a:gd name="connsiteX125" fmla="*/ 2866349 w 2929157"/>
                <a:gd name="connsiteY125" fmla="*/ 122664 h 613317"/>
                <a:gd name="connsiteX126" fmla="*/ 2888651 w 2929157"/>
                <a:gd name="connsiteY126" fmla="*/ 245327 h 613317"/>
                <a:gd name="connsiteX127" fmla="*/ 2910954 w 2929157"/>
                <a:gd name="connsiteY127" fmla="*/ 223025 h 613317"/>
                <a:gd name="connsiteX128" fmla="*/ 2922105 w 2929157"/>
                <a:gd name="connsiteY128" fmla="*/ 122664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157" h="613317">
                  <a:moveTo>
                    <a:pt x="485" y="178420"/>
                  </a:moveTo>
                  <a:cubicBezTo>
                    <a:pt x="4202" y="167269"/>
                    <a:pt x="0" y="146628"/>
                    <a:pt x="11636" y="144966"/>
                  </a:cubicBezTo>
                  <a:cubicBezTo>
                    <a:pt x="34909" y="141641"/>
                    <a:pt x="78544" y="167268"/>
                    <a:pt x="78544" y="167268"/>
                  </a:cubicBezTo>
                  <a:cubicBezTo>
                    <a:pt x="89695" y="163551"/>
                    <a:pt x="100243" y="156117"/>
                    <a:pt x="111997" y="156117"/>
                  </a:cubicBezTo>
                  <a:cubicBezTo>
                    <a:pt x="153101" y="156117"/>
                    <a:pt x="155164" y="165830"/>
                    <a:pt x="178905" y="189571"/>
                  </a:cubicBezTo>
                  <a:cubicBezTo>
                    <a:pt x="190056" y="185854"/>
                    <a:pt x="204047" y="186731"/>
                    <a:pt x="212358" y="178420"/>
                  </a:cubicBezTo>
                  <a:cubicBezTo>
                    <a:pt x="220670" y="170108"/>
                    <a:pt x="211755" y="144966"/>
                    <a:pt x="223510" y="144966"/>
                  </a:cubicBezTo>
                  <a:cubicBezTo>
                    <a:pt x="235265" y="144966"/>
                    <a:pt x="225482" y="171077"/>
                    <a:pt x="234661" y="178420"/>
                  </a:cubicBezTo>
                  <a:cubicBezTo>
                    <a:pt x="246629" y="187994"/>
                    <a:pt x="264398" y="185854"/>
                    <a:pt x="279266" y="189571"/>
                  </a:cubicBezTo>
                  <a:cubicBezTo>
                    <a:pt x="282983" y="200722"/>
                    <a:pt x="287566" y="211621"/>
                    <a:pt x="290417" y="223025"/>
                  </a:cubicBezTo>
                  <a:cubicBezTo>
                    <a:pt x="295014" y="241413"/>
                    <a:pt x="294102" y="261360"/>
                    <a:pt x="301568" y="278781"/>
                  </a:cubicBezTo>
                  <a:cubicBezTo>
                    <a:pt x="305710" y="288444"/>
                    <a:pt x="316437" y="293649"/>
                    <a:pt x="323871" y="301083"/>
                  </a:cubicBezTo>
                  <a:cubicBezTo>
                    <a:pt x="355460" y="395853"/>
                    <a:pt x="311404" y="296927"/>
                    <a:pt x="357324" y="312234"/>
                  </a:cubicBezTo>
                  <a:cubicBezTo>
                    <a:pt x="368475" y="315951"/>
                    <a:pt x="365624" y="334284"/>
                    <a:pt x="368475" y="345688"/>
                  </a:cubicBezTo>
                  <a:cubicBezTo>
                    <a:pt x="374836" y="371131"/>
                    <a:pt x="378035" y="409411"/>
                    <a:pt x="390778" y="434898"/>
                  </a:cubicBezTo>
                  <a:cubicBezTo>
                    <a:pt x="396771" y="446885"/>
                    <a:pt x="399678" y="468351"/>
                    <a:pt x="413080" y="468351"/>
                  </a:cubicBezTo>
                  <a:cubicBezTo>
                    <a:pt x="424834" y="468351"/>
                    <a:pt x="405646" y="446049"/>
                    <a:pt x="401929" y="434898"/>
                  </a:cubicBezTo>
                  <a:cubicBezTo>
                    <a:pt x="405646" y="405161"/>
                    <a:pt x="399678" y="372492"/>
                    <a:pt x="413080" y="345688"/>
                  </a:cubicBezTo>
                  <a:cubicBezTo>
                    <a:pt x="417782" y="336284"/>
                    <a:pt x="428652" y="359913"/>
                    <a:pt x="435383" y="367990"/>
                  </a:cubicBezTo>
                  <a:cubicBezTo>
                    <a:pt x="447281" y="382268"/>
                    <a:pt x="454559" y="400697"/>
                    <a:pt x="468836" y="412595"/>
                  </a:cubicBezTo>
                  <a:cubicBezTo>
                    <a:pt x="477866" y="420120"/>
                    <a:pt x="491776" y="418490"/>
                    <a:pt x="502290" y="423747"/>
                  </a:cubicBezTo>
                  <a:cubicBezTo>
                    <a:pt x="514277" y="429741"/>
                    <a:pt x="524593" y="438615"/>
                    <a:pt x="535744" y="446049"/>
                  </a:cubicBezTo>
                  <a:cubicBezTo>
                    <a:pt x="541002" y="430273"/>
                    <a:pt x="558046" y="381992"/>
                    <a:pt x="558046" y="367990"/>
                  </a:cubicBezTo>
                  <a:cubicBezTo>
                    <a:pt x="558046" y="345380"/>
                    <a:pt x="550612" y="323385"/>
                    <a:pt x="546895" y="301083"/>
                  </a:cubicBezTo>
                  <a:cubicBezTo>
                    <a:pt x="550612" y="282498"/>
                    <a:pt x="553059" y="263613"/>
                    <a:pt x="558046" y="245327"/>
                  </a:cubicBezTo>
                  <a:cubicBezTo>
                    <a:pt x="564232" y="222647"/>
                    <a:pt x="575739" y="201472"/>
                    <a:pt x="580349" y="178420"/>
                  </a:cubicBezTo>
                  <a:lnTo>
                    <a:pt x="591500" y="122664"/>
                  </a:lnTo>
                  <a:cubicBezTo>
                    <a:pt x="602651" y="126381"/>
                    <a:pt x="616642" y="125503"/>
                    <a:pt x="624954" y="133815"/>
                  </a:cubicBezTo>
                  <a:cubicBezTo>
                    <a:pt x="662125" y="170985"/>
                    <a:pt x="602651" y="178419"/>
                    <a:pt x="669558" y="156117"/>
                  </a:cubicBezTo>
                  <a:cubicBezTo>
                    <a:pt x="676992" y="137532"/>
                    <a:pt x="675847" y="112371"/>
                    <a:pt x="691861" y="100361"/>
                  </a:cubicBezTo>
                  <a:cubicBezTo>
                    <a:pt x="700272" y="94053"/>
                    <a:pt x="708754" y="113649"/>
                    <a:pt x="714163" y="122664"/>
                  </a:cubicBezTo>
                  <a:cubicBezTo>
                    <a:pt x="720211" y="132743"/>
                    <a:pt x="721598" y="144966"/>
                    <a:pt x="725315" y="156117"/>
                  </a:cubicBezTo>
                  <a:cubicBezTo>
                    <a:pt x="726624" y="169204"/>
                    <a:pt x="708170" y="302082"/>
                    <a:pt x="781071" y="289932"/>
                  </a:cubicBezTo>
                  <a:cubicBezTo>
                    <a:pt x="794291" y="287729"/>
                    <a:pt x="797379" y="268465"/>
                    <a:pt x="803373" y="256478"/>
                  </a:cubicBezTo>
                  <a:cubicBezTo>
                    <a:pt x="808630" y="245965"/>
                    <a:pt x="814524" y="211271"/>
                    <a:pt x="814524" y="223025"/>
                  </a:cubicBezTo>
                  <a:cubicBezTo>
                    <a:pt x="814524" y="241978"/>
                    <a:pt x="789972" y="292184"/>
                    <a:pt x="803373" y="278781"/>
                  </a:cubicBezTo>
                  <a:cubicBezTo>
                    <a:pt x="819996" y="262157"/>
                    <a:pt x="825675" y="211873"/>
                    <a:pt x="825675" y="211873"/>
                  </a:cubicBezTo>
                  <a:cubicBezTo>
                    <a:pt x="829392" y="226741"/>
                    <a:pt x="832617" y="241742"/>
                    <a:pt x="836827" y="256478"/>
                  </a:cubicBezTo>
                  <a:cubicBezTo>
                    <a:pt x="840056" y="267780"/>
                    <a:pt x="836223" y="289932"/>
                    <a:pt x="847978" y="289932"/>
                  </a:cubicBezTo>
                  <a:cubicBezTo>
                    <a:pt x="859733" y="289932"/>
                    <a:pt x="855412" y="267629"/>
                    <a:pt x="859129" y="256478"/>
                  </a:cubicBezTo>
                  <a:cubicBezTo>
                    <a:pt x="862846" y="208156"/>
                    <a:pt x="853980" y="157153"/>
                    <a:pt x="870280" y="111512"/>
                  </a:cubicBezTo>
                  <a:cubicBezTo>
                    <a:pt x="875435" y="97079"/>
                    <a:pt x="903111" y="90550"/>
                    <a:pt x="914885" y="100361"/>
                  </a:cubicBezTo>
                  <a:cubicBezTo>
                    <a:pt x="932945" y="115411"/>
                    <a:pt x="937188" y="167268"/>
                    <a:pt x="937188" y="167268"/>
                  </a:cubicBezTo>
                  <a:cubicBezTo>
                    <a:pt x="940905" y="133814"/>
                    <a:pt x="940175" y="99562"/>
                    <a:pt x="948339" y="66907"/>
                  </a:cubicBezTo>
                  <a:cubicBezTo>
                    <a:pt x="951589" y="53905"/>
                    <a:pt x="957239" y="33454"/>
                    <a:pt x="970641" y="33454"/>
                  </a:cubicBezTo>
                  <a:cubicBezTo>
                    <a:pt x="982395" y="33454"/>
                    <a:pt x="978076" y="55756"/>
                    <a:pt x="981793" y="66907"/>
                  </a:cubicBezTo>
                  <a:cubicBezTo>
                    <a:pt x="978076" y="104078"/>
                    <a:pt x="983758" y="143442"/>
                    <a:pt x="970641" y="178420"/>
                  </a:cubicBezTo>
                  <a:cubicBezTo>
                    <a:pt x="966949" y="188264"/>
                    <a:pt x="950401" y="166426"/>
                    <a:pt x="948339" y="156117"/>
                  </a:cubicBezTo>
                  <a:cubicBezTo>
                    <a:pt x="946034" y="144591"/>
                    <a:pt x="956261" y="133966"/>
                    <a:pt x="959490" y="122664"/>
                  </a:cubicBezTo>
                  <a:cubicBezTo>
                    <a:pt x="963700" y="107928"/>
                    <a:pt x="966924" y="92927"/>
                    <a:pt x="970641" y="78059"/>
                  </a:cubicBezTo>
                  <a:cubicBezTo>
                    <a:pt x="978075" y="89210"/>
                    <a:pt x="984119" y="101426"/>
                    <a:pt x="992944" y="111512"/>
                  </a:cubicBezTo>
                  <a:cubicBezTo>
                    <a:pt x="1010252" y="131292"/>
                    <a:pt x="1034121" y="145398"/>
                    <a:pt x="1048700" y="167268"/>
                  </a:cubicBezTo>
                  <a:lnTo>
                    <a:pt x="1071002" y="200722"/>
                  </a:lnTo>
                  <a:cubicBezTo>
                    <a:pt x="1098562" y="118045"/>
                    <a:pt x="1082792" y="112788"/>
                    <a:pt x="1115607" y="178420"/>
                  </a:cubicBezTo>
                  <a:cubicBezTo>
                    <a:pt x="1119324" y="260196"/>
                    <a:pt x="1118188" y="342337"/>
                    <a:pt x="1126758" y="423747"/>
                  </a:cubicBezTo>
                  <a:cubicBezTo>
                    <a:pt x="1127989" y="435437"/>
                    <a:pt x="1135360" y="401768"/>
                    <a:pt x="1137910" y="390293"/>
                  </a:cubicBezTo>
                  <a:cubicBezTo>
                    <a:pt x="1144099" y="362445"/>
                    <a:pt x="1156655" y="270224"/>
                    <a:pt x="1160212" y="245327"/>
                  </a:cubicBezTo>
                  <a:lnTo>
                    <a:pt x="1182515" y="312234"/>
                  </a:lnTo>
                  <a:lnTo>
                    <a:pt x="1193666" y="345688"/>
                  </a:lnTo>
                  <a:cubicBezTo>
                    <a:pt x="1197383" y="390293"/>
                    <a:pt x="1196442" y="435534"/>
                    <a:pt x="1204817" y="479503"/>
                  </a:cubicBezTo>
                  <a:cubicBezTo>
                    <a:pt x="1211415" y="514143"/>
                    <a:pt x="1227120" y="546410"/>
                    <a:pt x="1238271" y="579864"/>
                  </a:cubicBezTo>
                  <a:lnTo>
                    <a:pt x="1249422" y="613317"/>
                  </a:lnTo>
                  <a:cubicBezTo>
                    <a:pt x="1260573" y="609600"/>
                    <a:pt x="1278101" y="612907"/>
                    <a:pt x="1282875" y="602166"/>
                  </a:cubicBezTo>
                  <a:cubicBezTo>
                    <a:pt x="1295046" y="574781"/>
                    <a:pt x="1289789" y="542623"/>
                    <a:pt x="1294027" y="512956"/>
                  </a:cubicBezTo>
                  <a:cubicBezTo>
                    <a:pt x="1297225" y="490573"/>
                    <a:pt x="1301740" y="468396"/>
                    <a:pt x="1305178" y="446049"/>
                  </a:cubicBezTo>
                  <a:cubicBezTo>
                    <a:pt x="1309175" y="420071"/>
                    <a:pt x="1312332" y="393968"/>
                    <a:pt x="1316329" y="367990"/>
                  </a:cubicBezTo>
                  <a:cubicBezTo>
                    <a:pt x="1319767" y="345643"/>
                    <a:pt x="1321996" y="323018"/>
                    <a:pt x="1327480" y="301083"/>
                  </a:cubicBezTo>
                  <a:cubicBezTo>
                    <a:pt x="1333182" y="278276"/>
                    <a:pt x="1349783" y="234176"/>
                    <a:pt x="1349783" y="234176"/>
                  </a:cubicBezTo>
                  <a:cubicBezTo>
                    <a:pt x="1353500" y="211873"/>
                    <a:pt x="1356500" y="189439"/>
                    <a:pt x="1360934" y="167268"/>
                  </a:cubicBezTo>
                  <a:cubicBezTo>
                    <a:pt x="1363940" y="152240"/>
                    <a:pt x="1362511" y="134631"/>
                    <a:pt x="1372085" y="122664"/>
                  </a:cubicBezTo>
                  <a:cubicBezTo>
                    <a:pt x="1379428" y="113485"/>
                    <a:pt x="1394388" y="115229"/>
                    <a:pt x="1405539" y="111512"/>
                  </a:cubicBezTo>
                  <a:cubicBezTo>
                    <a:pt x="1409256" y="126380"/>
                    <a:pt x="1407116" y="144149"/>
                    <a:pt x="1416690" y="156117"/>
                  </a:cubicBezTo>
                  <a:cubicBezTo>
                    <a:pt x="1424033" y="165296"/>
                    <a:pt x="1440965" y="159925"/>
                    <a:pt x="1450144" y="167268"/>
                  </a:cubicBezTo>
                  <a:cubicBezTo>
                    <a:pt x="1460609" y="175640"/>
                    <a:pt x="1465012" y="189571"/>
                    <a:pt x="1472446" y="200722"/>
                  </a:cubicBezTo>
                  <a:cubicBezTo>
                    <a:pt x="1498074" y="123841"/>
                    <a:pt x="1478126" y="150439"/>
                    <a:pt x="1517051" y="111512"/>
                  </a:cubicBezTo>
                  <a:cubicBezTo>
                    <a:pt x="1520768" y="92927"/>
                    <a:pt x="1509814" y="60353"/>
                    <a:pt x="1528202" y="55756"/>
                  </a:cubicBezTo>
                  <a:cubicBezTo>
                    <a:pt x="1546233" y="51248"/>
                    <a:pt x="1556112" y="82622"/>
                    <a:pt x="1561656" y="100361"/>
                  </a:cubicBezTo>
                  <a:cubicBezTo>
                    <a:pt x="1575144" y="143523"/>
                    <a:pt x="1566145" y="192612"/>
                    <a:pt x="1583958" y="234176"/>
                  </a:cubicBezTo>
                  <a:cubicBezTo>
                    <a:pt x="1590506" y="249455"/>
                    <a:pt x="1613695" y="249044"/>
                    <a:pt x="1628563" y="256478"/>
                  </a:cubicBezTo>
                  <a:cubicBezTo>
                    <a:pt x="1698017" y="187027"/>
                    <a:pt x="1604117" y="287572"/>
                    <a:pt x="1662017" y="200722"/>
                  </a:cubicBezTo>
                  <a:cubicBezTo>
                    <a:pt x="1670765" y="187600"/>
                    <a:pt x="1684320" y="178419"/>
                    <a:pt x="1695471" y="167268"/>
                  </a:cubicBezTo>
                  <a:lnTo>
                    <a:pt x="1728924" y="66907"/>
                  </a:lnTo>
                  <a:lnTo>
                    <a:pt x="1740075" y="33454"/>
                  </a:lnTo>
                  <a:lnTo>
                    <a:pt x="1751227" y="0"/>
                  </a:lnTo>
                  <a:cubicBezTo>
                    <a:pt x="1754944" y="11151"/>
                    <a:pt x="1759285" y="22114"/>
                    <a:pt x="1762378" y="33454"/>
                  </a:cubicBezTo>
                  <a:cubicBezTo>
                    <a:pt x="1770443" y="63026"/>
                    <a:pt x="1774987" y="93585"/>
                    <a:pt x="1784680" y="122664"/>
                  </a:cubicBezTo>
                  <a:lnTo>
                    <a:pt x="1806983" y="189571"/>
                  </a:lnTo>
                  <a:lnTo>
                    <a:pt x="1818134" y="223025"/>
                  </a:lnTo>
                  <a:cubicBezTo>
                    <a:pt x="1829285" y="215591"/>
                    <a:pt x="1843216" y="211187"/>
                    <a:pt x="1851588" y="200722"/>
                  </a:cubicBezTo>
                  <a:cubicBezTo>
                    <a:pt x="1858931" y="191543"/>
                    <a:pt x="1857482" y="177782"/>
                    <a:pt x="1862739" y="167268"/>
                  </a:cubicBezTo>
                  <a:cubicBezTo>
                    <a:pt x="1868732" y="155281"/>
                    <a:pt x="1877607" y="144966"/>
                    <a:pt x="1885041" y="133815"/>
                  </a:cubicBezTo>
                  <a:cubicBezTo>
                    <a:pt x="1888758" y="107795"/>
                    <a:pt x="1881613" y="77626"/>
                    <a:pt x="1896193" y="55756"/>
                  </a:cubicBezTo>
                  <a:cubicBezTo>
                    <a:pt x="1902713" y="45976"/>
                    <a:pt x="1922814" y="57342"/>
                    <a:pt x="1929646" y="66907"/>
                  </a:cubicBezTo>
                  <a:cubicBezTo>
                    <a:pt x="1929646" y="66908"/>
                    <a:pt x="1957524" y="150540"/>
                    <a:pt x="1963100" y="167268"/>
                  </a:cubicBezTo>
                  <a:lnTo>
                    <a:pt x="1974251" y="200722"/>
                  </a:lnTo>
                  <a:cubicBezTo>
                    <a:pt x="1981685" y="275064"/>
                    <a:pt x="1977540" y="351494"/>
                    <a:pt x="1996554" y="423747"/>
                  </a:cubicBezTo>
                  <a:cubicBezTo>
                    <a:pt x="1999545" y="435114"/>
                    <a:pt x="2023175" y="422160"/>
                    <a:pt x="2030007" y="412595"/>
                  </a:cubicBezTo>
                  <a:cubicBezTo>
                    <a:pt x="2030010" y="412590"/>
                    <a:pt x="2057885" y="328963"/>
                    <a:pt x="2063461" y="312234"/>
                  </a:cubicBezTo>
                  <a:lnTo>
                    <a:pt x="2074612" y="278781"/>
                  </a:lnTo>
                  <a:cubicBezTo>
                    <a:pt x="2067178" y="256479"/>
                    <a:pt x="2052310" y="234175"/>
                    <a:pt x="2074612" y="211873"/>
                  </a:cubicBezTo>
                  <a:cubicBezTo>
                    <a:pt x="2082924" y="203561"/>
                    <a:pt x="2096915" y="204439"/>
                    <a:pt x="2108066" y="200722"/>
                  </a:cubicBezTo>
                  <a:cubicBezTo>
                    <a:pt x="2146991" y="239648"/>
                    <a:pt x="2127044" y="213052"/>
                    <a:pt x="2152671" y="289932"/>
                  </a:cubicBezTo>
                  <a:lnTo>
                    <a:pt x="2163822" y="323386"/>
                  </a:lnTo>
                  <a:cubicBezTo>
                    <a:pt x="2220836" y="285375"/>
                    <a:pt x="2187060" y="319644"/>
                    <a:pt x="2208427" y="234176"/>
                  </a:cubicBezTo>
                  <a:cubicBezTo>
                    <a:pt x="2222208" y="179051"/>
                    <a:pt x="2229957" y="168812"/>
                    <a:pt x="2253032" y="122664"/>
                  </a:cubicBezTo>
                  <a:cubicBezTo>
                    <a:pt x="2257692" y="131984"/>
                    <a:pt x="2302424" y="224298"/>
                    <a:pt x="2308788" y="223025"/>
                  </a:cubicBezTo>
                  <a:cubicBezTo>
                    <a:pt x="2331840" y="218415"/>
                    <a:pt x="2314467" y="172740"/>
                    <a:pt x="2331090" y="156117"/>
                  </a:cubicBezTo>
                  <a:lnTo>
                    <a:pt x="2386846" y="100361"/>
                  </a:lnTo>
                  <a:cubicBezTo>
                    <a:pt x="2440696" y="154211"/>
                    <a:pt x="2375183" y="103278"/>
                    <a:pt x="2431451" y="89210"/>
                  </a:cubicBezTo>
                  <a:cubicBezTo>
                    <a:pt x="2441651" y="86660"/>
                    <a:pt x="2446320" y="104078"/>
                    <a:pt x="2453754" y="111512"/>
                  </a:cubicBezTo>
                  <a:cubicBezTo>
                    <a:pt x="2478907" y="212126"/>
                    <a:pt x="2466363" y="171643"/>
                    <a:pt x="2487207" y="234176"/>
                  </a:cubicBezTo>
                  <a:cubicBezTo>
                    <a:pt x="2502075" y="211873"/>
                    <a:pt x="2523336" y="192697"/>
                    <a:pt x="2531812" y="167268"/>
                  </a:cubicBezTo>
                  <a:cubicBezTo>
                    <a:pt x="2547201" y="121100"/>
                    <a:pt x="2536443" y="143595"/>
                    <a:pt x="2565266" y="100361"/>
                  </a:cubicBezTo>
                  <a:cubicBezTo>
                    <a:pt x="2567349" y="108692"/>
                    <a:pt x="2580712" y="166994"/>
                    <a:pt x="2587568" y="178420"/>
                  </a:cubicBezTo>
                  <a:cubicBezTo>
                    <a:pt x="2592977" y="187435"/>
                    <a:pt x="2602437" y="193288"/>
                    <a:pt x="2609871" y="200722"/>
                  </a:cubicBezTo>
                  <a:cubicBezTo>
                    <a:pt x="2613588" y="226742"/>
                    <a:pt x="2616320" y="252921"/>
                    <a:pt x="2621022" y="278781"/>
                  </a:cubicBezTo>
                  <a:cubicBezTo>
                    <a:pt x="2623764" y="293860"/>
                    <a:pt x="2618465" y="316532"/>
                    <a:pt x="2632173" y="323386"/>
                  </a:cubicBezTo>
                  <a:cubicBezTo>
                    <a:pt x="2642687" y="328643"/>
                    <a:pt x="2640473" y="301336"/>
                    <a:pt x="2643324" y="289932"/>
                  </a:cubicBezTo>
                  <a:cubicBezTo>
                    <a:pt x="2647921" y="271544"/>
                    <a:pt x="2650363" y="252678"/>
                    <a:pt x="2654475" y="234176"/>
                  </a:cubicBezTo>
                  <a:cubicBezTo>
                    <a:pt x="2667661" y="174839"/>
                    <a:pt x="2659431" y="197832"/>
                    <a:pt x="2699080" y="144966"/>
                  </a:cubicBezTo>
                  <a:cubicBezTo>
                    <a:pt x="2730906" y="49493"/>
                    <a:pt x="2686763" y="164934"/>
                    <a:pt x="2732534" y="256478"/>
                  </a:cubicBezTo>
                  <a:cubicBezTo>
                    <a:pt x="2744288" y="279987"/>
                    <a:pt x="2739968" y="204439"/>
                    <a:pt x="2743685" y="178420"/>
                  </a:cubicBezTo>
                  <a:cubicBezTo>
                    <a:pt x="2758474" y="193209"/>
                    <a:pt x="2773707" y="221739"/>
                    <a:pt x="2799441" y="189571"/>
                  </a:cubicBezTo>
                  <a:cubicBezTo>
                    <a:pt x="2809015" y="177603"/>
                    <a:pt x="2806189" y="159646"/>
                    <a:pt x="2810593" y="144966"/>
                  </a:cubicBezTo>
                  <a:cubicBezTo>
                    <a:pt x="2817348" y="122449"/>
                    <a:pt x="2832895" y="78059"/>
                    <a:pt x="2832895" y="78059"/>
                  </a:cubicBezTo>
                  <a:cubicBezTo>
                    <a:pt x="2844046" y="92927"/>
                    <a:pt x="2857128" y="106527"/>
                    <a:pt x="2866349" y="122664"/>
                  </a:cubicBezTo>
                  <a:cubicBezTo>
                    <a:pt x="2882851" y="151543"/>
                    <a:pt x="2886560" y="228601"/>
                    <a:pt x="2888651" y="245327"/>
                  </a:cubicBezTo>
                  <a:cubicBezTo>
                    <a:pt x="2896085" y="237893"/>
                    <a:pt x="2905545" y="232040"/>
                    <a:pt x="2910954" y="223025"/>
                  </a:cubicBezTo>
                  <a:cubicBezTo>
                    <a:pt x="2929157" y="192686"/>
                    <a:pt x="2922105" y="155271"/>
                    <a:pt x="2922105" y="122664"/>
                  </a:cubicBezTo>
                </a:path>
              </a:pathLst>
            </a:custGeom>
            <a:ln>
              <a:solidFill>
                <a:srgbClr val="00B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60" name="Group 75"/>
          <p:cNvGrpSpPr/>
          <p:nvPr/>
        </p:nvGrpSpPr>
        <p:grpSpPr>
          <a:xfrm>
            <a:off x="4800600" y="3352800"/>
            <a:ext cx="2971800" cy="2514600"/>
            <a:chOff x="1752600" y="2133600"/>
            <a:chExt cx="2971800" cy="2514600"/>
          </a:xfrm>
        </p:grpSpPr>
        <p:sp>
          <p:nvSpPr>
            <p:cNvPr id="77" name="Rectangle 76"/>
            <p:cNvSpPr/>
            <p:nvPr/>
          </p:nvSpPr>
          <p:spPr>
            <a:xfrm>
              <a:off x="1752600" y="2133600"/>
              <a:ext cx="2971800" cy="2514600"/>
            </a:xfrm>
            <a:prstGeom prst="rect">
              <a:avLst/>
            </a:prstGeom>
            <a:ln>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TextBox 77"/>
            <p:cNvSpPr txBox="1"/>
            <p:nvPr/>
          </p:nvSpPr>
          <p:spPr>
            <a:xfrm>
              <a:off x="1828800" y="2133600"/>
              <a:ext cx="2850011" cy="369332"/>
            </a:xfrm>
            <a:prstGeom prst="rect">
              <a:avLst/>
            </a:prstGeom>
            <a:noFill/>
          </p:spPr>
          <p:txBody>
            <a:bodyPr wrap="none" rtlCol="0">
              <a:spAutoFit/>
            </a:bodyPr>
            <a:lstStyle/>
            <a:p>
              <a:r>
                <a:rPr lang="en-US" b="1" dirty="0" err="1" smtClean="0">
                  <a:solidFill>
                    <a:schemeClr val="accent1">
                      <a:lumMod val="75000"/>
                    </a:schemeClr>
                  </a:solidFill>
                </a:rPr>
                <a:t>Dnase</a:t>
              </a:r>
              <a:r>
                <a:rPr lang="en-US" b="1" dirty="0" smtClean="0">
                  <a:solidFill>
                    <a:schemeClr val="accent1">
                      <a:lumMod val="75000"/>
                    </a:schemeClr>
                  </a:solidFill>
                </a:rPr>
                <a:t> I Sensitivity Variation</a:t>
              </a:r>
              <a:endParaRPr lang="en-US" b="1" dirty="0">
                <a:solidFill>
                  <a:schemeClr val="accent1">
                    <a:lumMod val="75000"/>
                  </a:schemeClr>
                </a:solidFill>
              </a:endParaRPr>
            </a:p>
          </p:txBody>
        </p:sp>
        <p:cxnSp>
          <p:nvCxnSpPr>
            <p:cNvPr id="79" name="Straight Connector 78"/>
            <p:cNvCxnSpPr/>
            <p:nvPr/>
          </p:nvCxnSpPr>
          <p:spPr>
            <a:xfrm>
              <a:off x="1958638" y="2771494"/>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80" name="Freeform 79"/>
            <p:cNvSpPr/>
            <p:nvPr/>
          </p:nvSpPr>
          <p:spPr>
            <a:xfrm>
              <a:off x="2079173" y="2579132"/>
              <a:ext cx="2095151" cy="366346"/>
            </a:xfrm>
            <a:custGeom>
              <a:avLst/>
              <a:gdLst>
                <a:gd name="connsiteX0" fmla="*/ 0 w 2810568"/>
                <a:gd name="connsiteY0" fmla="*/ 468352 h 920276"/>
                <a:gd name="connsiteX1" fmla="*/ 78058 w 2810568"/>
                <a:gd name="connsiteY1" fmla="*/ 434898 h 920276"/>
                <a:gd name="connsiteX2" fmla="*/ 100361 w 2810568"/>
                <a:gd name="connsiteY2" fmla="*/ 412596 h 920276"/>
                <a:gd name="connsiteX3" fmla="*/ 133814 w 2810568"/>
                <a:gd name="connsiteY3" fmla="*/ 434898 h 920276"/>
                <a:gd name="connsiteX4" fmla="*/ 156117 w 2810568"/>
                <a:gd name="connsiteY4" fmla="*/ 457200 h 920276"/>
                <a:gd name="connsiteX5" fmla="*/ 200722 w 2810568"/>
                <a:gd name="connsiteY5" fmla="*/ 446049 h 920276"/>
                <a:gd name="connsiteX6" fmla="*/ 234175 w 2810568"/>
                <a:gd name="connsiteY6" fmla="*/ 457200 h 920276"/>
                <a:gd name="connsiteX7" fmla="*/ 267629 w 2810568"/>
                <a:gd name="connsiteY7" fmla="*/ 379142 h 920276"/>
                <a:gd name="connsiteX8" fmla="*/ 289931 w 2810568"/>
                <a:gd name="connsiteY8" fmla="*/ 301083 h 920276"/>
                <a:gd name="connsiteX9" fmla="*/ 301083 w 2810568"/>
                <a:gd name="connsiteY9" fmla="*/ 256479 h 920276"/>
                <a:gd name="connsiteX10" fmla="*/ 323385 w 2810568"/>
                <a:gd name="connsiteY10" fmla="*/ 189571 h 920276"/>
                <a:gd name="connsiteX11" fmla="*/ 334536 w 2810568"/>
                <a:gd name="connsiteY11" fmla="*/ 111513 h 920276"/>
                <a:gd name="connsiteX12" fmla="*/ 345687 w 2810568"/>
                <a:gd name="connsiteY12" fmla="*/ 66908 h 920276"/>
                <a:gd name="connsiteX13" fmla="*/ 356839 w 2810568"/>
                <a:gd name="connsiteY13" fmla="*/ 111513 h 920276"/>
                <a:gd name="connsiteX14" fmla="*/ 390292 w 2810568"/>
                <a:gd name="connsiteY14" fmla="*/ 100361 h 920276"/>
                <a:gd name="connsiteX15" fmla="*/ 401444 w 2810568"/>
                <a:gd name="connsiteY15" fmla="*/ 66908 h 920276"/>
                <a:gd name="connsiteX16" fmla="*/ 412595 w 2810568"/>
                <a:gd name="connsiteY16" fmla="*/ 211874 h 920276"/>
                <a:gd name="connsiteX17" fmla="*/ 446048 w 2810568"/>
                <a:gd name="connsiteY17" fmla="*/ 390293 h 920276"/>
                <a:gd name="connsiteX18" fmla="*/ 457200 w 2810568"/>
                <a:gd name="connsiteY18" fmla="*/ 479503 h 920276"/>
                <a:gd name="connsiteX19" fmla="*/ 468351 w 2810568"/>
                <a:gd name="connsiteY19" fmla="*/ 434898 h 920276"/>
                <a:gd name="connsiteX20" fmla="*/ 479502 w 2810568"/>
                <a:gd name="connsiteY20" fmla="*/ 356840 h 920276"/>
                <a:gd name="connsiteX21" fmla="*/ 501805 w 2810568"/>
                <a:gd name="connsiteY21" fmla="*/ 423747 h 920276"/>
                <a:gd name="connsiteX22" fmla="*/ 524107 w 2810568"/>
                <a:gd name="connsiteY22" fmla="*/ 501805 h 920276"/>
                <a:gd name="connsiteX23" fmla="*/ 535258 w 2810568"/>
                <a:gd name="connsiteY23" fmla="*/ 546410 h 920276"/>
                <a:gd name="connsiteX24" fmla="*/ 579863 w 2810568"/>
                <a:gd name="connsiteY24" fmla="*/ 457200 h 920276"/>
                <a:gd name="connsiteX25" fmla="*/ 591014 w 2810568"/>
                <a:gd name="connsiteY25" fmla="*/ 423747 h 920276"/>
                <a:gd name="connsiteX26" fmla="*/ 635619 w 2810568"/>
                <a:gd name="connsiteY26" fmla="*/ 512957 h 920276"/>
                <a:gd name="connsiteX27" fmla="*/ 646770 w 2810568"/>
                <a:gd name="connsiteY27" fmla="*/ 546410 h 920276"/>
                <a:gd name="connsiteX28" fmla="*/ 657922 w 2810568"/>
                <a:gd name="connsiteY28" fmla="*/ 579864 h 920276"/>
                <a:gd name="connsiteX29" fmla="*/ 669073 w 2810568"/>
                <a:gd name="connsiteY29" fmla="*/ 646771 h 920276"/>
                <a:gd name="connsiteX30" fmla="*/ 680224 w 2810568"/>
                <a:gd name="connsiteY30" fmla="*/ 691376 h 920276"/>
                <a:gd name="connsiteX31" fmla="*/ 691375 w 2810568"/>
                <a:gd name="connsiteY31" fmla="*/ 758283 h 920276"/>
                <a:gd name="connsiteX32" fmla="*/ 724829 w 2810568"/>
                <a:gd name="connsiteY32" fmla="*/ 691376 h 920276"/>
                <a:gd name="connsiteX33" fmla="*/ 747131 w 2810568"/>
                <a:gd name="connsiteY33" fmla="*/ 591015 h 920276"/>
                <a:gd name="connsiteX34" fmla="*/ 758283 w 2810568"/>
                <a:gd name="connsiteY34" fmla="*/ 557561 h 920276"/>
                <a:gd name="connsiteX35" fmla="*/ 769434 w 2810568"/>
                <a:gd name="connsiteY35" fmla="*/ 479503 h 920276"/>
                <a:gd name="connsiteX36" fmla="*/ 780585 w 2810568"/>
                <a:gd name="connsiteY36" fmla="*/ 535259 h 920276"/>
                <a:gd name="connsiteX37" fmla="*/ 791736 w 2810568"/>
                <a:gd name="connsiteY37" fmla="*/ 401444 h 920276"/>
                <a:gd name="connsiteX38" fmla="*/ 869795 w 2810568"/>
                <a:gd name="connsiteY38" fmla="*/ 479503 h 920276"/>
                <a:gd name="connsiteX39" fmla="*/ 914400 w 2810568"/>
                <a:gd name="connsiteY39" fmla="*/ 490654 h 920276"/>
                <a:gd name="connsiteX40" fmla="*/ 936702 w 2810568"/>
                <a:gd name="connsiteY40" fmla="*/ 423747 h 920276"/>
                <a:gd name="connsiteX41" fmla="*/ 959005 w 2810568"/>
                <a:gd name="connsiteY41" fmla="*/ 446049 h 920276"/>
                <a:gd name="connsiteX42" fmla="*/ 1037063 w 2810568"/>
                <a:gd name="connsiteY42" fmla="*/ 446049 h 920276"/>
                <a:gd name="connsiteX43" fmla="*/ 1070517 w 2810568"/>
                <a:gd name="connsiteY43" fmla="*/ 468352 h 920276"/>
                <a:gd name="connsiteX44" fmla="*/ 1081668 w 2810568"/>
                <a:gd name="connsiteY44" fmla="*/ 501805 h 920276"/>
                <a:gd name="connsiteX45" fmla="*/ 1103970 w 2810568"/>
                <a:gd name="connsiteY45" fmla="*/ 524108 h 920276"/>
                <a:gd name="connsiteX46" fmla="*/ 1148575 w 2810568"/>
                <a:gd name="connsiteY46" fmla="*/ 468352 h 920276"/>
                <a:gd name="connsiteX47" fmla="*/ 1170878 w 2810568"/>
                <a:gd name="connsiteY47" fmla="*/ 446049 h 920276"/>
                <a:gd name="connsiteX48" fmla="*/ 1170878 w 2810568"/>
                <a:gd name="connsiteY48" fmla="*/ 379142 h 920276"/>
                <a:gd name="connsiteX49" fmla="*/ 1282390 w 2810568"/>
                <a:gd name="connsiteY49" fmla="*/ 122664 h 920276"/>
                <a:gd name="connsiteX50" fmla="*/ 1360448 w 2810568"/>
                <a:gd name="connsiteY50" fmla="*/ 0 h 920276"/>
                <a:gd name="connsiteX51" fmla="*/ 1371600 w 2810568"/>
                <a:gd name="connsiteY51" fmla="*/ 44605 h 920276"/>
                <a:gd name="connsiteX52" fmla="*/ 1326995 w 2810568"/>
                <a:gd name="connsiteY52" fmla="*/ 223025 h 920276"/>
                <a:gd name="connsiteX53" fmla="*/ 1338146 w 2810568"/>
                <a:gd name="connsiteY53" fmla="*/ 278781 h 920276"/>
                <a:gd name="connsiteX54" fmla="*/ 1371600 w 2810568"/>
                <a:gd name="connsiteY54" fmla="*/ 256479 h 920276"/>
                <a:gd name="connsiteX55" fmla="*/ 1405053 w 2810568"/>
                <a:gd name="connsiteY55" fmla="*/ 245327 h 920276"/>
                <a:gd name="connsiteX56" fmla="*/ 1438507 w 2810568"/>
                <a:gd name="connsiteY56" fmla="*/ 211874 h 920276"/>
                <a:gd name="connsiteX57" fmla="*/ 1460809 w 2810568"/>
                <a:gd name="connsiteY57" fmla="*/ 245327 h 920276"/>
                <a:gd name="connsiteX58" fmla="*/ 1471961 w 2810568"/>
                <a:gd name="connsiteY58" fmla="*/ 312235 h 920276"/>
                <a:gd name="connsiteX59" fmla="*/ 1483112 w 2810568"/>
                <a:gd name="connsiteY59" fmla="*/ 345688 h 920276"/>
                <a:gd name="connsiteX60" fmla="*/ 1505414 w 2810568"/>
                <a:gd name="connsiteY60" fmla="*/ 356840 h 920276"/>
                <a:gd name="connsiteX61" fmla="*/ 1527717 w 2810568"/>
                <a:gd name="connsiteY61" fmla="*/ 379142 h 920276"/>
                <a:gd name="connsiteX62" fmla="*/ 1550019 w 2810568"/>
                <a:gd name="connsiteY62" fmla="*/ 423747 h 920276"/>
                <a:gd name="connsiteX63" fmla="*/ 1572322 w 2810568"/>
                <a:gd name="connsiteY63" fmla="*/ 446049 h 920276"/>
                <a:gd name="connsiteX64" fmla="*/ 1583473 w 2810568"/>
                <a:gd name="connsiteY64" fmla="*/ 412596 h 920276"/>
                <a:gd name="connsiteX65" fmla="*/ 1605775 w 2810568"/>
                <a:gd name="connsiteY65" fmla="*/ 390293 h 920276"/>
                <a:gd name="connsiteX66" fmla="*/ 1616927 w 2810568"/>
                <a:gd name="connsiteY66" fmla="*/ 423747 h 920276"/>
                <a:gd name="connsiteX67" fmla="*/ 1650380 w 2810568"/>
                <a:gd name="connsiteY67" fmla="*/ 434898 h 920276"/>
                <a:gd name="connsiteX68" fmla="*/ 1761892 w 2810568"/>
                <a:gd name="connsiteY68" fmla="*/ 457200 h 920276"/>
                <a:gd name="connsiteX69" fmla="*/ 1817648 w 2810568"/>
                <a:gd name="connsiteY69" fmla="*/ 479503 h 920276"/>
                <a:gd name="connsiteX70" fmla="*/ 1862253 w 2810568"/>
                <a:gd name="connsiteY70" fmla="*/ 434898 h 920276"/>
                <a:gd name="connsiteX71" fmla="*/ 1884556 w 2810568"/>
                <a:gd name="connsiteY71" fmla="*/ 412596 h 920276"/>
                <a:gd name="connsiteX72" fmla="*/ 1918009 w 2810568"/>
                <a:gd name="connsiteY72" fmla="*/ 479503 h 920276"/>
                <a:gd name="connsiteX73" fmla="*/ 1951463 w 2810568"/>
                <a:gd name="connsiteY73" fmla="*/ 468352 h 920276"/>
                <a:gd name="connsiteX74" fmla="*/ 1984917 w 2810568"/>
                <a:gd name="connsiteY74" fmla="*/ 579864 h 920276"/>
                <a:gd name="connsiteX75" fmla="*/ 2018370 w 2810568"/>
                <a:gd name="connsiteY75" fmla="*/ 657922 h 920276"/>
                <a:gd name="connsiteX76" fmla="*/ 2018370 w 2810568"/>
                <a:gd name="connsiteY76" fmla="*/ 490654 h 920276"/>
                <a:gd name="connsiteX77" fmla="*/ 2040673 w 2810568"/>
                <a:gd name="connsiteY77" fmla="*/ 512957 h 920276"/>
                <a:gd name="connsiteX78" fmla="*/ 2096429 w 2810568"/>
                <a:gd name="connsiteY78" fmla="*/ 579864 h 920276"/>
                <a:gd name="connsiteX79" fmla="*/ 2107580 w 2810568"/>
                <a:gd name="connsiteY79" fmla="*/ 546410 h 920276"/>
                <a:gd name="connsiteX80" fmla="*/ 2129883 w 2810568"/>
                <a:gd name="connsiteY80" fmla="*/ 524108 h 920276"/>
                <a:gd name="connsiteX81" fmla="*/ 2152185 w 2810568"/>
                <a:gd name="connsiteY81" fmla="*/ 568713 h 920276"/>
                <a:gd name="connsiteX82" fmla="*/ 2196790 w 2810568"/>
                <a:gd name="connsiteY82" fmla="*/ 557561 h 920276"/>
                <a:gd name="connsiteX83" fmla="*/ 2230244 w 2810568"/>
                <a:gd name="connsiteY83" fmla="*/ 825191 h 920276"/>
                <a:gd name="connsiteX84" fmla="*/ 2252546 w 2810568"/>
                <a:gd name="connsiteY84" fmla="*/ 758283 h 920276"/>
                <a:gd name="connsiteX85" fmla="*/ 2263697 w 2810568"/>
                <a:gd name="connsiteY85" fmla="*/ 713679 h 920276"/>
                <a:gd name="connsiteX86" fmla="*/ 2286000 w 2810568"/>
                <a:gd name="connsiteY86" fmla="*/ 646771 h 920276"/>
                <a:gd name="connsiteX87" fmla="*/ 2297151 w 2810568"/>
                <a:gd name="connsiteY87" fmla="*/ 568713 h 920276"/>
                <a:gd name="connsiteX88" fmla="*/ 2330605 w 2810568"/>
                <a:gd name="connsiteY88" fmla="*/ 345688 h 920276"/>
                <a:gd name="connsiteX89" fmla="*/ 2341756 w 2810568"/>
                <a:gd name="connsiteY89" fmla="*/ 312235 h 920276"/>
                <a:gd name="connsiteX90" fmla="*/ 2386361 w 2810568"/>
                <a:gd name="connsiteY90" fmla="*/ 379142 h 920276"/>
                <a:gd name="connsiteX91" fmla="*/ 2430966 w 2810568"/>
                <a:gd name="connsiteY91" fmla="*/ 312235 h 920276"/>
                <a:gd name="connsiteX92" fmla="*/ 2464419 w 2810568"/>
                <a:gd name="connsiteY92" fmla="*/ 245327 h 920276"/>
                <a:gd name="connsiteX93" fmla="*/ 2497873 w 2810568"/>
                <a:gd name="connsiteY93" fmla="*/ 278781 h 920276"/>
                <a:gd name="connsiteX94" fmla="*/ 2531327 w 2810568"/>
                <a:gd name="connsiteY94" fmla="*/ 256479 h 920276"/>
                <a:gd name="connsiteX95" fmla="*/ 2587083 w 2810568"/>
                <a:gd name="connsiteY95" fmla="*/ 434898 h 920276"/>
                <a:gd name="connsiteX96" fmla="*/ 2598234 w 2810568"/>
                <a:gd name="connsiteY96" fmla="*/ 479503 h 920276"/>
                <a:gd name="connsiteX97" fmla="*/ 2620536 w 2810568"/>
                <a:gd name="connsiteY97" fmla="*/ 345688 h 920276"/>
                <a:gd name="connsiteX98" fmla="*/ 2631687 w 2810568"/>
                <a:gd name="connsiteY98" fmla="*/ 289932 h 920276"/>
                <a:gd name="connsiteX99" fmla="*/ 2665141 w 2810568"/>
                <a:gd name="connsiteY99" fmla="*/ 245327 h 920276"/>
                <a:gd name="connsiteX100" fmla="*/ 2676292 w 2810568"/>
                <a:gd name="connsiteY100" fmla="*/ 189571 h 920276"/>
                <a:gd name="connsiteX101" fmla="*/ 2687444 w 2810568"/>
                <a:gd name="connsiteY101" fmla="*/ 223025 h 920276"/>
                <a:gd name="connsiteX102" fmla="*/ 2698595 w 2810568"/>
                <a:gd name="connsiteY102" fmla="*/ 278781 h 920276"/>
                <a:gd name="connsiteX103" fmla="*/ 2709746 w 2810568"/>
                <a:gd name="connsiteY103" fmla="*/ 323386 h 920276"/>
                <a:gd name="connsiteX104" fmla="*/ 2732048 w 2810568"/>
                <a:gd name="connsiteY104" fmla="*/ 434898 h 920276"/>
                <a:gd name="connsiteX105" fmla="*/ 2743200 w 2810568"/>
                <a:gd name="connsiteY105" fmla="*/ 468352 h 920276"/>
                <a:gd name="connsiteX106" fmla="*/ 2776653 w 2810568"/>
                <a:gd name="connsiteY106" fmla="*/ 479503 h 920276"/>
                <a:gd name="connsiteX107" fmla="*/ 2810107 w 2810568"/>
                <a:gd name="connsiteY107" fmla="*/ 468352 h 920276"/>
                <a:gd name="connsiteX108" fmla="*/ 2810107 w 2810568"/>
                <a:gd name="connsiteY108" fmla="*/ 479503 h 9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10568" h="920276">
                  <a:moveTo>
                    <a:pt x="0" y="468352"/>
                  </a:moveTo>
                  <a:cubicBezTo>
                    <a:pt x="29734" y="458440"/>
                    <a:pt x="50501" y="453268"/>
                    <a:pt x="78058" y="434898"/>
                  </a:cubicBezTo>
                  <a:cubicBezTo>
                    <a:pt x="86806" y="429066"/>
                    <a:pt x="92927" y="420030"/>
                    <a:pt x="100361" y="412596"/>
                  </a:cubicBezTo>
                  <a:cubicBezTo>
                    <a:pt x="111512" y="420030"/>
                    <a:pt x="123349" y="426526"/>
                    <a:pt x="133814" y="434898"/>
                  </a:cubicBezTo>
                  <a:cubicBezTo>
                    <a:pt x="142024" y="441466"/>
                    <a:pt x="145747" y="455472"/>
                    <a:pt x="156117" y="457200"/>
                  </a:cubicBezTo>
                  <a:cubicBezTo>
                    <a:pt x="171234" y="459719"/>
                    <a:pt x="185854" y="449766"/>
                    <a:pt x="200722" y="446049"/>
                  </a:cubicBezTo>
                  <a:cubicBezTo>
                    <a:pt x="211873" y="449766"/>
                    <a:pt x="222649" y="459505"/>
                    <a:pt x="234175" y="457200"/>
                  </a:cubicBezTo>
                  <a:cubicBezTo>
                    <a:pt x="264090" y="451217"/>
                    <a:pt x="264854" y="391628"/>
                    <a:pt x="267629" y="379142"/>
                  </a:cubicBezTo>
                  <a:cubicBezTo>
                    <a:pt x="285054" y="300728"/>
                    <a:pt x="271308" y="366261"/>
                    <a:pt x="289931" y="301083"/>
                  </a:cubicBezTo>
                  <a:cubicBezTo>
                    <a:pt x="294141" y="286347"/>
                    <a:pt x="296679" y="271158"/>
                    <a:pt x="301083" y="256479"/>
                  </a:cubicBezTo>
                  <a:cubicBezTo>
                    <a:pt x="307838" y="233961"/>
                    <a:pt x="323385" y="189571"/>
                    <a:pt x="323385" y="189571"/>
                  </a:cubicBezTo>
                  <a:cubicBezTo>
                    <a:pt x="327102" y="163552"/>
                    <a:pt x="329834" y="137373"/>
                    <a:pt x="334536" y="111513"/>
                  </a:cubicBezTo>
                  <a:cubicBezTo>
                    <a:pt x="337278" y="96434"/>
                    <a:pt x="330361" y="66908"/>
                    <a:pt x="345687" y="66908"/>
                  </a:cubicBezTo>
                  <a:cubicBezTo>
                    <a:pt x="361013" y="66908"/>
                    <a:pt x="353122" y="96645"/>
                    <a:pt x="356839" y="111513"/>
                  </a:cubicBezTo>
                  <a:cubicBezTo>
                    <a:pt x="367990" y="107796"/>
                    <a:pt x="381980" y="108673"/>
                    <a:pt x="390292" y="100361"/>
                  </a:cubicBezTo>
                  <a:cubicBezTo>
                    <a:pt x="398604" y="92049"/>
                    <a:pt x="399139" y="55382"/>
                    <a:pt x="401444" y="66908"/>
                  </a:cubicBezTo>
                  <a:cubicBezTo>
                    <a:pt x="410949" y="114432"/>
                    <a:pt x="408878" y="163552"/>
                    <a:pt x="412595" y="211874"/>
                  </a:cubicBezTo>
                  <a:cubicBezTo>
                    <a:pt x="482937" y="141529"/>
                    <a:pt x="430122" y="183265"/>
                    <a:pt x="446048" y="390293"/>
                  </a:cubicBezTo>
                  <a:cubicBezTo>
                    <a:pt x="448347" y="420173"/>
                    <a:pt x="453483" y="449766"/>
                    <a:pt x="457200" y="479503"/>
                  </a:cubicBezTo>
                  <a:cubicBezTo>
                    <a:pt x="460917" y="464635"/>
                    <a:pt x="465609" y="449977"/>
                    <a:pt x="468351" y="434898"/>
                  </a:cubicBezTo>
                  <a:cubicBezTo>
                    <a:pt x="473053" y="409038"/>
                    <a:pt x="454567" y="365151"/>
                    <a:pt x="479502" y="356840"/>
                  </a:cubicBezTo>
                  <a:cubicBezTo>
                    <a:pt x="501804" y="349406"/>
                    <a:pt x="496103" y="400940"/>
                    <a:pt x="501805" y="423747"/>
                  </a:cubicBezTo>
                  <a:cubicBezTo>
                    <a:pt x="536665" y="563192"/>
                    <a:pt x="492112" y="389821"/>
                    <a:pt x="524107" y="501805"/>
                  </a:cubicBezTo>
                  <a:cubicBezTo>
                    <a:pt x="528317" y="516541"/>
                    <a:pt x="531541" y="531542"/>
                    <a:pt x="535258" y="546410"/>
                  </a:cubicBezTo>
                  <a:cubicBezTo>
                    <a:pt x="574185" y="507485"/>
                    <a:pt x="554236" y="534082"/>
                    <a:pt x="579863" y="457200"/>
                  </a:cubicBezTo>
                  <a:lnTo>
                    <a:pt x="591014" y="423747"/>
                  </a:lnTo>
                  <a:cubicBezTo>
                    <a:pt x="629941" y="462672"/>
                    <a:pt x="609992" y="436075"/>
                    <a:pt x="635619" y="512957"/>
                  </a:cubicBezTo>
                  <a:lnTo>
                    <a:pt x="646770" y="546410"/>
                  </a:lnTo>
                  <a:lnTo>
                    <a:pt x="657922" y="579864"/>
                  </a:lnTo>
                  <a:cubicBezTo>
                    <a:pt x="661639" y="602166"/>
                    <a:pt x="664639" y="624600"/>
                    <a:pt x="669073" y="646771"/>
                  </a:cubicBezTo>
                  <a:cubicBezTo>
                    <a:pt x="672079" y="661799"/>
                    <a:pt x="677218" y="676348"/>
                    <a:pt x="680224" y="691376"/>
                  </a:cubicBezTo>
                  <a:cubicBezTo>
                    <a:pt x="684658" y="713547"/>
                    <a:pt x="687658" y="735981"/>
                    <a:pt x="691375" y="758283"/>
                  </a:cubicBezTo>
                  <a:cubicBezTo>
                    <a:pt x="719409" y="674188"/>
                    <a:pt x="681591" y="777855"/>
                    <a:pt x="724829" y="691376"/>
                  </a:cubicBezTo>
                  <a:cubicBezTo>
                    <a:pt x="739891" y="661252"/>
                    <a:pt x="740278" y="621853"/>
                    <a:pt x="747131" y="591015"/>
                  </a:cubicBezTo>
                  <a:cubicBezTo>
                    <a:pt x="749681" y="579540"/>
                    <a:pt x="754566" y="568712"/>
                    <a:pt x="758283" y="557561"/>
                  </a:cubicBezTo>
                  <a:cubicBezTo>
                    <a:pt x="762000" y="531542"/>
                    <a:pt x="750849" y="498088"/>
                    <a:pt x="769434" y="479503"/>
                  </a:cubicBezTo>
                  <a:cubicBezTo>
                    <a:pt x="782836" y="466101"/>
                    <a:pt x="780585" y="535259"/>
                    <a:pt x="780585" y="535259"/>
                  </a:cubicBezTo>
                  <a:cubicBezTo>
                    <a:pt x="784302" y="490654"/>
                    <a:pt x="753780" y="425166"/>
                    <a:pt x="791736" y="401444"/>
                  </a:cubicBezTo>
                  <a:cubicBezTo>
                    <a:pt x="822940" y="381941"/>
                    <a:pt x="869795" y="479503"/>
                    <a:pt x="869795" y="479503"/>
                  </a:cubicBezTo>
                  <a:cubicBezTo>
                    <a:pt x="877491" y="502590"/>
                    <a:pt x="879938" y="545794"/>
                    <a:pt x="914400" y="490654"/>
                  </a:cubicBezTo>
                  <a:cubicBezTo>
                    <a:pt x="926860" y="470719"/>
                    <a:pt x="936702" y="423747"/>
                    <a:pt x="936702" y="423747"/>
                  </a:cubicBezTo>
                  <a:cubicBezTo>
                    <a:pt x="944136" y="431181"/>
                    <a:pt x="949990" y="440640"/>
                    <a:pt x="959005" y="446049"/>
                  </a:cubicBezTo>
                  <a:cubicBezTo>
                    <a:pt x="991941" y="465810"/>
                    <a:pt x="1000686" y="455143"/>
                    <a:pt x="1037063" y="446049"/>
                  </a:cubicBezTo>
                  <a:cubicBezTo>
                    <a:pt x="1048214" y="453483"/>
                    <a:pt x="1062145" y="457887"/>
                    <a:pt x="1070517" y="468352"/>
                  </a:cubicBezTo>
                  <a:cubicBezTo>
                    <a:pt x="1077860" y="477530"/>
                    <a:pt x="1075621" y="491726"/>
                    <a:pt x="1081668" y="501805"/>
                  </a:cubicBezTo>
                  <a:cubicBezTo>
                    <a:pt x="1087077" y="510820"/>
                    <a:pt x="1096536" y="516674"/>
                    <a:pt x="1103970" y="524108"/>
                  </a:cubicBezTo>
                  <a:cubicBezTo>
                    <a:pt x="1157822" y="470256"/>
                    <a:pt x="1092306" y="538688"/>
                    <a:pt x="1148575" y="468352"/>
                  </a:cubicBezTo>
                  <a:cubicBezTo>
                    <a:pt x="1155143" y="460142"/>
                    <a:pt x="1163444" y="453483"/>
                    <a:pt x="1170878" y="446049"/>
                  </a:cubicBezTo>
                  <a:cubicBezTo>
                    <a:pt x="1200614" y="356842"/>
                    <a:pt x="1170878" y="468351"/>
                    <a:pt x="1170878" y="379142"/>
                  </a:cubicBezTo>
                  <a:cubicBezTo>
                    <a:pt x="1170878" y="302428"/>
                    <a:pt x="1275463" y="133549"/>
                    <a:pt x="1282390" y="122664"/>
                  </a:cubicBezTo>
                  <a:lnTo>
                    <a:pt x="1360448" y="0"/>
                  </a:lnTo>
                  <a:cubicBezTo>
                    <a:pt x="1364165" y="14868"/>
                    <a:pt x="1373391" y="29384"/>
                    <a:pt x="1371600" y="44605"/>
                  </a:cubicBezTo>
                  <a:cubicBezTo>
                    <a:pt x="1362850" y="118980"/>
                    <a:pt x="1347346" y="161970"/>
                    <a:pt x="1326995" y="223025"/>
                  </a:cubicBezTo>
                  <a:cubicBezTo>
                    <a:pt x="1330712" y="241610"/>
                    <a:pt x="1322983" y="267409"/>
                    <a:pt x="1338146" y="278781"/>
                  </a:cubicBezTo>
                  <a:cubicBezTo>
                    <a:pt x="1348868" y="286822"/>
                    <a:pt x="1359613" y="262473"/>
                    <a:pt x="1371600" y="256479"/>
                  </a:cubicBezTo>
                  <a:cubicBezTo>
                    <a:pt x="1382113" y="251222"/>
                    <a:pt x="1393902" y="249044"/>
                    <a:pt x="1405053" y="245327"/>
                  </a:cubicBezTo>
                  <a:cubicBezTo>
                    <a:pt x="1416204" y="234176"/>
                    <a:pt x="1422737" y="211874"/>
                    <a:pt x="1438507" y="211874"/>
                  </a:cubicBezTo>
                  <a:cubicBezTo>
                    <a:pt x="1451909" y="211874"/>
                    <a:pt x="1456571" y="232613"/>
                    <a:pt x="1460809" y="245327"/>
                  </a:cubicBezTo>
                  <a:cubicBezTo>
                    <a:pt x="1467959" y="266777"/>
                    <a:pt x="1467056" y="290163"/>
                    <a:pt x="1471961" y="312235"/>
                  </a:cubicBezTo>
                  <a:cubicBezTo>
                    <a:pt x="1474511" y="323709"/>
                    <a:pt x="1479395" y="334537"/>
                    <a:pt x="1483112" y="345688"/>
                  </a:cubicBezTo>
                  <a:cubicBezTo>
                    <a:pt x="1459297" y="417136"/>
                    <a:pt x="1471788" y="356840"/>
                    <a:pt x="1505414" y="356840"/>
                  </a:cubicBezTo>
                  <a:cubicBezTo>
                    <a:pt x="1515927" y="356840"/>
                    <a:pt x="1520283" y="371708"/>
                    <a:pt x="1527717" y="379142"/>
                  </a:cubicBezTo>
                  <a:cubicBezTo>
                    <a:pt x="1535151" y="394010"/>
                    <a:pt x="1540798" y="409916"/>
                    <a:pt x="1550019" y="423747"/>
                  </a:cubicBezTo>
                  <a:cubicBezTo>
                    <a:pt x="1555851" y="432495"/>
                    <a:pt x="1562348" y="449374"/>
                    <a:pt x="1572322" y="446049"/>
                  </a:cubicBezTo>
                  <a:cubicBezTo>
                    <a:pt x="1583473" y="442332"/>
                    <a:pt x="1577426" y="422675"/>
                    <a:pt x="1583473" y="412596"/>
                  </a:cubicBezTo>
                  <a:cubicBezTo>
                    <a:pt x="1588882" y="403581"/>
                    <a:pt x="1598341" y="397727"/>
                    <a:pt x="1605775" y="390293"/>
                  </a:cubicBezTo>
                  <a:cubicBezTo>
                    <a:pt x="1609492" y="401444"/>
                    <a:pt x="1608615" y="415435"/>
                    <a:pt x="1616927" y="423747"/>
                  </a:cubicBezTo>
                  <a:cubicBezTo>
                    <a:pt x="1625238" y="432058"/>
                    <a:pt x="1639078" y="431669"/>
                    <a:pt x="1650380" y="434898"/>
                  </a:cubicBezTo>
                  <a:cubicBezTo>
                    <a:pt x="1696957" y="448205"/>
                    <a:pt x="1709319" y="448438"/>
                    <a:pt x="1761892" y="457200"/>
                  </a:cubicBezTo>
                  <a:cubicBezTo>
                    <a:pt x="1780477" y="464634"/>
                    <a:pt x="1797786" y="477020"/>
                    <a:pt x="1817648" y="479503"/>
                  </a:cubicBezTo>
                  <a:cubicBezTo>
                    <a:pt x="1861908" y="485036"/>
                    <a:pt x="1847730" y="459102"/>
                    <a:pt x="1862253" y="434898"/>
                  </a:cubicBezTo>
                  <a:cubicBezTo>
                    <a:pt x="1867662" y="425883"/>
                    <a:pt x="1877122" y="420030"/>
                    <a:pt x="1884556" y="412596"/>
                  </a:cubicBezTo>
                  <a:cubicBezTo>
                    <a:pt x="1888087" y="426719"/>
                    <a:pt x="1891847" y="474270"/>
                    <a:pt x="1918009" y="479503"/>
                  </a:cubicBezTo>
                  <a:cubicBezTo>
                    <a:pt x="1929535" y="481808"/>
                    <a:pt x="1940312" y="472069"/>
                    <a:pt x="1951463" y="468352"/>
                  </a:cubicBezTo>
                  <a:cubicBezTo>
                    <a:pt x="1973485" y="578466"/>
                    <a:pt x="1948239" y="469831"/>
                    <a:pt x="1984917" y="579864"/>
                  </a:cubicBezTo>
                  <a:cubicBezTo>
                    <a:pt x="2008921" y="651874"/>
                    <a:pt x="1979170" y="599122"/>
                    <a:pt x="2018370" y="657922"/>
                  </a:cubicBezTo>
                  <a:cubicBezTo>
                    <a:pt x="2053686" y="551982"/>
                    <a:pt x="1992385" y="750514"/>
                    <a:pt x="2018370" y="490654"/>
                  </a:cubicBezTo>
                  <a:cubicBezTo>
                    <a:pt x="2019416" y="480192"/>
                    <a:pt x="2034105" y="504747"/>
                    <a:pt x="2040673" y="512957"/>
                  </a:cubicBezTo>
                  <a:cubicBezTo>
                    <a:pt x="2102774" y="590583"/>
                    <a:pt x="2016960" y="500395"/>
                    <a:pt x="2096429" y="579864"/>
                  </a:cubicBezTo>
                  <a:cubicBezTo>
                    <a:pt x="2100146" y="568713"/>
                    <a:pt x="2101532" y="556489"/>
                    <a:pt x="2107580" y="546410"/>
                  </a:cubicBezTo>
                  <a:cubicBezTo>
                    <a:pt x="2112989" y="537395"/>
                    <a:pt x="2120479" y="519406"/>
                    <a:pt x="2129883" y="524108"/>
                  </a:cubicBezTo>
                  <a:cubicBezTo>
                    <a:pt x="2144751" y="531542"/>
                    <a:pt x="2144751" y="553845"/>
                    <a:pt x="2152185" y="568713"/>
                  </a:cubicBezTo>
                  <a:cubicBezTo>
                    <a:pt x="2167053" y="564996"/>
                    <a:pt x="2193784" y="542533"/>
                    <a:pt x="2196790" y="557561"/>
                  </a:cubicBezTo>
                  <a:cubicBezTo>
                    <a:pt x="2248789" y="817557"/>
                    <a:pt x="2135155" y="920276"/>
                    <a:pt x="2230244" y="825191"/>
                  </a:cubicBezTo>
                  <a:cubicBezTo>
                    <a:pt x="2237678" y="802888"/>
                    <a:pt x="2246844" y="781090"/>
                    <a:pt x="2252546" y="758283"/>
                  </a:cubicBezTo>
                  <a:cubicBezTo>
                    <a:pt x="2256263" y="743415"/>
                    <a:pt x="2259293" y="728358"/>
                    <a:pt x="2263697" y="713679"/>
                  </a:cubicBezTo>
                  <a:cubicBezTo>
                    <a:pt x="2270452" y="691161"/>
                    <a:pt x="2286000" y="646771"/>
                    <a:pt x="2286000" y="646771"/>
                  </a:cubicBezTo>
                  <a:cubicBezTo>
                    <a:pt x="2289717" y="620752"/>
                    <a:pt x="2295055" y="594913"/>
                    <a:pt x="2297151" y="568713"/>
                  </a:cubicBezTo>
                  <a:cubicBezTo>
                    <a:pt x="2314497" y="351881"/>
                    <a:pt x="2260038" y="416255"/>
                    <a:pt x="2330605" y="345688"/>
                  </a:cubicBezTo>
                  <a:cubicBezTo>
                    <a:pt x="2334322" y="334537"/>
                    <a:pt x="2331677" y="306187"/>
                    <a:pt x="2341756" y="312235"/>
                  </a:cubicBezTo>
                  <a:cubicBezTo>
                    <a:pt x="2364740" y="326026"/>
                    <a:pt x="2386361" y="379142"/>
                    <a:pt x="2386361" y="379142"/>
                  </a:cubicBezTo>
                  <a:cubicBezTo>
                    <a:pt x="2401229" y="356840"/>
                    <a:pt x="2424465" y="338239"/>
                    <a:pt x="2430966" y="312235"/>
                  </a:cubicBezTo>
                  <a:cubicBezTo>
                    <a:pt x="2444667" y="257430"/>
                    <a:pt x="2431280" y="278467"/>
                    <a:pt x="2464419" y="245327"/>
                  </a:cubicBezTo>
                  <a:cubicBezTo>
                    <a:pt x="2475570" y="256478"/>
                    <a:pt x="2483767" y="285834"/>
                    <a:pt x="2497873" y="278781"/>
                  </a:cubicBezTo>
                  <a:cubicBezTo>
                    <a:pt x="2542657" y="256389"/>
                    <a:pt x="2476586" y="174369"/>
                    <a:pt x="2531327" y="256479"/>
                  </a:cubicBezTo>
                  <a:cubicBezTo>
                    <a:pt x="2568812" y="406420"/>
                    <a:pt x="2544218" y="349170"/>
                    <a:pt x="2587083" y="434898"/>
                  </a:cubicBezTo>
                  <a:cubicBezTo>
                    <a:pt x="2590800" y="449766"/>
                    <a:pt x="2592853" y="493853"/>
                    <a:pt x="2598234" y="479503"/>
                  </a:cubicBezTo>
                  <a:cubicBezTo>
                    <a:pt x="2614112" y="437162"/>
                    <a:pt x="2611668" y="390030"/>
                    <a:pt x="2620536" y="345688"/>
                  </a:cubicBezTo>
                  <a:cubicBezTo>
                    <a:pt x="2624253" y="327103"/>
                    <a:pt x="2623989" y="307252"/>
                    <a:pt x="2631687" y="289932"/>
                  </a:cubicBezTo>
                  <a:cubicBezTo>
                    <a:pt x="2639235" y="272948"/>
                    <a:pt x="2653990" y="260195"/>
                    <a:pt x="2665141" y="245327"/>
                  </a:cubicBezTo>
                  <a:cubicBezTo>
                    <a:pt x="2668858" y="226742"/>
                    <a:pt x="2662890" y="202973"/>
                    <a:pt x="2676292" y="189571"/>
                  </a:cubicBezTo>
                  <a:cubicBezTo>
                    <a:pt x="2684604" y="181259"/>
                    <a:pt x="2684593" y="211621"/>
                    <a:pt x="2687444" y="223025"/>
                  </a:cubicBezTo>
                  <a:cubicBezTo>
                    <a:pt x="2692041" y="241412"/>
                    <a:pt x="2694484" y="260279"/>
                    <a:pt x="2698595" y="278781"/>
                  </a:cubicBezTo>
                  <a:cubicBezTo>
                    <a:pt x="2701920" y="293742"/>
                    <a:pt x="2706740" y="308358"/>
                    <a:pt x="2709746" y="323386"/>
                  </a:cubicBezTo>
                  <a:cubicBezTo>
                    <a:pt x="2724347" y="396394"/>
                    <a:pt x="2714782" y="374470"/>
                    <a:pt x="2732048" y="434898"/>
                  </a:cubicBezTo>
                  <a:cubicBezTo>
                    <a:pt x="2735277" y="446200"/>
                    <a:pt x="2734888" y="460040"/>
                    <a:pt x="2743200" y="468352"/>
                  </a:cubicBezTo>
                  <a:cubicBezTo>
                    <a:pt x="2751511" y="476663"/>
                    <a:pt x="2765502" y="475786"/>
                    <a:pt x="2776653" y="479503"/>
                  </a:cubicBezTo>
                  <a:cubicBezTo>
                    <a:pt x="2803826" y="370814"/>
                    <a:pt x="2795912" y="354787"/>
                    <a:pt x="2810107" y="468352"/>
                  </a:cubicBezTo>
                  <a:cubicBezTo>
                    <a:pt x="2810568" y="472040"/>
                    <a:pt x="2810107" y="475786"/>
                    <a:pt x="2810107" y="479503"/>
                  </a:cubicBezTo>
                </a:path>
              </a:pathLst>
            </a:custGeom>
            <a:ln>
              <a:solidFill>
                <a:schemeClr val="accent4">
                  <a:lumMod val="60000"/>
                  <a:lumOff val="40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81" name="Straight Connector 80"/>
            <p:cNvCxnSpPr/>
            <p:nvPr/>
          </p:nvCxnSpPr>
          <p:spPr>
            <a:xfrm>
              <a:off x="1958638" y="2991301"/>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82" name="Freeform 81"/>
            <p:cNvSpPr/>
            <p:nvPr/>
          </p:nvSpPr>
          <p:spPr>
            <a:xfrm>
              <a:off x="2012671" y="2816810"/>
              <a:ext cx="2169622" cy="418963"/>
            </a:xfrm>
            <a:custGeom>
              <a:avLst/>
              <a:gdLst>
                <a:gd name="connsiteX0" fmla="*/ 0 w 2910468"/>
                <a:gd name="connsiteY0" fmla="*/ 178420 h 435722"/>
                <a:gd name="connsiteX1" fmla="*/ 111512 w 2910468"/>
                <a:gd name="connsiteY1" fmla="*/ 167269 h 435722"/>
                <a:gd name="connsiteX2" fmla="*/ 122663 w 2910468"/>
                <a:gd name="connsiteY2" fmla="*/ 133815 h 435722"/>
                <a:gd name="connsiteX3" fmla="*/ 111512 w 2910468"/>
                <a:gd name="connsiteY3" fmla="*/ 78059 h 435722"/>
                <a:gd name="connsiteX4" fmla="*/ 144966 w 2910468"/>
                <a:gd name="connsiteY4" fmla="*/ 89210 h 435722"/>
                <a:gd name="connsiteX5" fmla="*/ 167268 w 2910468"/>
                <a:gd name="connsiteY5" fmla="*/ 167269 h 435722"/>
                <a:gd name="connsiteX6" fmla="*/ 245327 w 2910468"/>
                <a:gd name="connsiteY6" fmla="*/ 189571 h 435722"/>
                <a:gd name="connsiteX7" fmla="*/ 256478 w 2910468"/>
                <a:gd name="connsiteY7" fmla="*/ 223025 h 435722"/>
                <a:gd name="connsiteX8" fmla="*/ 267629 w 2910468"/>
                <a:gd name="connsiteY8" fmla="*/ 178420 h 435722"/>
                <a:gd name="connsiteX9" fmla="*/ 323385 w 2910468"/>
                <a:gd name="connsiteY9" fmla="*/ 144966 h 435722"/>
                <a:gd name="connsiteX10" fmla="*/ 356839 w 2910468"/>
                <a:gd name="connsiteY10" fmla="*/ 111513 h 435722"/>
                <a:gd name="connsiteX11" fmla="*/ 390293 w 2910468"/>
                <a:gd name="connsiteY11" fmla="*/ 100361 h 435722"/>
                <a:gd name="connsiteX12" fmla="*/ 412595 w 2910468"/>
                <a:gd name="connsiteY12" fmla="*/ 33454 h 435722"/>
                <a:gd name="connsiteX13" fmla="*/ 423746 w 2910468"/>
                <a:gd name="connsiteY13" fmla="*/ 0 h 435722"/>
                <a:gd name="connsiteX14" fmla="*/ 446049 w 2910468"/>
                <a:gd name="connsiteY14" fmla="*/ 66908 h 435722"/>
                <a:gd name="connsiteX15" fmla="*/ 457200 w 2910468"/>
                <a:gd name="connsiteY15" fmla="*/ 100361 h 435722"/>
                <a:gd name="connsiteX16" fmla="*/ 479502 w 2910468"/>
                <a:gd name="connsiteY16" fmla="*/ 66908 h 435722"/>
                <a:gd name="connsiteX17" fmla="*/ 501805 w 2910468"/>
                <a:gd name="connsiteY17" fmla="*/ 89210 h 435722"/>
                <a:gd name="connsiteX18" fmla="*/ 524107 w 2910468"/>
                <a:gd name="connsiteY18" fmla="*/ 122664 h 435722"/>
                <a:gd name="connsiteX19" fmla="*/ 579863 w 2910468"/>
                <a:gd name="connsiteY19" fmla="*/ 66908 h 435722"/>
                <a:gd name="connsiteX20" fmla="*/ 613317 w 2910468"/>
                <a:gd name="connsiteY20" fmla="*/ 133815 h 435722"/>
                <a:gd name="connsiteX21" fmla="*/ 591015 w 2910468"/>
                <a:gd name="connsiteY21" fmla="*/ 167269 h 435722"/>
                <a:gd name="connsiteX22" fmla="*/ 602166 w 2910468"/>
                <a:gd name="connsiteY22" fmla="*/ 223025 h 435722"/>
                <a:gd name="connsiteX23" fmla="*/ 624468 w 2910468"/>
                <a:gd name="connsiteY23" fmla="*/ 256478 h 435722"/>
                <a:gd name="connsiteX24" fmla="*/ 635619 w 2910468"/>
                <a:gd name="connsiteY24" fmla="*/ 256478 h 435722"/>
                <a:gd name="connsiteX25" fmla="*/ 646771 w 2910468"/>
                <a:gd name="connsiteY25" fmla="*/ 312235 h 435722"/>
                <a:gd name="connsiteX26" fmla="*/ 702527 w 2910468"/>
                <a:gd name="connsiteY26" fmla="*/ 278781 h 435722"/>
                <a:gd name="connsiteX27" fmla="*/ 680224 w 2910468"/>
                <a:gd name="connsiteY27" fmla="*/ 245327 h 435722"/>
                <a:gd name="connsiteX28" fmla="*/ 691376 w 2910468"/>
                <a:gd name="connsiteY28" fmla="*/ 211874 h 435722"/>
                <a:gd name="connsiteX29" fmla="*/ 713678 w 2910468"/>
                <a:gd name="connsiteY29" fmla="*/ 133815 h 435722"/>
                <a:gd name="connsiteX30" fmla="*/ 747132 w 2910468"/>
                <a:gd name="connsiteY30" fmla="*/ 122664 h 435722"/>
                <a:gd name="connsiteX31" fmla="*/ 769434 w 2910468"/>
                <a:gd name="connsiteY31" fmla="*/ 156117 h 435722"/>
                <a:gd name="connsiteX32" fmla="*/ 780585 w 2910468"/>
                <a:gd name="connsiteY32" fmla="*/ 211874 h 435722"/>
                <a:gd name="connsiteX33" fmla="*/ 791737 w 2910468"/>
                <a:gd name="connsiteY33" fmla="*/ 245327 h 435722"/>
                <a:gd name="connsiteX34" fmla="*/ 825190 w 2910468"/>
                <a:gd name="connsiteY34" fmla="*/ 211874 h 435722"/>
                <a:gd name="connsiteX35" fmla="*/ 836341 w 2910468"/>
                <a:gd name="connsiteY35" fmla="*/ 267630 h 435722"/>
                <a:gd name="connsiteX36" fmla="*/ 847493 w 2910468"/>
                <a:gd name="connsiteY36" fmla="*/ 234176 h 435722"/>
                <a:gd name="connsiteX37" fmla="*/ 869795 w 2910468"/>
                <a:gd name="connsiteY37" fmla="*/ 189571 h 435722"/>
                <a:gd name="connsiteX38" fmla="*/ 880946 w 2910468"/>
                <a:gd name="connsiteY38" fmla="*/ 144966 h 435722"/>
                <a:gd name="connsiteX39" fmla="*/ 892097 w 2910468"/>
                <a:gd name="connsiteY39" fmla="*/ 111513 h 435722"/>
                <a:gd name="connsiteX40" fmla="*/ 892097 w 2910468"/>
                <a:gd name="connsiteY40" fmla="*/ 245327 h 435722"/>
                <a:gd name="connsiteX41" fmla="*/ 903249 w 2910468"/>
                <a:gd name="connsiteY41" fmla="*/ 200722 h 435722"/>
                <a:gd name="connsiteX42" fmla="*/ 936702 w 2910468"/>
                <a:gd name="connsiteY42" fmla="*/ 178420 h 435722"/>
                <a:gd name="connsiteX43" fmla="*/ 947854 w 2910468"/>
                <a:gd name="connsiteY43" fmla="*/ 122664 h 435722"/>
                <a:gd name="connsiteX44" fmla="*/ 959005 w 2910468"/>
                <a:gd name="connsiteY44" fmla="*/ 78059 h 435722"/>
                <a:gd name="connsiteX45" fmla="*/ 970156 w 2910468"/>
                <a:gd name="connsiteY45" fmla="*/ 144966 h 435722"/>
                <a:gd name="connsiteX46" fmla="*/ 992458 w 2910468"/>
                <a:gd name="connsiteY46" fmla="*/ 200722 h 435722"/>
                <a:gd name="connsiteX47" fmla="*/ 992458 w 2910468"/>
                <a:gd name="connsiteY47" fmla="*/ 256478 h 435722"/>
                <a:gd name="connsiteX48" fmla="*/ 1014761 w 2910468"/>
                <a:gd name="connsiteY48" fmla="*/ 133815 h 435722"/>
                <a:gd name="connsiteX49" fmla="*/ 1048215 w 2910468"/>
                <a:gd name="connsiteY49" fmla="*/ 156117 h 435722"/>
                <a:gd name="connsiteX50" fmla="*/ 1081668 w 2910468"/>
                <a:gd name="connsiteY50" fmla="*/ 111513 h 435722"/>
                <a:gd name="connsiteX51" fmla="*/ 1092819 w 2910468"/>
                <a:gd name="connsiteY51" fmla="*/ 189571 h 435722"/>
                <a:gd name="connsiteX52" fmla="*/ 1115122 w 2910468"/>
                <a:gd name="connsiteY52" fmla="*/ 211874 h 435722"/>
                <a:gd name="connsiteX53" fmla="*/ 1126273 w 2910468"/>
                <a:gd name="connsiteY53" fmla="*/ 245327 h 435722"/>
                <a:gd name="connsiteX54" fmla="*/ 1170878 w 2910468"/>
                <a:gd name="connsiteY54" fmla="*/ 167269 h 435722"/>
                <a:gd name="connsiteX55" fmla="*/ 1237785 w 2910468"/>
                <a:gd name="connsiteY55" fmla="*/ 111513 h 435722"/>
                <a:gd name="connsiteX56" fmla="*/ 1271239 w 2910468"/>
                <a:gd name="connsiteY56" fmla="*/ 66908 h 435722"/>
                <a:gd name="connsiteX57" fmla="*/ 1293541 w 2910468"/>
                <a:gd name="connsiteY57" fmla="*/ 44605 h 435722"/>
                <a:gd name="connsiteX58" fmla="*/ 1326995 w 2910468"/>
                <a:gd name="connsiteY58" fmla="*/ 55756 h 435722"/>
                <a:gd name="connsiteX59" fmla="*/ 1338146 w 2910468"/>
                <a:gd name="connsiteY59" fmla="*/ 167269 h 435722"/>
                <a:gd name="connsiteX60" fmla="*/ 1349297 w 2910468"/>
                <a:gd name="connsiteY60" fmla="*/ 245327 h 435722"/>
                <a:gd name="connsiteX61" fmla="*/ 1371600 w 2910468"/>
                <a:gd name="connsiteY61" fmla="*/ 267630 h 435722"/>
                <a:gd name="connsiteX62" fmla="*/ 1405054 w 2910468"/>
                <a:gd name="connsiteY62" fmla="*/ 256478 h 435722"/>
                <a:gd name="connsiteX63" fmla="*/ 1416205 w 2910468"/>
                <a:gd name="connsiteY63" fmla="*/ 223025 h 435722"/>
                <a:gd name="connsiteX64" fmla="*/ 1438507 w 2910468"/>
                <a:gd name="connsiteY64" fmla="*/ 189571 h 435722"/>
                <a:gd name="connsiteX65" fmla="*/ 1460810 w 2910468"/>
                <a:gd name="connsiteY65" fmla="*/ 211874 h 435722"/>
                <a:gd name="connsiteX66" fmla="*/ 1483112 w 2910468"/>
                <a:gd name="connsiteY66" fmla="*/ 234176 h 435722"/>
                <a:gd name="connsiteX67" fmla="*/ 1505415 w 2910468"/>
                <a:gd name="connsiteY67" fmla="*/ 256478 h 435722"/>
                <a:gd name="connsiteX68" fmla="*/ 1516566 w 2910468"/>
                <a:gd name="connsiteY68" fmla="*/ 301083 h 435722"/>
                <a:gd name="connsiteX69" fmla="*/ 1527717 w 2910468"/>
                <a:gd name="connsiteY69" fmla="*/ 334537 h 435722"/>
                <a:gd name="connsiteX70" fmla="*/ 1550019 w 2910468"/>
                <a:gd name="connsiteY70" fmla="*/ 301083 h 435722"/>
                <a:gd name="connsiteX71" fmla="*/ 1561171 w 2910468"/>
                <a:gd name="connsiteY71" fmla="*/ 267630 h 435722"/>
                <a:gd name="connsiteX72" fmla="*/ 1605776 w 2910468"/>
                <a:gd name="connsiteY72" fmla="*/ 223025 h 435722"/>
                <a:gd name="connsiteX73" fmla="*/ 1616927 w 2910468"/>
                <a:gd name="connsiteY73" fmla="*/ 189571 h 435722"/>
                <a:gd name="connsiteX74" fmla="*/ 1639229 w 2910468"/>
                <a:gd name="connsiteY74" fmla="*/ 211874 h 435722"/>
                <a:gd name="connsiteX75" fmla="*/ 1661532 w 2910468"/>
                <a:gd name="connsiteY75" fmla="*/ 289932 h 435722"/>
                <a:gd name="connsiteX76" fmla="*/ 1683834 w 2910468"/>
                <a:gd name="connsiteY76" fmla="*/ 312235 h 435722"/>
                <a:gd name="connsiteX77" fmla="*/ 1728439 w 2910468"/>
                <a:gd name="connsiteY77" fmla="*/ 211874 h 435722"/>
                <a:gd name="connsiteX78" fmla="*/ 1773044 w 2910468"/>
                <a:gd name="connsiteY78" fmla="*/ 167269 h 435722"/>
                <a:gd name="connsiteX79" fmla="*/ 1784195 w 2910468"/>
                <a:gd name="connsiteY79" fmla="*/ 211874 h 435722"/>
                <a:gd name="connsiteX80" fmla="*/ 1795346 w 2910468"/>
                <a:gd name="connsiteY80" fmla="*/ 245327 h 435722"/>
                <a:gd name="connsiteX81" fmla="*/ 1828800 w 2910468"/>
                <a:gd name="connsiteY81" fmla="*/ 234176 h 435722"/>
                <a:gd name="connsiteX82" fmla="*/ 1862254 w 2910468"/>
                <a:gd name="connsiteY82" fmla="*/ 245327 h 435722"/>
                <a:gd name="connsiteX83" fmla="*/ 1895707 w 2910468"/>
                <a:gd name="connsiteY83" fmla="*/ 156117 h 435722"/>
                <a:gd name="connsiteX84" fmla="*/ 1951463 w 2910468"/>
                <a:gd name="connsiteY84" fmla="*/ 100361 h 435722"/>
                <a:gd name="connsiteX85" fmla="*/ 2007219 w 2910468"/>
                <a:gd name="connsiteY85" fmla="*/ 156117 h 435722"/>
                <a:gd name="connsiteX86" fmla="*/ 2074127 w 2910468"/>
                <a:gd name="connsiteY86" fmla="*/ 144966 h 435722"/>
                <a:gd name="connsiteX87" fmla="*/ 2118732 w 2910468"/>
                <a:gd name="connsiteY87" fmla="*/ 100361 h 435722"/>
                <a:gd name="connsiteX88" fmla="*/ 2163337 w 2910468"/>
                <a:gd name="connsiteY88" fmla="*/ 144966 h 435722"/>
                <a:gd name="connsiteX89" fmla="*/ 2185639 w 2910468"/>
                <a:gd name="connsiteY89" fmla="*/ 167269 h 435722"/>
                <a:gd name="connsiteX90" fmla="*/ 2219093 w 2910468"/>
                <a:gd name="connsiteY90" fmla="*/ 156117 h 435722"/>
                <a:gd name="connsiteX91" fmla="*/ 2263697 w 2910468"/>
                <a:gd name="connsiteY91" fmla="*/ 156117 h 435722"/>
                <a:gd name="connsiteX92" fmla="*/ 2297151 w 2910468"/>
                <a:gd name="connsiteY92" fmla="*/ 211874 h 435722"/>
                <a:gd name="connsiteX93" fmla="*/ 2319454 w 2910468"/>
                <a:gd name="connsiteY93" fmla="*/ 189571 h 435722"/>
                <a:gd name="connsiteX94" fmla="*/ 2352907 w 2910468"/>
                <a:gd name="connsiteY94" fmla="*/ 211874 h 435722"/>
                <a:gd name="connsiteX95" fmla="*/ 2419815 w 2910468"/>
                <a:gd name="connsiteY95" fmla="*/ 167269 h 435722"/>
                <a:gd name="connsiteX96" fmla="*/ 2453268 w 2910468"/>
                <a:gd name="connsiteY96" fmla="*/ 156117 h 435722"/>
                <a:gd name="connsiteX97" fmla="*/ 2475571 w 2910468"/>
                <a:gd name="connsiteY97" fmla="*/ 133815 h 435722"/>
                <a:gd name="connsiteX98" fmla="*/ 2486722 w 2910468"/>
                <a:gd name="connsiteY98" fmla="*/ 100361 h 435722"/>
                <a:gd name="connsiteX99" fmla="*/ 2520176 w 2910468"/>
                <a:gd name="connsiteY99" fmla="*/ 89210 h 435722"/>
                <a:gd name="connsiteX100" fmla="*/ 2598234 w 2910468"/>
                <a:gd name="connsiteY100" fmla="*/ 189571 h 435722"/>
                <a:gd name="connsiteX101" fmla="*/ 2642839 w 2910468"/>
                <a:gd name="connsiteY101" fmla="*/ 144966 h 435722"/>
                <a:gd name="connsiteX102" fmla="*/ 2676293 w 2910468"/>
                <a:gd name="connsiteY102" fmla="*/ 122664 h 435722"/>
                <a:gd name="connsiteX103" fmla="*/ 2709746 w 2910468"/>
                <a:gd name="connsiteY103" fmla="*/ 156117 h 435722"/>
                <a:gd name="connsiteX104" fmla="*/ 2743200 w 2910468"/>
                <a:gd name="connsiteY104" fmla="*/ 211874 h 435722"/>
                <a:gd name="connsiteX105" fmla="*/ 2832410 w 2910468"/>
                <a:gd name="connsiteY105" fmla="*/ 156117 h 435722"/>
                <a:gd name="connsiteX106" fmla="*/ 2877015 w 2910468"/>
                <a:gd name="connsiteY106" fmla="*/ 167269 h 435722"/>
                <a:gd name="connsiteX107" fmla="*/ 2910468 w 2910468"/>
                <a:gd name="connsiteY107" fmla="*/ 200722 h 4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910468" h="435722">
                  <a:moveTo>
                    <a:pt x="0" y="178420"/>
                  </a:moveTo>
                  <a:cubicBezTo>
                    <a:pt x="37171" y="174703"/>
                    <a:pt x="76405" y="180035"/>
                    <a:pt x="111512" y="167269"/>
                  </a:cubicBezTo>
                  <a:cubicBezTo>
                    <a:pt x="122559" y="163252"/>
                    <a:pt x="122663" y="145570"/>
                    <a:pt x="122663" y="133815"/>
                  </a:cubicBezTo>
                  <a:cubicBezTo>
                    <a:pt x="122663" y="114862"/>
                    <a:pt x="103036" y="95011"/>
                    <a:pt x="111512" y="78059"/>
                  </a:cubicBezTo>
                  <a:cubicBezTo>
                    <a:pt x="116769" y="67546"/>
                    <a:pt x="133815" y="85493"/>
                    <a:pt x="144966" y="89210"/>
                  </a:cubicBezTo>
                  <a:cubicBezTo>
                    <a:pt x="145062" y="89595"/>
                    <a:pt x="161936" y="161937"/>
                    <a:pt x="167268" y="167269"/>
                  </a:cubicBezTo>
                  <a:cubicBezTo>
                    <a:pt x="172600" y="172601"/>
                    <a:pt x="244942" y="189475"/>
                    <a:pt x="245327" y="189571"/>
                  </a:cubicBezTo>
                  <a:cubicBezTo>
                    <a:pt x="249044" y="200722"/>
                    <a:pt x="245964" y="228282"/>
                    <a:pt x="256478" y="223025"/>
                  </a:cubicBezTo>
                  <a:cubicBezTo>
                    <a:pt x="270186" y="216171"/>
                    <a:pt x="260775" y="192128"/>
                    <a:pt x="267629" y="178420"/>
                  </a:cubicBezTo>
                  <a:cubicBezTo>
                    <a:pt x="279875" y="153928"/>
                    <a:pt x="300494" y="152596"/>
                    <a:pt x="323385" y="144966"/>
                  </a:cubicBezTo>
                  <a:cubicBezTo>
                    <a:pt x="334536" y="133815"/>
                    <a:pt x="343717" y="120261"/>
                    <a:pt x="356839" y="111513"/>
                  </a:cubicBezTo>
                  <a:cubicBezTo>
                    <a:pt x="366619" y="104993"/>
                    <a:pt x="383461" y="109926"/>
                    <a:pt x="390293" y="100361"/>
                  </a:cubicBezTo>
                  <a:cubicBezTo>
                    <a:pt x="403957" y="81231"/>
                    <a:pt x="405161" y="55756"/>
                    <a:pt x="412595" y="33454"/>
                  </a:cubicBezTo>
                  <a:lnTo>
                    <a:pt x="423746" y="0"/>
                  </a:lnTo>
                  <a:lnTo>
                    <a:pt x="446049" y="66908"/>
                  </a:lnTo>
                  <a:lnTo>
                    <a:pt x="457200" y="100361"/>
                  </a:lnTo>
                  <a:cubicBezTo>
                    <a:pt x="464634" y="89210"/>
                    <a:pt x="466500" y="70158"/>
                    <a:pt x="479502" y="66908"/>
                  </a:cubicBezTo>
                  <a:cubicBezTo>
                    <a:pt x="489702" y="64358"/>
                    <a:pt x="495237" y="81000"/>
                    <a:pt x="501805" y="89210"/>
                  </a:cubicBezTo>
                  <a:cubicBezTo>
                    <a:pt x="510177" y="99675"/>
                    <a:pt x="516673" y="111513"/>
                    <a:pt x="524107" y="122664"/>
                  </a:cubicBezTo>
                  <a:cubicBezTo>
                    <a:pt x="550127" y="44605"/>
                    <a:pt x="524108" y="48321"/>
                    <a:pt x="579863" y="66908"/>
                  </a:cubicBezTo>
                  <a:cubicBezTo>
                    <a:pt x="587631" y="78560"/>
                    <a:pt x="616395" y="115346"/>
                    <a:pt x="613317" y="133815"/>
                  </a:cubicBezTo>
                  <a:cubicBezTo>
                    <a:pt x="611114" y="147035"/>
                    <a:pt x="598449" y="156118"/>
                    <a:pt x="591015" y="167269"/>
                  </a:cubicBezTo>
                  <a:cubicBezTo>
                    <a:pt x="594732" y="185854"/>
                    <a:pt x="595511" y="205278"/>
                    <a:pt x="602166" y="223025"/>
                  </a:cubicBezTo>
                  <a:cubicBezTo>
                    <a:pt x="606872" y="235574"/>
                    <a:pt x="611066" y="256478"/>
                    <a:pt x="624468" y="256478"/>
                  </a:cubicBezTo>
                  <a:cubicBezTo>
                    <a:pt x="639857" y="256478"/>
                    <a:pt x="571705" y="160606"/>
                    <a:pt x="635619" y="256478"/>
                  </a:cubicBezTo>
                  <a:cubicBezTo>
                    <a:pt x="639336" y="275064"/>
                    <a:pt x="633369" y="298833"/>
                    <a:pt x="646771" y="312235"/>
                  </a:cubicBezTo>
                  <a:cubicBezTo>
                    <a:pt x="661245" y="326709"/>
                    <a:pt x="697809" y="283499"/>
                    <a:pt x="702527" y="278781"/>
                  </a:cubicBezTo>
                  <a:cubicBezTo>
                    <a:pt x="695093" y="267630"/>
                    <a:pt x="682427" y="258547"/>
                    <a:pt x="680224" y="245327"/>
                  </a:cubicBezTo>
                  <a:cubicBezTo>
                    <a:pt x="678292" y="233733"/>
                    <a:pt x="688147" y="223176"/>
                    <a:pt x="691376" y="211874"/>
                  </a:cubicBezTo>
                  <a:cubicBezTo>
                    <a:pt x="691492" y="211469"/>
                    <a:pt x="708331" y="139162"/>
                    <a:pt x="713678" y="133815"/>
                  </a:cubicBezTo>
                  <a:cubicBezTo>
                    <a:pt x="721990" y="125503"/>
                    <a:pt x="735981" y="126381"/>
                    <a:pt x="747132" y="122664"/>
                  </a:cubicBezTo>
                  <a:cubicBezTo>
                    <a:pt x="754566" y="133815"/>
                    <a:pt x="764728" y="143568"/>
                    <a:pt x="769434" y="156117"/>
                  </a:cubicBezTo>
                  <a:cubicBezTo>
                    <a:pt x="776089" y="173864"/>
                    <a:pt x="775988" y="193486"/>
                    <a:pt x="780585" y="211874"/>
                  </a:cubicBezTo>
                  <a:cubicBezTo>
                    <a:pt x="783436" y="223277"/>
                    <a:pt x="788020" y="234176"/>
                    <a:pt x="791737" y="245327"/>
                  </a:cubicBezTo>
                  <a:cubicBezTo>
                    <a:pt x="812446" y="183198"/>
                    <a:pt x="809260" y="148153"/>
                    <a:pt x="825190" y="211874"/>
                  </a:cubicBezTo>
                  <a:cubicBezTo>
                    <a:pt x="829787" y="230262"/>
                    <a:pt x="832624" y="249045"/>
                    <a:pt x="836341" y="267630"/>
                  </a:cubicBezTo>
                  <a:cubicBezTo>
                    <a:pt x="840058" y="256479"/>
                    <a:pt x="842863" y="244980"/>
                    <a:pt x="847493" y="234176"/>
                  </a:cubicBezTo>
                  <a:cubicBezTo>
                    <a:pt x="854041" y="218897"/>
                    <a:pt x="863958" y="205136"/>
                    <a:pt x="869795" y="189571"/>
                  </a:cubicBezTo>
                  <a:cubicBezTo>
                    <a:pt x="875176" y="175221"/>
                    <a:pt x="876736" y="159702"/>
                    <a:pt x="880946" y="144966"/>
                  </a:cubicBezTo>
                  <a:cubicBezTo>
                    <a:pt x="884175" y="133664"/>
                    <a:pt x="888380" y="122664"/>
                    <a:pt x="892097" y="111513"/>
                  </a:cubicBezTo>
                  <a:cubicBezTo>
                    <a:pt x="918242" y="189940"/>
                    <a:pt x="892097" y="95937"/>
                    <a:pt x="892097" y="245327"/>
                  </a:cubicBezTo>
                  <a:cubicBezTo>
                    <a:pt x="892097" y="260653"/>
                    <a:pt x="894748" y="213474"/>
                    <a:pt x="903249" y="200722"/>
                  </a:cubicBezTo>
                  <a:cubicBezTo>
                    <a:pt x="910683" y="189571"/>
                    <a:pt x="925551" y="185854"/>
                    <a:pt x="936702" y="178420"/>
                  </a:cubicBezTo>
                  <a:cubicBezTo>
                    <a:pt x="940419" y="159835"/>
                    <a:pt x="943742" y="141166"/>
                    <a:pt x="947854" y="122664"/>
                  </a:cubicBezTo>
                  <a:cubicBezTo>
                    <a:pt x="951179" y="107703"/>
                    <a:pt x="948168" y="67222"/>
                    <a:pt x="959005" y="78059"/>
                  </a:cubicBezTo>
                  <a:cubicBezTo>
                    <a:pt x="974993" y="94047"/>
                    <a:pt x="964207" y="123153"/>
                    <a:pt x="970156" y="144966"/>
                  </a:cubicBezTo>
                  <a:cubicBezTo>
                    <a:pt x="975423" y="164278"/>
                    <a:pt x="985024" y="182137"/>
                    <a:pt x="992458" y="200722"/>
                  </a:cubicBezTo>
                  <a:cubicBezTo>
                    <a:pt x="974381" y="435722"/>
                    <a:pt x="978157" y="356582"/>
                    <a:pt x="992458" y="256478"/>
                  </a:cubicBezTo>
                  <a:cubicBezTo>
                    <a:pt x="999589" y="206561"/>
                    <a:pt x="1005159" y="181828"/>
                    <a:pt x="1014761" y="133815"/>
                  </a:cubicBezTo>
                  <a:cubicBezTo>
                    <a:pt x="1025912" y="141249"/>
                    <a:pt x="1042221" y="144130"/>
                    <a:pt x="1048215" y="156117"/>
                  </a:cubicBezTo>
                  <a:cubicBezTo>
                    <a:pt x="1075531" y="210749"/>
                    <a:pt x="1038278" y="328465"/>
                    <a:pt x="1081668" y="111513"/>
                  </a:cubicBezTo>
                  <a:cubicBezTo>
                    <a:pt x="1085385" y="137532"/>
                    <a:pt x="1084507" y="164636"/>
                    <a:pt x="1092819" y="189571"/>
                  </a:cubicBezTo>
                  <a:cubicBezTo>
                    <a:pt x="1096144" y="199545"/>
                    <a:pt x="1109713" y="202859"/>
                    <a:pt x="1115122" y="211874"/>
                  </a:cubicBezTo>
                  <a:cubicBezTo>
                    <a:pt x="1121170" y="221953"/>
                    <a:pt x="1122556" y="234176"/>
                    <a:pt x="1126273" y="245327"/>
                  </a:cubicBezTo>
                  <a:cubicBezTo>
                    <a:pt x="1201382" y="170221"/>
                    <a:pt x="1125953" y="257122"/>
                    <a:pt x="1170878" y="167269"/>
                  </a:cubicBezTo>
                  <a:cubicBezTo>
                    <a:pt x="1178377" y="152270"/>
                    <a:pt x="1234168" y="115130"/>
                    <a:pt x="1237785" y="111513"/>
                  </a:cubicBezTo>
                  <a:cubicBezTo>
                    <a:pt x="1250927" y="98371"/>
                    <a:pt x="1259341" y="81186"/>
                    <a:pt x="1271239" y="66908"/>
                  </a:cubicBezTo>
                  <a:cubicBezTo>
                    <a:pt x="1277970" y="58831"/>
                    <a:pt x="1286107" y="52039"/>
                    <a:pt x="1293541" y="44605"/>
                  </a:cubicBezTo>
                  <a:cubicBezTo>
                    <a:pt x="1304692" y="48322"/>
                    <a:pt x="1322978" y="44709"/>
                    <a:pt x="1326995" y="55756"/>
                  </a:cubicBezTo>
                  <a:cubicBezTo>
                    <a:pt x="1339761" y="90863"/>
                    <a:pt x="1333781" y="130168"/>
                    <a:pt x="1338146" y="167269"/>
                  </a:cubicBezTo>
                  <a:cubicBezTo>
                    <a:pt x="1341217" y="193372"/>
                    <a:pt x="1340985" y="220392"/>
                    <a:pt x="1349297" y="245327"/>
                  </a:cubicBezTo>
                  <a:cubicBezTo>
                    <a:pt x="1352622" y="255301"/>
                    <a:pt x="1364166" y="260196"/>
                    <a:pt x="1371600" y="267630"/>
                  </a:cubicBezTo>
                  <a:cubicBezTo>
                    <a:pt x="1382751" y="263913"/>
                    <a:pt x="1396742" y="264790"/>
                    <a:pt x="1405054" y="256478"/>
                  </a:cubicBezTo>
                  <a:cubicBezTo>
                    <a:pt x="1413365" y="248167"/>
                    <a:pt x="1410948" y="233538"/>
                    <a:pt x="1416205" y="223025"/>
                  </a:cubicBezTo>
                  <a:cubicBezTo>
                    <a:pt x="1422199" y="211038"/>
                    <a:pt x="1431073" y="200722"/>
                    <a:pt x="1438507" y="189571"/>
                  </a:cubicBezTo>
                  <a:cubicBezTo>
                    <a:pt x="1445941" y="197005"/>
                    <a:pt x="1456668" y="202210"/>
                    <a:pt x="1460810" y="211874"/>
                  </a:cubicBezTo>
                  <a:cubicBezTo>
                    <a:pt x="1480994" y="258971"/>
                    <a:pt x="1461795" y="298129"/>
                    <a:pt x="1483112" y="234176"/>
                  </a:cubicBezTo>
                  <a:cubicBezTo>
                    <a:pt x="1490546" y="241610"/>
                    <a:pt x="1500713" y="247074"/>
                    <a:pt x="1505415" y="256478"/>
                  </a:cubicBezTo>
                  <a:cubicBezTo>
                    <a:pt x="1512269" y="270186"/>
                    <a:pt x="1512356" y="286347"/>
                    <a:pt x="1516566" y="301083"/>
                  </a:cubicBezTo>
                  <a:cubicBezTo>
                    <a:pt x="1519795" y="312385"/>
                    <a:pt x="1524000" y="323386"/>
                    <a:pt x="1527717" y="334537"/>
                  </a:cubicBezTo>
                  <a:cubicBezTo>
                    <a:pt x="1535151" y="323386"/>
                    <a:pt x="1544025" y="313070"/>
                    <a:pt x="1550019" y="301083"/>
                  </a:cubicBezTo>
                  <a:cubicBezTo>
                    <a:pt x="1555276" y="290570"/>
                    <a:pt x="1554339" y="277195"/>
                    <a:pt x="1561171" y="267630"/>
                  </a:cubicBezTo>
                  <a:cubicBezTo>
                    <a:pt x="1573393" y="250520"/>
                    <a:pt x="1605776" y="223025"/>
                    <a:pt x="1605776" y="223025"/>
                  </a:cubicBezTo>
                  <a:cubicBezTo>
                    <a:pt x="1609493" y="211874"/>
                    <a:pt x="1605776" y="193288"/>
                    <a:pt x="1616927" y="189571"/>
                  </a:cubicBezTo>
                  <a:cubicBezTo>
                    <a:pt x="1626901" y="186246"/>
                    <a:pt x="1633820" y="202859"/>
                    <a:pt x="1639229" y="211874"/>
                  </a:cubicBezTo>
                  <a:cubicBezTo>
                    <a:pt x="1655666" y="239270"/>
                    <a:pt x="1646955" y="260779"/>
                    <a:pt x="1661532" y="289932"/>
                  </a:cubicBezTo>
                  <a:cubicBezTo>
                    <a:pt x="1666234" y="299336"/>
                    <a:pt x="1676400" y="304801"/>
                    <a:pt x="1683834" y="312235"/>
                  </a:cubicBezTo>
                  <a:cubicBezTo>
                    <a:pt x="1699103" y="266430"/>
                    <a:pt x="1699523" y="245610"/>
                    <a:pt x="1728439" y="211874"/>
                  </a:cubicBezTo>
                  <a:cubicBezTo>
                    <a:pt x="1742123" y="195909"/>
                    <a:pt x="1773044" y="167269"/>
                    <a:pt x="1773044" y="167269"/>
                  </a:cubicBezTo>
                  <a:cubicBezTo>
                    <a:pt x="1776761" y="182137"/>
                    <a:pt x="1779985" y="197138"/>
                    <a:pt x="1784195" y="211874"/>
                  </a:cubicBezTo>
                  <a:cubicBezTo>
                    <a:pt x="1787424" y="223176"/>
                    <a:pt x="1784833" y="240070"/>
                    <a:pt x="1795346" y="245327"/>
                  </a:cubicBezTo>
                  <a:cubicBezTo>
                    <a:pt x="1805860" y="250584"/>
                    <a:pt x="1817649" y="237893"/>
                    <a:pt x="1828800" y="234176"/>
                  </a:cubicBezTo>
                  <a:cubicBezTo>
                    <a:pt x="1839951" y="237893"/>
                    <a:pt x="1851340" y="249692"/>
                    <a:pt x="1862254" y="245327"/>
                  </a:cubicBezTo>
                  <a:cubicBezTo>
                    <a:pt x="1892213" y="233344"/>
                    <a:pt x="1885968" y="172348"/>
                    <a:pt x="1895707" y="156117"/>
                  </a:cubicBezTo>
                  <a:cubicBezTo>
                    <a:pt x="1909230" y="133579"/>
                    <a:pt x="1951463" y="100361"/>
                    <a:pt x="1951463" y="100361"/>
                  </a:cubicBezTo>
                  <a:cubicBezTo>
                    <a:pt x="1981329" y="189958"/>
                    <a:pt x="1949540" y="168935"/>
                    <a:pt x="2007219" y="156117"/>
                  </a:cubicBezTo>
                  <a:cubicBezTo>
                    <a:pt x="2029291" y="151212"/>
                    <a:pt x="2051824" y="148683"/>
                    <a:pt x="2074127" y="144966"/>
                  </a:cubicBezTo>
                  <a:cubicBezTo>
                    <a:pt x="2088995" y="130098"/>
                    <a:pt x="2097705" y="100361"/>
                    <a:pt x="2118732" y="100361"/>
                  </a:cubicBezTo>
                  <a:cubicBezTo>
                    <a:pt x="2139759" y="100361"/>
                    <a:pt x="2148469" y="130098"/>
                    <a:pt x="2163337" y="144966"/>
                  </a:cubicBezTo>
                  <a:lnTo>
                    <a:pt x="2185639" y="167269"/>
                  </a:lnTo>
                  <a:cubicBezTo>
                    <a:pt x="2196790" y="163552"/>
                    <a:pt x="2209914" y="163460"/>
                    <a:pt x="2219093" y="156117"/>
                  </a:cubicBezTo>
                  <a:cubicBezTo>
                    <a:pt x="2257879" y="125088"/>
                    <a:pt x="2224911" y="97938"/>
                    <a:pt x="2263697" y="156117"/>
                  </a:cubicBezTo>
                  <a:cubicBezTo>
                    <a:pt x="2278864" y="277445"/>
                    <a:pt x="2257174" y="261846"/>
                    <a:pt x="2297151" y="211874"/>
                  </a:cubicBezTo>
                  <a:cubicBezTo>
                    <a:pt x="2303719" y="203664"/>
                    <a:pt x="2312020" y="197005"/>
                    <a:pt x="2319454" y="189571"/>
                  </a:cubicBezTo>
                  <a:cubicBezTo>
                    <a:pt x="2330605" y="197005"/>
                    <a:pt x="2339824" y="214781"/>
                    <a:pt x="2352907" y="211874"/>
                  </a:cubicBezTo>
                  <a:cubicBezTo>
                    <a:pt x="2379073" y="206059"/>
                    <a:pt x="2394386" y="175746"/>
                    <a:pt x="2419815" y="167269"/>
                  </a:cubicBezTo>
                  <a:lnTo>
                    <a:pt x="2453268" y="156117"/>
                  </a:lnTo>
                  <a:cubicBezTo>
                    <a:pt x="2460702" y="148683"/>
                    <a:pt x="2470162" y="142830"/>
                    <a:pt x="2475571" y="133815"/>
                  </a:cubicBezTo>
                  <a:cubicBezTo>
                    <a:pt x="2481619" y="123736"/>
                    <a:pt x="2478410" y="108673"/>
                    <a:pt x="2486722" y="100361"/>
                  </a:cubicBezTo>
                  <a:cubicBezTo>
                    <a:pt x="2495034" y="92049"/>
                    <a:pt x="2509025" y="92927"/>
                    <a:pt x="2520176" y="89210"/>
                  </a:cubicBezTo>
                  <a:cubicBezTo>
                    <a:pt x="2527383" y="101222"/>
                    <a:pt x="2574261" y="189571"/>
                    <a:pt x="2598234" y="189571"/>
                  </a:cubicBezTo>
                  <a:cubicBezTo>
                    <a:pt x="2619261" y="189571"/>
                    <a:pt x="2625343" y="156629"/>
                    <a:pt x="2642839" y="144966"/>
                  </a:cubicBezTo>
                  <a:lnTo>
                    <a:pt x="2676293" y="122664"/>
                  </a:lnTo>
                  <a:cubicBezTo>
                    <a:pt x="2687444" y="133815"/>
                    <a:pt x="2700999" y="142996"/>
                    <a:pt x="2709746" y="156117"/>
                  </a:cubicBezTo>
                  <a:cubicBezTo>
                    <a:pt x="2767649" y="242972"/>
                    <a:pt x="2673742" y="142416"/>
                    <a:pt x="2743200" y="211874"/>
                  </a:cubicBezTo>
                  <a:cubicBezTo>
                    <a:pt x="2760030" y="199252"/>
                    <a:pt x="2807920" y="159178"/>
                    <a:pt x="2832410" y="156117"/>
                  </a:cubicBezTo>
                  <a:cubicBezTo>
                    <a:pt x="2847618" y="154216"/>
                    <a:pt x="2862147" y="163552"/>
                    <a:pt x="2877015" y="167269"/>
                  </a:cubicBezTo>
                  <a:cubicBezTo>
                    <a:pt x="2890182" y="219937"/>
                    <a:pt x="2874458" y="218728"/>
                    <a:pt x="2910468" y="200722"/>
                  </a:cubicBezTo>
                </a:path>
              </a:pathLst>
            </a:custGeom>
            <a:ln>
              <a:solidFill>
                <a:schemeClr val="accent4">
                  <a:lumMod val="60000"/>
                  <a:lumOff val="40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83" name="Straight Connector 82"/>
            <p:cNvCxnSpPr/>
            <p:nvPr/>
          </p:nvCxnSpPr>
          <p:spPr>
            <a:xfrm>
              <a:off x="1958638" y="3311825"/>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Freeform 83"/>
            <p:cNvSpPr/>
            <p:nvPr/>
          </p:nvSpPr>
          <p:spPr>
            <a:xfrm>
              <a:off x="2054234" y="3674041"/>
              <a:ext cx="2111433" cy="364559"/>
            </a:xfrm>
            <a:custGeom>
              <a:avLst/>
              <a:gdLst>
                <a:gd name="connsiteX0" fmla="*/ 0 w 2832410"/>
                <a:gd name="connsiteY0" fmla="*/ 211873 h 379141"/>
                <a:gd name="connsiteX1" fmla="*/ 33454 w 2832410"/>
                <a:gd name="connsiteY1" fmla="*/ 223024 h 379141"/>
                <a:gd name="connsiteX2" fmla="*/ 44605 w 2832410"/>
                <a:gd name="connsiteY2" fmla="*/ 256478 h 379141"/>
                <a:gd name="connsiteX3" fmla="*/ 55756 w 2832410"/>
                <a:gd name="connsiteY3" fmla="*/ 223024 h 379141"/>
                <a:gd name="connsiteX4" fmla="*/ 78059 w 2832410"/>
                <a:gd name="connsiteY4" fmla="*/ 200721 h 379141"/>
                <a:gd name="connsiteX5" fmla="*/ 111512 w 2832410"/>
                <a:gd name="connsiteY5" fmla="*/ 211873 h 379141"/>
                <a:gd name="connsiteX6" fmla="*/ 133815 w 2832410"/>
                <a:gd name="connsiteY6" fmla="*/ 189570 h 379141"/>
                <a:gd name="connsiteX7" fmla="*/ 200722 w 2832410"/>
                <a:gd name="connsiteY7" fmla="*/ 211873 h 379141"/>
                <a:gd name="connsiteX8" fmla="*/ 223024 w 2832410"/>
                <a:gd name="connsiteY8" fmla="*/ 189570 h 379141"/>
                <a:gd name="connsiteX9" fmla="*/ 278781 w 2832410"/>
                <a:gd name="connsiteY9" fmla="*/ 156117 h 379141"/>
                <a:gd name="connsiteX10" fmla="*/ 312234 w 2832410"/>
                <a:gd name="connsiteY10" fmla="*/ 66907 h 379141"/>
                <a:gd name="connsiteX11" fmla="*/ 334537 w 2832410"/>
                <a:gd name="connsiteY11" fmla="*/ 0 h 379141"/>
                <a:gd name="connsiteX12" fmla="*/ 390293 w 2832410"/>
                <a:gd name="connsiteY12" fmla="*/ 33453 h 379141"/>
                <a:gd name="connsiteX13" fmla="*/ 446049 w 2832410"/>
                <a:gd name="connsiteY13" fmla="*/ 133814 h 379141"/>
                <a:gd name="connsiteX14" fmla="*/ 479502 w 2832410"/>
                <a:gd name="connsiteY14" fmla="*/ 144965 h 379141"/>
                <a:gd name="connsiteX15" fmla="*/ 490654 w 2832410"/>
                <a:gd name="connsiteY15" fmla="*/ 245326 h 379141"/>
                <a:gd name="connsiteX16" fmla="*/ 501805 w 2832410"/>
                <a:gd name="connsiteY16" fmla="*/ 189570 h 379141"/>
                <a:gd name="connsiteX17" fmla="*/ 524107 w 2832410"/>
                <a:gd name="connsiteY17" fmla="*/ 223024 h 379141"/>
                <a:gd name="connsiteX18" fmla="*/ 546410 w 2832410"/>
                <a:gd name="connsiteY18" fmla="*/ 200721 h 379141"/>
                <a:gd name="connsiteX19" fmla="*/ 579863 w 2832410"/>
                <a:gd name="connsiteY19" fmla="*/ 200721 h 379141"/>
                <a:gd name="connsiteX20" fmla="*/ 635620 w 2832410"/>
                <a:gd name="connsiteY20" fmla="*/ 189570 h 379141"/>
                <a:gd name="connsiteX21" fmla="*/ 669073 w 2832410"/>
                <a:gd name="connsiteY21" fmla="*/ 167268 h 379141"/>
                <a:gd name="connsiteX22" fmla="*/ 802888 w 2832410"/>
                <a:gd name="connsiteY22" fmla="*/ 122663 h 379141"/>
                <a:gd name="connsiteX23" fmla="*/ 825190 w 2832410"/>
                <a:gd name="connsiteY23" fmla="*/ 100360 h 379141"/>
                <a:gd name="connsiteX24" fmla="*/ 858644 w 2832410"/>
                <a:gd name="connsiteY24" fmla="*/ 200721 h 379141"/>
                <a:gd name="connsiteX25" fmla="*/ 892098 w 2832410"/>
                <a:gd name="connsiteY25" fmla="*/ 245326 h 379141"/>
                <a:gd name="connsiteX26" fmla="*/ 925551 w 2832410"/>
                <a:gd name="connsiteY26" fmla="*/ 256478 h 379141"/>
                <a:gd name="connsiteX27" fmla="*/ 959005 w 2832410"/>
                <a:gd name="connsiteY27" fmla="*/ 278780 h 379141"/>
                <a:gd name="connsiteX28" fmla="*/ 992459 w 2832410"/>
                <a:gd name="connsiteY28" fmla="*/ 267629 h 379141"/>
                <a:gd name="connsiteX29" fmla="*/ 1048215 w 2832410"/>
                <a:gd name="connsiteY29" fmla="*/ 200721 h 379141"/>
                <a:gd name="connsiteX30" fmla="*/ 1081668 w 2832410"/>
                <a:gd name="connsiteY30" fmla="*/ 189570 h 379141"/>
                <a:gd name="connsiteX31" fmla="*/ 1103971 w 2832410"/>
                <a:gd name="connsiteY31" fmla="*/ 167268 h 379141"/>
                <a:gd name="connsiteX32" fmla="*/ 1137424 w 2832410"/>
                <a:gd name="connsiteY32" fmla="*/ 178419 h 379141"/>
                <a:gd name="connsiteX33" fmla="*/ 1159727 w 2832410"/>
                <a:gd name="connsiteY33" fmla="*/ 245326 h 379141"/>
                <a:gd name="connsiteX34" fmla="*/ 1182029 w 2832410"/>
                <a:gd name="connsiteY34" fmla="*/ 312234 h 379141"/>
                <a:gd name="connsiteX35" fmla="*/ 1193181 w 2832410"/>
                <a:gd name="connsiteY35" fmla="*/ 345687 h 379141"/>
                <a:gd name="connsiteX36" fmla="*/ 1204332 w 2832410"/>
                <a:gd name="connsiteY36" fmla="*/ 379141 h 379141"/>
                <a:gd name="connsiteX37" fmla="*/ 1237785 w 2832410"/>
                <a:gd name="connsiteY37" fmla="*/ 356839 h 379141"/>
                <a:gd name="connsiteX38" fmla="*/ 1260088 w 2832410"/>
                <a:gd name="connsiteY38" fmla="*/ 334536 h 379141"/>
                <a:gd name="connsiteX39" fmla="*/ 1304693 w 2832410"/>
                <a:gd name="connsiteY39" fmla="*/ 323385 h 379141"/>
                <a:gd name="connsiteX40" fmla="*/ 1326995 w 2832410"/>
                <a:gd name="connsiteY40" fmla="*/ 234175 h 379141"/>
                <a:gd name="connsiteX41" fmla="*/ 1338146 w 2832410"/>
                <a:gd name="connsiteY41" fmla="*/ 267629 h 379141"/>
                <a:gd name="connsiteX42" fmla="*/ 1371600 w 2832410"/>
                <a:gd name="connsiteY42" fmla="*/ 278780 h 379141"/>
                <a:gd name="connsiteX43" fmla="*/ 1427356 w 2832410"/>
                <a:gd name="connsiteY43" fmla="*/ 200721 h 379141"/>
                <a:gd name="connsiteX44" fmla="*/ 1449659 w 2832410"/>
                <a:gd name="connsiteY44" fmla="*/ 178419 h 379141"/>
                <a:gd name="connsiteX45" fmla="*/ 1471961 w 2832410"/>
                <a:gd name="connsiteY45" fmla="*/ 144965 h 379141"/>
                <a:gd name="connsiteX46" fmla="*/ 1483112 w 2832410"/>
                <a:gd name="connsiteY46" fmla="*/ 301082 h 379141"/>
                <a:gd name="connsiteX47" fmla="*/ 1505415 w 2832410"/>
                <a:gd name="connsiteY47" fmla="*/ 278780 h 379141"/>
                <a:gd name="connsiteX48" fmla="*/ 1538868 w 2832410"/>
                <a:gd name="connsiteY48" fmla="*/ 189570 h 379141"/>
                <a:gd name="connsiteX49" fmla="*/ 1572322 w 2832410"/>
                <a:gd name="connsiteY49" fmla="*/ 100360 h 379141"/>
                <a:gd name="connsiteX50" fmla="*/ 1594624 w 2832410"/>
                <a:gd name="connsiteY50" fmla="*/ 122663 h 379141"/>
                <a:gd name="connsiteX51" fmla="*/ 1616927 w 2832410"/>
                <a:gd name="connsiteY51" fmla="*/ 200721 h 379141"/>
                <a:gd name="connsiteX52" fmla="*/ 1628078 w 2832410"/>
                <a:gd name="connsiteY52" fmla="*/ 245326 h 379141"/>
                <a:gd name="connsiteX53" fmla="*/ 1650381 w 2832410"/>
                <a:gd name="connsiteY53" fmla="*/ 278780 h 379141"/>
                <a:gd name="connsiteX54" fmla="*/ 1661532 w 2832410"/>
                <a:gd name="connsiteY54" fmla="*/ 245326 h 379141"/>
                <a:gd name="connsiteX55" fmla="*/ 1672683 w 2832410"/>
                <a:gd name="connsiteY55" fmla="*/ 167268 h 379141"/>
                <a:gd name="connsiteX56" fmla="*/ 1683834 w 2832410"/>
                <a:gd name="connsiteY56" fmla="*/ 223024 h 379141"/>
                <a:gd name="connsiteX57" fmla="*/ 1728439 w 2832410"/>
                <a:gd name="connsiteY57" fmla="*/ 312234 h 379141"/>
                <a:gd name="connsiteX58" fmla="*/ 1739590 w 2832410"/>
                <a:gd name="connsiteY58" fmla="*/ 234175 h 379141"/>
                <a:gd name="connsiteX59" fmla="*/ 1750741 w 2832410"/>
                <a:gd name="connsiteY59" fmla="*/ 200721 h 379141"/>
                <a:gd name="connsiteX60" fmla="*/ 1795346 w 2832410"/>
                <a:gd name="connsiteY60" fmla="*/ 289931 h 379141"/>
                <a:gd name="connsiteX61" fmla="*/ 1817649 w 2832410"/>
                <a:gd name="connsiteY61" fmla="*/ 245326 h 379141"/>
                <a:gd name="connsiteX62" fmla="*/ 1895707 w 2832410"/>
                <a:gd name="connsiteY62" fmla="*/ 211873 h 379141"/>
                <a:gd name="connsiteX63" fmla="*/ 1918010 w 2832410"/>
                <a:gd name="connsiteY63" fmla="*/ 234175 h 379141"/>
                <a:gd name="connsiteX64" fmla="*/ 1973766 w 2832410"/>
                <a:gd name="connsiteY64" fmla="*/ 178419 h 379141"/>
                <a:gd name="connsiteX65" fmla="*/ 2029522 w 2832410"/>
                <a:gd name="connsiteY65" fmla="*/ 234175 h 379141"/>
                <a:gd name="connsiteX66" fmla="*/ 2062976 w 2832410"/>
                <a:gd name="connsiteY66" fmla="*/ 133814 h 379141"/>
                <a:gd name="connsiteX67" fmla="*/ 2074127 w 2832410"/>
                <a:gd name="connsiteY67" fmla="*/ 100360 h 379141"/>
                <a:gd name="connsiteX68" fmla="*/ 2107581 w 2832410"/>
                <a:gd name="connsiteY68" fmla="*/ 78058 h 379141"/>
                <a:gd name="connsiteX69" fmla="*/ 2141034 w 2832410"/>
                <a:gd name="connsiteY69" fmla="*/ 144965 h 379141"/>
                <a:gd name="connsiteX70" fmla="*/ 2152185 w 2832410"/>
                <a:gd name="connsiteY70" fmla="*/ 189570 h 379141"/>
                <a:gd name="connsiteX71" fmla="*/ 2196790 w 2832410"/>
                <a:gd name="connsiteY71" fmla="*/ 256478 h 379141"/>
                <a:gd name="connsiteX72" fmla="*/ 2219093 w 2832410"/>
                <a:gd name="connsiteY72" fmla="*/ 289931 h 379141"/>
                <a:gd name="connsiteX73" fmla="*/ 2263698 w 2832410"/>
                <a:gd name="connsiteY73" fmla="*/ 334536 h 379141"/>
                <a:gd name="connsiteX74" fmla="*/ 2286000 w 2832410"/>
                <a:gd name="connsiteY74" fmla="*/ 245326 h 379141"/>
                <a:gd name="connsiteX75" fmla="*/ 2319454 w 2832410"/>
                <a:gd name="connsiteY75" fmla="*/ 211873 h 379141"/>
                <a:gd name="connsiteX76" fmla="*/ 2375210 w 2832410"/>
                <a:gd name="connsiteY76" fmla="*/ 200721 h 379141"/>
                <a:gd name="connsiteX77" fmla="*/ 2408663 w 2832410"/>
                <a:gd name="connsiteY77" fmla="*/ 189570 h 379141"/>
                <a:gd name="connsiteX78" fmla="*/ 2453268 w 2832410"/>
                <a:gd name="connsiteY78" fmla="*/ 144965 h 379141"/>
                <a:gd name="connsiteX79" fmla="*/ 2464420 w 2832410"/>
                <a:gd name="connsiteY79" fmla="*/ 189570 h 379141"/>
                <a:gd name="connsiteX80" fmla="*/ 2486722 w 2832410"/>
                <a:gd name="connsiteY80" fmla="*/ 211873 h 379141"/>
                <a:gd name="connsiteX81" fmla="*/ 2509024 w 2832410"/>
                <a:gd name="connsiteY81" fmla="*/ 189570 h 379141"/>
                <a:gd name="connsiteX82" fmla="*/ 2575932 w 2832410"/>
                <a:gd name="connsiteY82" fmla="*/ 245326 h 379141"/>
                <a:gd name="connsiteX83" fmla="*/ 2620537 w 2832410"/>
                <a:gd name="connsiteY83" fmla="*/ 345687 h 379141"/>
                <a:gd name="connsiteX84" fmla="*/ 2653990 w 2832410"/>
                <a:gd name="connsiteY84" fmla="*/ 323385 h 379141"/>
                <a:gd name="connsiteX85" fmla="*/ 2698595 w 2832410"/>
                <a:gd name="connsiteY85" fmla="*/ 234175 h 379141"/>
                <a:gd name="connsiteX86" fmla="*/ 2743200 w 2832410"/>
                <a:gd name="connsiteY86" fmla="*/ 144965 h 379141"/>
                <a:gd name="connsiteX87" fmla="*/ 2754351 w 2832410"/>
                <a:gd name="connsiteY87" fmla="*/ 111512 h 379141"/>
                <a:gd name="connsiteX88" fmla="*/ 2776654 w 2832410"/>
                <a:gd name="connsiteY88" fmla="*/ 33453 h 379141"/>
                <a:gd name="connsiteX89" fmla="*/ 2810107 w 2832410"/>
                <a:gd name="connsiteY89" fmla="*/ 100360 h 379141"/>
                <a:gd name="connsiteX90" fmla="*/ 2832410 w 2832410"/>
                <a:gd name="connsiteY90" fmla="*/ 211873 h 3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32410" h="379141">
                  <a:moveTo>
                    <a:pt x="0" y="211873"/>
                  </a:moveTo>
                  <a:cubicBezTo>
                    <a:pt x="11151" y="215590"/>
                    <a:pt x="25142" y="214712"/>
                    <a:pt x="33454" y="223024"/>
                  </a:cubicBezTo>
                  <a:cubicBezTo>
                    <a:pt x="41766" y="231336"/>
                    <a:pt x="32850" y="256478"/>
                    <a:pt x="44605" y="256478"/>
                  </a:cubicBezTo>
                  <a:cubicBezTo>
                    <a:pt x="56360" y="256478"/>
                    <a:pt x="49708" y="233103"/>
                    <a:pt x="55756" y="223024"/>
                  </a:cubicBezTo>
                  <a:cubicBezTo>
                    <a:pt x="61165" y="214009"/>
                    <a:pt x="70625" y="208155"/>
                    <a:pt x="78059" y="200721"/>
                  </a:cubicBezTo>
                  <a:cubicBezTo>
                    <a:pt x="89210" y="204438"/>
                    <a:pt x="99986" y="214178"/>
                    <a:pt x="111512" y="211873"/>
                  </a:cubicBezTo>
                  <a:cubicBezTo>
                    <a:pt x="121822" y="209811"/>
                    <a:pt x="123301" y="189570"/>
                    <a:pt x="133815" y="189570"/>
                  </a:cubicBezTo>
                  <a:cubicBezTo>
                    <a:pt x="157324" y="189570"/>
                    <a:pt x="200722" y="211873"/>
                    <a:pt x="200722" y="211873"/>
                  </a:cubicBezTo>
                  <a:cubicBezTo>
                    <a:pt x="208156" y="204439"/>
                    <a:pt x="214009" y="194979"/>
                    <a:pt x="223024" y="189570"/>
                  </a:cubicBezTo>
                  <a:cubicBezTo>
                    <a:pt x="295410" y="146138"/>
                    <a:pt x="222266" y="212630"/>
                    <a:pt x="278781" y="156117"/>
                  </a:cubicBezTo>
                  <a:cubicBezTo>
                    <a:pt x="305216" y="23937"/>
                    <a:pt x="270470" y="160876"/>
                    <a:pt x="312234" y="66907"/>
                  </a:cubicBezTo>
                  <a:cubicBezTo>
                    <a:pt x="321782" y="45424"/>
                    <a:pt x="334537" y="0"/>
                    <a:pt x="334537" y="0"/>
                  </a:cubicBezTo>
                  <a:cubicBezTo>
                    <a:pt x="360849" y="8771"/>
                    <a:pt x="374986" y="7942"/>
                    <a:pt x="390293" y="33453"/>
                  </a:cubicBezTo>
                  <a:cubicBezTo>
                    <a:pt x="409931" y="66183"/>
                    <a:pt x="394898" y="116764"/>
                    <a:pt x="446049" y="133814"/>
                  </a:cubicBezTo>
                  <a:lnTo>
                    <a:pt x="479502" y="144965"/>
                  </a:lnTo>
                  <a:cubicBezTo>
                    <a:pt x="483219" y="178419"/>
                    <a:pt x="475601" y="215220"/>
                    <a:pt x="490654" y="245326"/>
                  </a:cubicBezTo>
                  <a:cubicBezTo>
                    <a:pt x="499130" y="262278"/>
                    <a:pt x="486035" y="200083"/>
                    <a:pt x="501805" y="189570"/>
                  </a:cubicBezTo>
                  <a:cubicBezTo>
                    <a:pt x="512956" y="182136"/>
                    <a:pt x="516673" y="211873"/>
                    <a:pt x="524107" y="223024"/>
                  </a:cubicBezTo>
                  <a:cubicBezTo>
                    <a:pt x="531541" y="215590"/>
                    <a:pt x="541001" y="209736"/>
                    <a:pt x="546410" y="200721"/>
                  </a:cubicBezTo>
                  <a:cubicBezTo>
                    <a:pt x="568279" y="164273"/>
                    <a:pt x="543653" y="146406"/>
                    <a:pt x="579863" y="200721"/>
                  </a:cubicBezTo>
                  <a:cubicBezTo>
                    <a:pt x="598449" y="197004"/>
                    <a:pt x="617873" y="196225"/>
                    <a:pt x="635620" y="189570"/>
                  </a:cubicBezTo>
                  <a:cubicBezTo>
                    <a:pt x="648169" y="184864"/>
                    <a:pt x="656478" y="171848"/>
                    <a:pt x="669073" y="167268"/>
                  </a:cubicBezTo>
                  <a:cubicBezTo>
                    <a:pt x="862197" y="97041"/>
                    <a:pt x="683258" y="182477"/>
                    <a:pt x="802888" y="122663"/>
                  </a:cubicBezTo>
                  <a:cubicBezTo>
                    <a:pt x="810322" y="115229"/>
                    <a:pt x="817756" y="92926"/>
                    <a:pt x="825190" y="100360"/>
                  </a:cubicBezTo>
                  <a:cubicBezTo>
                    <a:pt x="880953" y="156123"/>
                    <a:pt x="825188" y="156113"/>
                    <a:pt x="858644" y="200721"/>
                  </a:cubicBezTo>
                  <a:cubicBezTo>
                    <a:pt x="869795" y="215589"/>
                    <a:pt x="877820" y="233428"/>
                    <a:pt x="892098" y="245326"/>
                  </a:cubicBezTo>
                  <a:cubicBezTo>
                    <a:pt x="901128" y="252851"/>
                    <a:pt x="915038" y="251221"/>
                    <a:pt x="925551" y="256478"/>
                  </a:cubicBezTo>
                  <a:cubicBezTo>
                    <a:pt x="937538" y="262472"/>
                    <a:pt x="947854" y="271346"/>
                    <a:pt x="959005" y="278780"/>
                  </a:cubicBezTo>
                  <a:cubicBezTo>
                    <a:pt x="970156" y="275063"/>
                    <a:pt x="983429" y="275154"/>
                    <a:pt x="992459" y="267629"/>
                  </a:cubicBezTo>
                  <a:cubicBezTo>
                    <a:pt x="1010018" y="252996"/>
                    <a:pt x="1025330" y="214452"/>
                    <a:pt x="1048215" y="200721"/>
                  </a:cubicBezTo>
                  <a:cubicBezTo>
                    <a:pt x="1058294" y="194673"/>
                    <a:pt x="1070517" y="193287"/>
                    <a:pt x="1081668" y="189570"/>
                  </a:cubicBezTo>
                  <a:cubicBezTo>
                    <a:pt x="1089102" y="182136"/>
                    <a:pt x="1093662" y="169330"/>
                    <a:pt x="1103971" y="167268"/>
                  </a:cubicBezTo>
                  <a:cubicBezTo>
                    <a:pt x="1115497" y="164963"/>
                    <a:pt x="1130592" y="168854"/>
                    <a:pt x="1137424" y="178419"/>
                  </a:cubicBezTo>
                  <a:cubicBezTo>
                    <a:pt x="1151088" y="197549"/>
                    <a:pt x="1152293" y="223024"/>
                    <a:pt x="1159727" y="245326"/>
                  </a:cubicBezTo>
                  <a:lnTo>
                    <a:pt x="1182029" y="312234"/>
                  </a:lnTo>
                  <a:lnTo>
                    <a:pt x="1193181" y="345687"/>
                  </a:lnTo>
                  <a:lnTo>
                    <a:pt x="1204332" y="379141"/>
                  </a:lnTo>
                  <a:cubicBezTo>
                    <a:pt x="1215483" y="371707"/>
                    <a:pt x="1227320" y="365211"/>
                    <a:pt x="1237785" y="356839"/>
                  </a:cubicBezTo>
                  <a:cubicBezTo>
                    <a:pt x="1245995" y="350271"/>
                    <a:pt x="1250684" y="339238"/>
                    <a:pt x="1260088" y="334536"/>
                  </a:cubicBezTo>
                  <a:cubicBezTo>
                    <a:pt x="1273796" y="327682"/>
                    <a:pt x="1289825" y="327102"/>
                    <a:pt x="1304693" y="323385"/>
                  </a:cubicBezTo>
                  <a:cubicBezTo>
                    <a:pt x="1312127" y="293648"/>
                    <a:pt x="1317302" y="205096"/>
                    <a:pt x="1326995" y="234175"/>
                  </a:cubicBezTo>
                  <a:cubicBezTo>
                    <a:pt x="1330712" y="245326"/>
                    <a:pt x="1329834" y="259317"/>
                    <a:pt x="1338146" y="267629"/>
                  </a:cubicBezTo>
                  <a:cubicBezTo>
                    <a:pt x="1346458" y="275941"/>
                    <a:pt x="1360449" y="275063"/>
                    <a:pt x="1371600" y="278780"/>
                  </a:cubicBezTo>
                  <a:cubicBezTo>
                    <a:pt x="1444661" y="205719"/>
                    <a:pt x="1368643" y="288790"/>
                    <a:pt x="1427356" y="200721"/>
                  </a:cubicBezTo>
                  <a:cubicBezTo>
                    <a:pt x="1433188" y="191973"/>
                    <a:pt x="1443091" y="186629"/>
                    <a:pt x="1449659" y="178419"/>
                  </a:cubicBezTo>
                  <a:cubicBezTo>
                    <a:pt x="1458031" y="167954"/>
                    <a:pt x="1464527" y="156116"/>
                    <a:pt x="1471961" y="144965"/>
                  </a:cubicBezTo>
                  <a:cubicBezTo>
                    <a:pt x="1475678" y="197004"/>
                    <a:pt x="1470458" y="250468"/>
                    <a:pt x="1483112" y="301082"/>
                  </a:cubicBezTo>
                  <a:cubicBezTo>
                    <a:pt x="1485662" y="311282"/>
                    <a:pt x="1501273" y="288443"/>
                    <a:pt x="1505415" y="278780"/>
                  </a:cubicBezTo>
                  <a:cubicBezTo>
                    <a:pt x="1563295" y="143729"/>
                    <a:pt x="1474869" y="285571"/>
                    <a:pt x="1538868" y="189570"/>
                  </a:cubicBezTo>
                  <a:cubicBezTo>
                    <a:pt x="1564333" y="316887"/>
                    <a:pt x="1534951" y="203131"/>
                    <a:pt x="1572322" y="100360"/>
                  </a:cubicBezTo>
                  <a:cubicBezTo>
                    <a:pt x="1575915" y="90479"/>
                    <a:pt x="1587190" y="115229"/>
                    <a:pt x="1594624" y="122663"/>
                  </a:cubicBezTo>
                  <a:cubicBezTo>
                    <a:pt x="1629501" y="262160"/>
                    <a:pt x="1584921" y="88697"/>
                    <a:pt x="1616927" y="200721"/>
                  </a:cubicBezTo>
                  <a:cubicBezTo>
                    <a:pt x="1621137" y="215457"/>
                    <a:pt x="1622041" y="231239"/>
                    <a:pt x="1628078" y="245326"/>
                  </a:cubicBezTo>
                  <a:cubicBezTo>
                    <a:pt x="1633357" y="257645"/>
                    <a:pt x="1642947" y="267629"/>
                    <a:pt x="1650381" y="278780"/>
                  </a:cubicBezTo>
                  <a:cubicBezTo>
                    <a:pt x="1654098" y="267629"/>
                    <a:pt x="1659227" y="256852"/>
                    <a:pt x="1661532" y="245326"/>
                  </a:cubicBezTo>
                  <a:cubicBezTo>
                    <a:pt x="1666687" y="219553"/>
                    <a:pt x="1654098" y="185853"/>
                    <a:pt x="1672683" y="167268"/>
                  </a:cubicBezTo>
                  <a:cubicBezTo>
                    <a:pt x="1686085" y="153866"/>
                    <a:pt x="1678388" y="204870"/>
                    <a:pt x="1683834" y="223024"/>
                  </a:cubicBezTo>
                  <a:cubicBezTo>
                    <a:pt x="1698713" y="272621"/>
                    <a:pt x="1703337" y="274580"/>
                    <a:pt x="1728439" y="312234"/>
                  </a:cubicBezTo>
                  <a:cubicBezTo>
                    <a:pt x="1732156" y="286214"/>
                    <a:pt x="1734435" y="259948"/>
                    <a:pt x="1739590" y="234175"/>
                  </a:cubicBezTo>
                  <a:cubicBezTo>
                    <a:pt x="1741895" y="222649"/>
                    <a:pt x="1742429" y="192409"/>
                    <a:pt x="1750741" y="200721"/>
                  </a:cubicBezTo>
                  <a:cubicBezTo>
                    <a:pt x="1774250" y="224230"/>
                    <a:pt x="1795346" y="289931"/>
                    <a:pt x="1795346" y="289931"/>
                  </a:cubicBezTo>
                  <a:cubicBezTo>
                    <a:pt x="1802780" y="275063"/>
                    <a:pt x="1805894" y="257080"/>
                    <a:pt x="1817649" y="245326"/>
                  </a:cubicBezTo>
                  <a:cubicBezTo>
                    <a:pt x="1831428" y="231547"/>
                    <a:pt x="1875715" y="218537"/>
                    <a:pt x="1895707" y="211873"/>
                  </a:cubicBezTo>
                  <a:cubicBezTo>
                    <a:pt x="1903141" y="219307"/>
                    <a:pt x="1908347" y="238316"/>
                    <a:pt x="1918010" y="234175"/>
                  </a:cubicBezTo>
                  <a:cubicBezTo>
                    <a:pt x="1942168" y="223821"/>
                    <a:pt x="1973766" y="178419"/>
                    <a:pt x="1973766" y="178419"/>
                  </a:cubicBezTo>
                  <a:cubicBezTo>
                    <a:pt x="1999785" y="256477"/>
                    <a:pt x="1973766" y="252760"/>
                    <a:pt x="2029522" y="234175"/>
                  </a:cubicBezTo>
                  <a:lnTo>
                    <a:pt x="2062976" y="133814"/>
                  </a:lnTo>
                  <a:cubicBezTo>
                    <a:pt x="2066693" y="122663"/>
                    <a:pt x="2064347" y="106880"/>
                    <a:pt x="2074127" y="100360"/>
                  </a:cubicBezTo>
                  <a:lnTo>
                    <a:pt x="2107581" y="78058"/>
                  </a:lnTo>
                  <a:cubicBezTo>
                    <a:pt x="2132016" y="114711"/>
                    <a:pt x="2129493" y="104569"/>
                    <a:pt x="2141034" y="144965"/>
                  </a:cubicBezTo>
                  <a:cubicBezTo>
                    <a:pt x="2145244" y="159701"/>
                    <a:pt x="2145331" y="175862"/>
                    <a:pt x="2152185" y="189570"/>
                  </a:cubicBezTo>
                  <a:cubicBezTo>
                    <a:pt x="2164172" y="213545"/>
                    <a:pt x="2181921" y="234175"/>
                    <a:pt x="2196790" y="256478"/>
                  </a:cubicBezTo>
                  <a:cubicBezTo>
                    <a:pt x="2204224" y="267629"/>
                    <a:pt x="2209616" y="280454"/>
                    <a:pt x="2219093" y="289931"/>
                  </a:cubicBezTo>
                  <a:lnTo>
                    <a:pt x="2263698" y="334536"/>
                  </a:lnTo>
                  <a:cubicBezTo>
                    <a:pt x="2265306" y="326495"/>
                    <a:pt x="2276203" y="260021"/>
                    <a:pt x="2286000" y="245326"/>
                  </a:cubicBezTo>
                  <a:cubicBezTo>
                    <a:pt x="2294748" y="232204"/>
                    <a:pt x="2308303" y="223024"/>
                    <a:pt x="2319454" y="211873"/>
                  </a:cubicBezTo>
                  <a:cubicBezTo>
                    <a:pt x="2340290" y="149362"/>
                    <a:pt x="2313828" y="191952"/>
                    <a:pt x="2375210" y="200721"/>
                  </a:cubicBezTo>
                  <a:cubicBezTo>
                    <a:pt x="2386846" y="202383"/>
                    <a:pt x="2397512" y="193287"/>
                    <a:pt x="2408663" y="189570"/>
                  </a:cubicBezTo>
                  <a:cubicBezTo>
                    <a:pt x="2484678" y="240247"/>
                    <a:pt x="2399850" y="198383"/>
                    <a:pt x="2453268" y="144965"/>
                  </a:cubicBezTo>
                  <a:cubicBezTo>
                    <a:pt x="2464105" y="134128"/>
                    <a:pt x="2457566" y="175862"/>
                    <a:pt x="2464420" y="189570"/>
                  </a:cubicBezTo>
                  <a:cubicBezTo>
                    <a:pt x="2469122" y="198974"/>
                    <a:pt x="2479288" y="204439"/>
                    <a:pt x="2486722" y="211873"/>
                  </a:cubicBezTo>
                  <a:cubicBezTo>
                    <a:pt x="2494156" y="204439"/>
                    <a:pt x="2498654" y="187842"/>
                    <a:pt x="2509024" y="189570"/>
                  </a:cubicBezTo>
                  <a:cubicBezTo>
                    <a:pt x="2524926" y="192220"/>
                    <a:pt x="2561481" y="230876"/>
                    <a:pt x="2575932" y="245326"/>
                  </a:cubicBezTo>
                  <a:cubicBezTo>
                    <a:pt x="2602472" y="324948"/>
                    <a:pt x="2585193" y="292674"/>
                    <a:pt x="2620537" y="345687"/>
                  </a:cubicBezTo>
                  <a:cubicBezTo>
                    <a:pt x="2631688" y="338253"/>
                    <a:pt x="2646887" y="334750"/>
                    <a:pt x="2653990" y="323385"/>
                  </a:cubicBezTo>
                  <a:cubicBezTo>
                    <a:pt x="2739418" y="186701"/>
                    <a:pt x="2632927" y="299846"/>
                    <a:pt x="2698595" y="234175"/>
                  </a:cubicBezTo>
                  <a:cubicBezTo>
                    <a:pt x="2724223" y="157294"/>
                    <a:pt x="2704275" y="183892"/>
                    <a:pt x="2743200" y="144965"/>
                  </a:cubicBezTo>
                  <a:cubicBezTo>
                    <a:pt x="2746917" y="133814"/>
                    <a:pt x="2754351" y="123266"/>
                    <a:pt x="2754351" y="111512"/>
                  </a:cubicBezTo>
                  <a:cubicBezTo>
                    <a:pt x="2754351" y="14841"/>
                    <a:pt x="2709824" y="11177"/>
                    <a:pt x="2776654" y="33453"/>
                  </a:cubicBezTo>
                  <a:cubicBezTo>
                    <a:pt x="2805520" y="62321"/>
                    <a:pt x="2802634" y="51784"/>
                    <a:pt x="2810107" y="100360"/>
                  </a:cubicBezTo>
                  <a:cubicBezTo>
                    <a:pt x="2827172" y="211279"/>
                    <a:pt x="2796626" y="176086"/>
                    <a:pt x="2832410" y="211873"/>
                  </a:cubicBezTo>
                </a:path>
              </a:pathLst>
            </a:custGeom>
            <a:ln>
              <a:solidFill>
                <a:schemeClr val="accent4">
                  <a:lumMod val="60000"/>
                  <a:lumOff val="40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85" name="Straight Connector 84"/>
            <p:cNvCxnSpPr/>
            <p:nvPr/>
          </p:nvCxnSpPr>
          <p:spPr>
            <a:xfrm>
              <a:off x="2015442" y="3836532"/>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86" name="Freeform 85"/>
            <p:cNvSpPr/>
            <p:nvPr/>
          </p:nvSpPr>
          <p:spPr>
            <a:xfrm>
              <a:off x="2070860" y="3124200"/>
              <a:ext cx="2196340" cy="388495"/>
            </a:xfrm>
            <a:custGeom>
              <a:avLst/>
              <a:gdLst>
                <a:gd name="connsiteX0" fmla="*/ 0 w 2946310"/>
                <a:gd name="connsiteY0" fmla="*/ 240484 h 541567"/>
                <a:gd name="connsiteX1" fmla="*/ 55757 w 2946310"/>
                <a:gd name="connsiteY1" fmla="*/ 251635 h 541567"/>
                <a:gd name="connsiteX2" fmla="*/ 89210 w 2946310"/>
                <a:gd name="connsiteY2" fmla="*/ 262786 h 541567"/>
                <a:gd name="connsiteX3" fmla="*/ 122664 w 2946310"/>
                <a:gd name="connsiteY3" fmla="*/ 240484 h 541567"/>
                <a:gd name="connsiteX4" fmla="*/ 156118 w 2946310"/>
                <a:gd name="connsiteY4" fmla="*/ 262786 h 541567"/>
                <a:gd name="connsiteX5" fmla="*/ 256479 w 2946310"/>
                <a:gd name="connsiteY5" fmla="*/ 285089 h 541567"/>
                <a:gd name="connsiteX6" fmla="*/ 323386 w 2946310"/>
                <a:gd name="connsiteY6" fmla="*/ 351996 h 541567"/>
                <a:gd name="connsiteX7" fmla="*/ 334537 w 2946310"/>
                <a:gd name="connsiteY7" fmla="*/ 385450 h 541567"/>
                <a:gd name="connsiteX8" fmla="*/ 412596 w 2946310"/>
                <a:gd name="connsiteY8" fmla="*/ 418903 h 541567"/>
                <a:gd name="connsiteX9" fmla="*/ 401444 w 2946310"/>
                <a:gd name="connsiteY9" fmla="*/ 318542 h 541567"/>
                <a:gd name="connsiteX10" fmla="*/ 412596 w 2946310"/>
                <a:gd name="connsiteY10" fmla="*/ 351996 h 541567"/>
                <a:gd name="connsiteX11" fmla="*/ 457200 w 2946310"/>
                <a:gd name="connsiteY11" fmla="*/ 418903 h 541567"/>
                <a:gd name="connsiteX12" fmla="*/ 490654 w 2946310"/>
                <a:gd name="connsiteY12" fmla="*/ 351996 h 541567"/>
                <a:gd name="connsiteX13" fmla="*/ 501805 w 2946310"/>
                <a:gd name="connsiteY13" fmla="*/ 318542 h 541567"/>
                <a:gd name="connsiteX14" fmla="*/ 535259 w 2946310"/>
                <a:gd name="connsiteY14" fmla="*/ 307391 h 541567"/>
                <a:gd name="connsiteX15" fmla="*/ 557561 w 2946310"/>
                <a:gd name="connsiteY15" fmla="*/ 273937 h 541567"/>
                <a:gd name="connsiteX16" fmla="*/ 568713 w 2946310"/>
                <a:gd name="connsiteY16" fmla="*/ 240484 h 541567"/>
                <a:gd name="connsiteX17" fmla="*/ 613318 w 2946310"/>
                <a:gd name="connsiteY17" fmla="*/ 195879 h 541567"/>
                <a:gd name="connsiteX18" fmla="*/ 657922 w 2946310"/>
                <a:gd name="connsiteY18" fmla="*/ 262786 h 541567"/>
                <a:gd name="connsiteX19" fmla="*/ 691376 w 2946310"/>
                <a:gd name="connsiteY19" fmla="*/ 296240 h 541567"/>
                <a:gd name="connsiteX20" fmla="*/ 713679 w 2946310"/>
                <a:gd name="connsiteY20" fmla="*/ 329694 h 541567"/>
                <a:gd name="connsiteX21" fmla="*/ 769435 w 2946310"/>
                <a:gd name="connsiteY21" fmla="*/ 340845 h 541567"/>
                <a:gd name="connsiteX22" fmla="*/ 791737 w 2946310"/>
                <a:gd name="connsiteY22" fmla="*/ 374298 h 541567"/>
                <a:gd name="connsiteX23" fmla="*/ 825191 w 2946310"/>
                <a:gd name="connsiteY23" fmla="*/ 418903 h 541567"/>
                <a:gd name="connsiteX24" fmla="*/ 836342 w 2946310"/>
                <a:gd name="connsiteY24" fmla="*/ 452357 h 541567"/>
                <a:gd name="connsiteX25" fmla="*/ 847493 w 2946310"/>
                <a:gd name="connsiteY25" fmla="*/ 463508 h 541567"/>
                <a:gd name="connsiteX26" fmla="*/ 825191 w 2946310"/>
                <a:gd name="connsiteY26" fmla="*/ 385450 h 541567"/>
                <a:gd name="connsiteX27" fmla="*/ 847493 w 2946310"/>
                <a:gd name="connsiteY27" fmla="*/ 296240 h 541567"/>
                <a:gd name="connsiteX28" fmla="*/ 880947 w 2946310"/>
                <a:gd name="connsiteY28" fmla="*/ 307391 h 541567"/>
                <a:gd name="connsiteX29" fmla="*/ 880947 w 2946310"/>
                <a:gd name="connsiteY29" fmla="*/ 240484 h 541567"/>
                <a:gd name="connsiteX30" fmla="*/ 869796 w 2946310"/>
                <a:gd name="connsiteY30" fmla="*/ 151274 h 541567"/>
                <a:gd name="connsiteX31" fmla="*/ 925552 w 2946310"/>
                <a:gd name="connsiteY31" fmla="*/ 173576 h 541567"/>
                <a:gd name="connsiteX32" fmla="*/ 959005 w 2946310"/>
                <a:gd name="connsiteY32" fmla="*/ 240484 h 541567"/>
                <a:gd name="connsiteX33" fmla="*/ 992459 w 2946310"/>
                <a:gd name="connsiteY33" fmla="*/ 251635 h 541567"/>
                <a:gd name="connsiteX34" fmla="*/ 1025913 w 2946310"/>
                <a:gd name="connsiteY34" fmla="*/ 285089 h 541567"/>
                <a:gd name="connsiteX35" fmla="*/ 1037064 w 2946310"/>
                <a:gd name="connsiteY35" fmla="*/ 229333 h 541567"/>
                <a:gd name="connsiteX36" fmla="*/ 1059366 w 2946310"/>
                <a:gd name="connsiteY36" fmla="*/ 162425 h 541567"/>
                <a:gd name="connsiteX37" fmla="*/ 1070518 w 2946310"/>
                <a:gd name="connsiteY37" fmla="*/ 195879 h 541567"/>
                <a:gd name="connsiteX38" fmla="*/ 1103971 w 2946310"/>
                <a:gd name="connsiteY38" fmla="*/ 84367 h 541567"/>
                <a:gd name="connsiteX39" fmla="*/ 1126274 w 2946310"/>
                <a:gd name="connsiteY39" fmla="*/ 106669 h 541567"/>
                <a:gd name="connsiteX40" fmla="*/ 1137425 w 2946310"/>
                <a:gd name="connsiteY40" fmla="*/ 195879 h 541567"/>
                <a:gd name="connsiteX41" fmla="*/ 1148576 w 2946310"/>
                <a:gd name="connsiteY41" fmla="*/ 140123 h 541567"/>
                <a:gd name="connsiteX42" fmla="*/ 1159727 w 2946310"/>
                <a:gd name="connsiteY42" fmla="*/ 95518 h 541567"/>
                <a:gd name="connsiteX43" fmla="*/ 1170879 w 2946310"/>
                <a:gd name="connsiteY43" fmla="*/ 140123 h 541567"/>
                <a:gd name="connsiteX44" fmla="*/ 1193181 w 2946310"/>
                <a:gd name="connsiteY44" fmla="*/ 273937 h 541567"/>
                <a:gd name="connsiteX45" fmla="*/ 1204332 w 2946310"/>
                <a:gd name="connsiteY45" fmla="*/ 329694 h 541567"/>
                <a:gd name="connsiteX46" fmla="*/ 1215483 w 2946310"/>
                <a:gd name="connsiteY46" fmla="*/ 296240 h 541567"/>
                <a:gd name="connsiteX47" fmla="*/ 1315844 w 2946310"/>
                <a:gd name="connsiteY47" fmla="*/ 385450 h 541567"/>
                <a:gd name="connsiteX48" fmla="*/ 1326996 w 2946310"/>
                <a:gd name="connsiteY48" fmla="*/ 441206 h 541567"/>
                <a:gd name="connsiteX49" fmla="*/ 1338147 w 2946310"/>
                <a:gd name="connsiteY49" fmla="*/ 474659 h 541567"/>
                <a:gd name="connsiteX50" fmla="*/ 1326996 w 2946310"/>
                <a:gd name="connsiteY50" fmla="*/ 285089 h 541567"/>
                <a:gd name="connsiteX51" fmla="*/ 1338147 w 2946310"/>
                <a:gd name="connsiteY51" fmla="*/ 229333 h 541567"/>
                <a:gd name="connsiteX52" fmla="*/ 1393903 w 2946310"/>
                <a:gd name="connsiteY52" fmla="*/ 273937 h 541567"/>
                <a:gd name="connsiteX53" fmla="*/ 1416205 w 2946310"/>
                <a:gd name="connsiteY53" fmla="*/ 240484 h 541567"/>
                <a:gd name="connsiteX54" fmla="*/ 1438508 w 2946310"/>
                <a:gd name="connsiteY54" fmla="*/ 151274 h 541567"/>
                <a:gd name="connsiteX55" fmla="*/ 1460810 w 2946310"/>
                <a:gd name="connsiteY55" fmla="*/ 218181 h 541567"/>
                <a:gd name="connsiteX56" fmla="*/ 1471961 w 2946310"/>
                <a:gd name="connsiteY56" fmla="*/ 251635 h 541567"/>
                <a:gd name="connsiteX57" fmla="*/ 1505415 w 2946310"/>
                <a:gd name="connsiteY57" fmla="*/ 240484 h 541567"/>
                <a:gd name="connsiteX58" fmla="*/ 1527718 w 2946310"/>
                <a:gd name="connsiteY58" fmla="*/ 173576 h 541567"/>
                <a:gd name="connsiteX59" fmla="*/ 1538869 w 2946310"/>
                <a:gd name="connsiteY59" fmla="*/ 207030 h 541567"/>
                <a:gd name="connsiteX60" fmla="*/ 1505415 w 2946310"/>
                <a:gd name="connsiteY60" fmla="*/ 262786 h 541567"/>
                <a:gd name="connsiteX61" fmla="*/ 1516566 w 2946310"/>
                <a:gd name="connsiteY61" fmla="*/ 374298 h 541567"/>
                <a:gd name="connsiteX62" fmla="*/ 1550020 w 2946310"/>
                <a:gd name="connsiteY62" fmla="*/ 541567 h 541567"/>
                <a:gd name="connsiteX63" fmla="*/ 1583474 w 2946310"/>
                <a:gd name="connsiteY63" fmla="*/ 441206 h 541567"/>
                <a:gd name="connsiteX64" fmla="*/ 1605776 w 2946310"/>
                <a:gd name="connsiteY64" fmla="*/ 374298 h 541567"/>
                <a:gd name="connsiteX65" fmla="*/ 1616927 w 2946310"/>
                <a:gd name="connsiteY65" fmla="*/ 329694 h 541567"/>
                <a:gd name="connsiteX66" fmla="*/ 1639230 w 2946310"/>
                <a:gd name="connsiteY66" fmla="*/ 296240 h 541567"/>
                <a:gd name="connsiteX67" fmla="*/ 1650381 w 2946310"/>
                <a:gd name="connsiteY67" fmla="*/ 251635 h 541567"/>
                <a:gd name="connsiteX68" fmla="*/ 1661532 w 2946310"/>
                <a:gd name="connsiteY68" fmla="*/ 218181 h 541567"/>
                <a:gd name="connsiteX69" fmla="*/ 1672683 w 2946310"/>
                <a:gd name="connsiteY69" fmla="*/ 151274 h 541567"/>
                <a:gd name="connsiteX70" fmla="*/ 1717288 w 2946310"/>
                <a:gd name="connsiteY70" fmla="*/ 285089 h 541567"/>
                <a:gd name="connsiteX71" fmla="*/ 1750742 w 2946310"/>
                <a:gd name="connsiteY71" fmla="*/ 173576 h 541567"/>
                <a:gd name="connsiteX72" fmla="*/ 1784196 w 2946310"/>
                <a:gd name="connsiteY72" fmla="*/ 162425 h 541567"/>
                <a:gd name="connsiteX73" fmla="*/ 1795347 w 2946310"/>
                <a:gd name="connsiteY73" fmla="*/ 218181 h 541567"/>
                <a:gd name="connsiteX74" fmla="*/ 1817649 w 2946310"/>
                <a:gd name="connsiteY74" fmla="*/ 117820 h 541567"/>
                <a:gd name="connsiteX75" fmla="*/ 1839952 w 2946310"/>
                <a:gd name="connsiteY75" fmla="*/ 95518 h 541567"/>
                <a:gd name="connsiteX76" fmla="*/ 1873405 w 2946310"/>
                <a:gd name="connsiteY76" fmla="*/ 6308 h 541567"/>
                <a:gd name="connsiteX77" fmla="*/ 1895708 w 2946310"/>
                <a:gd name="connsiteY77" fmla="*/ 28611 h 541567"/>
                <a:gd name="connsiteX78" fmla="*/ 1906859 w 2946310"/>
                <a:gd name="connsiteY78" fmla="*/ 229333 h 541567"/>
                <a:gd name="connsiteX79" fmla="*/ 1929161 w 2946310"/>
                <a:gd name="connsiteY79" fmla="*/ 207030 h 541567"/>
                <a:gd name="connsiteX80" fmla="*/ 1962615 w 2946310"/>
                <a:gd name="connsiteY80" fmla="*/ 195879 h 541567"/>
                <a:gd name="connsiteX81" fmla="*/ 2007220 w 2946310"/>
                <a:gd name="connsiteY81" fmla="*/ 329694 h 541567"/>
                <a:gd name="connsiteX82" fmla="*/ 2018371 w 2946310"/>
                <a:gd name="connsiteY82" fmla="*/ 363147 h 541567"/>
                <a:gd name="connsiteX83" fmla="*/ 2029522 w 2946310"/>
                <a:gd name="connsiteY83" fmla="*/ 407752 h 541567"/>
                <a:gd name="connsiteX84" fmla="*/ 2040674 w 2946310"/>
                <a:gd name="connsiteY84" fmla="*/ 441206 h 541567"/>
                <a:gd name="connsiteX85" fmla="*/ 2007220 w 2946310"/>
                <a:gd name="connsiteY85" fmla="*/ 407752 h 541567"/>
                <a:gd name="connsiteX86" fmla="*/ 2029522 w 2946310"/>
                <a:gd name="connsiteY86" fmla="*/ 329694 h 541567"/>
                <a:gd name="connsiteX87" fmla="*/ 2074127 w 2946310"/>
                <a:gd name="connsiteY87" fmla="*/ 251635 h 541567"/>
                <a:gd name="connsiteX88" fmla="*/ 2085279 w 2946310"/>
                <a:gd name="connsiteY88" fmla="*/ 195879 h 541567"/>
                <a:gd name="connsiteX89" fmla="*/ 2096430 w 2946310"/>
                <a:gd name="connsiteY89" fmla="*/ 162425 h 541567"/>
                <a:gd name="connsiteX90" fmla="*/ 2107581 w 2946310"/>
                <a:gd name="connsiteY90" fmla="*/ 117820 h 541567"/>
                <a:gd name="connsiteX91" fmla="*/ 2141035 w 2946310"/>
                <a:gd name="connsiteY91" fmla="*/ 162425 h 541567"/>
                <a:gd name="connsiteX92" fmla="*/ 2174488 w 2946310"/>
                <a:gd name="connsiteY92" fmla="*/ 273937 h 541567"/>
                <a:gd name="connsiteX93" fmla="*/ 2196791 w 2946310"/>
                <a:gd name="connsiteY93" fmla="*/ 207030 h 541567"/>
                <a:gd name="connsiteX94" fmla="*/ 2207942 w 2946310"/>
                <a:gd name="connsiteY94" fmla="*/ 173576 h 541567"/>
                <a:gd name="connsiteX95" fmla="*/ 2219093 w 2946310"/>
                <a:gd name="connsiteY95" fmla="*/ 128972 h 541567"/>
                <a:gd name="connsiteX96" fmla="*/ 2230244 w 2946310"/>
                <a:gd name="connsiteY96" fmla="*/ 218181 h 541567"/>
                <a:gd name="connsiteX97" fmla="*/ 2252547 w 2946310"/>
                <a:gd name="connsiteY97" fmla="*/ 240484 h 541567"/>
                <a:gd name="connsiteX98" fmla="*/ 2263698 w 2946310"/>
                <a:gd name="connsiteY98" fmla="*/ 296240 h 541567"/>
                <a:gd name="connsiteX99" fmla="*/ 2274849 w 2946310"/>
                <a:gd name="connsiteY99" fmla="*/ 329694 h 541567"/>
                <a:gd name="connsiteX100" fmla="*/ 2297152 w 2946310"/>
                <a:gd name="connsiteY100" fmla="*/ 407752 h 541567"/>
                <a:gd name="connsiteX101" fmla="*/ 2308303 w 2946310"/>
                <a:gd name="connsiteY101" fmla="*/ 307391 h 541567"/>
                <a:gd name="connsiteX102" fmla="*/ 2341757 w 2946310"/>
                <a:gd name="connsiteY102" fmla="*/ 229333 h 541567"/>
                <a:gd name="connsiteX103" fmla="*/ 2352908 w 2946310"/>
                <a:gd name="connsiteY103" fmla="*/ 184728 h 541567"/>
                <a:gd name="connsiteX104" fmla="*/ 2375210 w 2946310"/>
                <a:gd name="connsiteY104" fmla="*/ 162425 h 541567"/>
                <a:gd name="connsiteX105" fmla="*/ 2386361 w 2946310"/>
                <a:gd name="connsiteY105" fmla="*/ 195879 h 541567"/>
                <a:gd name="connsiteX106" fmla="*/ 2453269 w 2946310"/>
                <a:gd name="connsiteY106" fmla="*/ 251635 h 541567"/>
                <a:gd name="connsiteX107" fmla="*/ 2475571 w 2946310"/>
                <a:gd name="connsiteY107" fmla="*/ 307391 h 541567"/>
                <a:gd name="connsiteX108" fmla="*/ 2475571 w 2946310"/>
                <a:gd name="connsiteY108" fmla="*/ 318542 h 541567"/>
                <a:gd name="connsiteX109" fmla="*/ 2486722 w 2946310"/>
                <a:gd name="connsiteY109" fmla="*/ 351996 h 541567"/>
                <a:gd name="connsiteX110" fmla="*/ 2509025 w 2946310"/>
                <a:gd name="connsiteY110" fmla="*/ 463508 h 541567"/>
                <a:gd name="connsiteX111" fmla="*/ 2531327 w 2946310"/>
                <a:gd name="connsiteY111" fmla="*/ 496962 h 541567"/>
                <a:gd name="connsiteX112" fmla="*/ 2564781 w 2946310"/>
                <a:gd name="connsiteY112" fmla="*/ 463508 h 541567"/>
                <a:gd name="connsiteX113" fmla="*/ 2609386 w 2946310"/>
                <a:gd name="connsiteY113" fmla="*/ 385450 h 541567"/>
                <a:gd name="connsiteX114" fmla="*/ 2631688 w 2946310"/>
                <a:gd name="connsiteY114" fmla="*/ 318542 h 541567"/>
                <a:gd name="connsiteX115" fmla="*/ 2642839 w 2946310"/>
                <a:gd name="connsiteY115" fmla="*/ 273937 h 541567"/>
                <a:gd name="connsiteX116" fmla="*/ 2665142 w 2946310"/>
                <a:gd name="connsiteY116" fmla="*/ 218181 h 541567"/>
                <a:gd name="connsiteX117" fmla="*/ 2698596 w 2946310"/>
                <a:gd name="connsiteY117" fmla="*/ 329694 h 541567"/>
                <a:gd name="connsiteX118" fmla="*/ 2676293 w 2946310"/>
                <a:gd name="connsiteY118" fmla="*/ 307391 h 541567"/>
                <a:gd name="connsiteX119" fmla="*/ 2687444 w 2946310"/>
                <a:gd name="connsiteY119" fmla="*/ 251635 h 541567"/>
                <a:gd name="connsiteX120" fmla="*/ 2698596 w 2946310"/>
                <a:gd name="connsiteY120" fmla="*/ 218181 h 541567"/>
                <a:gd name="connsiteX121" fmla="*/ 2709747 w 2946310"/>
                <a:gd name="connsiteY121" fmla="*/ 173576 h 541567"/>
                <a:gd name="connsiteX122" fmla="*/ 2743200 w 2946310"/>
                <a:gd name="connsiteY122" fmla="*/ 73215 h 541567"/>
                <a:gd name="connsiteX123" fmla="*/ 2732049 w 2946310"/>
                <a:gd name="connsiteY123" fmla="*/ 106669 h 541567"/>
                <a:gd name="connsiteX124" fmla="*/ 2743200 w 2946310"/>
                <a:gd name="connsiteY124" fmla="*/ 207030 h 541567"/>
                <a:gd name="connsiteX125" fmla="*/ 2765503 w 2946310"/>
                <a:gd name="connsiteY125" fmla="*/ 173576 h 541567"/>
                <a:gd name="connsiteX126" fmla="*/ 2776654 w 2946310"/>
                <a:gd name="connsiteY126" fmla="*/ 140123 h 541567"/>
                <a:gd name="connsiteX127" fmla="*/ 2776654 w 2946310"/>
                <a:gd name="connsiteY127" fmla="*/ 62064 h 541567"/>
                <a:gd name="connsiteX128" fmla="*/ 2798957 w 2946310"/>
                <a:gd name="connsiteY128" fmla="*/ 84367 h 541567"/>
                <a:gd name="connsiteX129" fmla="*/ 2821259 w 2946310"/>
                <a:gd name="connsiteY129" fmla="*/ 207030 h 541567"/>
                <a:gd name="connsiteX130" fmla="*/ 2832410 w 2946310"/>
                <a:gd name="connsiteY130" fmla="*/ 173576 h 541567"/>
                <a:gd name="connsiteX131" fmla="*/ 2854713 w 2946310"/>
                <a:gd name="connsiteY131" fmla="*/ 140123 h 541567"/>
                <a:gd name="connsiteX132" fmla="*/ 2877015 w 2946310"/>
                <a:gd name="connsiteY132" fmla="*/ 95518 h 541567"/>
                <a:gd name="connsiteX133" fmla="*/ 2899318 w 2946310"/>
                <a:gd name="connsiteY133" fmla="*/ 229333 h 541567"/>
                <a:gd name="connsiteX134" fmla="*/ 2877015 w 2946310"/>
                <a:gd name="connsiteY134" fmla="*/ 296240 h 54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946310" h="541567">
                  <a:moveTo>
                    <a:pt x="0" y="240484"/>
                  </a:moveTo>
                  <a:cubicBezTo>
                    <a:pt x="18586" y="244201"/>
                    <a:pt x="37369" y="247038"/>
                    <a:pt x="55757" y="251635"/>
                  </a:cubicBezTo>
                  <a:cubicBezTo>
                    <a:pt x="67160" y="254486"/>
                    <a:pt x="77616" y="264718"/>
                    <a:pt x="89210" y="262786"/>
                  </a:cubicBezTo>
                  <a:cubicBezTo>
                    <a:pt x="102430" y="260583"/>
                    <a:pt x="111513" y="247918"/>
                    <a:pt x="122664" y="240484"/>
                  </a:cubicBezTo>
                  <a:cubicBezTo>
                    <a:pt x="133815" y="247918"/>
                    <a:pt x="144131" y="256792"/>
                    <a:pt x="156118" y="262786"/>
                  </a:cubicBezTo>
                  <a:cubicBezTo>
                    <a:pt x="183569" y="276511"/>
                    <a:pt x="230783" y="280806"/>
                    <a:pt x="256479" y="285089"/>
                  </a:cubicBezTo>
                  <a:cubicBezTo>
                    <a:pt x="278781" y="307391"/>
                    <a:pt x="313412" y="322074"/>
                    <a:pt x="323386" y="351996"/>
                  </a:cubicBezTo>
                  <a:cubicBezTo>
                    <a:pt x="327103" y="363147"/>
                    <a:pt x="327194" y="376271"/>
                    <a:pt x="334537" y="385450"/>
                  </a:cubicBezTo>
                  <a:cubicBezTo>
                    <a:pt x="353789" y="409515"/>
                    <a:pt x="385812" y="412207"/>
                    <a:pt x="412596" y="418903"/>
                  </a:cubicBezTo>
                  <a:cubicBezTo>
                    <a:pt x="380133" y="386441"/>
                    <a:pt x="367742" y="385945"/>
                    <a:pt x="401444" y="318542"/>
                  </a:cubicBezTo>
                  <a:cubicBezTo>
                    <a:pt x="406701" y="308028"/>
                    <a:pt x="406887" y="341721"/>
                    <a:pt x="412596" y="351996"/>
                  </a:cubicBezTo>
                  <a:cubicBezTo>
                    <a:pt x="425613" y="375427"/>
                    <a:pt x="457200" y="418903"/>
                    <a:pt x="457200" y="418903"/>
                  </a:cubicBezTo>
                  <a:cubicBezTo>
                    <a:pt x="485234" y="334808"/>
                    <a:pt x="447416" y="438475"/>
                    <a:pt x="490654" y="351996"/>
                  </a:cubicBezTo>
                  <a:cubicBezTo>
                    <a:pt x="495911" y="341482"/>
                    <a:pt x="493493" y="326854"/>
                    <a:pt x="501805" y="318542"/>
                  </a:cubicBezTo>
                  <a:cubicBezTo>
                    <a:pt x="510117" y="310230"/>
                    <a:pt x="524108" y="311108"/>
                    <a:pt x="535259" y="307391"/>
                  </a:cubicBezTo>
                  <a:cubicBezTo>
                    <a:pt x="542693" y="296240"/>
                    <a:pt x="551567" y="285924"/>
                    <a:pt x="557561" y="273937"/>
                  </a:cubicBezTo>
                  <a:cubicBezTo>
                    <a:pt x="562818" y="263424"/>
                    <a:pt x="561881" y="250049"/>
                    <a:pt x="568713" y="240484"/>
                  </a:cubicBezTo>
                  <a:cubicBezTo>
                    <a:pt x="580935" y="223374"/>
                    <a:pt x="613318" y="195879"/>
                    <a:pt x="613318" y="195879"/>
                  </a:cubicBezTo>
                  <a:cubicBezTo>
                    <a:pt x="685679" y="244120"/>
                    <a:pt x="613609" y="185238"/>
                    <a:pt x="657922" y="262786"/>
                  </a:cubicBezTo>
                  <a:cubicBezTo>
                    <a:pt x="665746" y="276479"/>
                    <a:pt x="681280" y="284125"/>
                    <a:pt x="691376" y="296240"/>
                  </a:cubicBezTo>
                  <a:cubicBezTo>
                    <a:pt x="699956" y="306536"/>
                    <a:pt x="702043" y="323045"/>
                    <a:pt x="713679" y="329694"/>
                  </a:cubicBezTo>
                  <a:cubicBezTo>
                    <a:pt x="730135" y="339097"/>
                    <a:pt x="750850" y="337128"/>
                    <a:pt x="769435" y="340845"/>
                  </a:cubicBezTo>
                  <a:cubicBezTo>
                    <a:pt x="776869" y="351996"/>
                    <a:pt x="783947" y="363392"/>
                    <a:pt x="791737" y="374298"/>
                  </a:cubicBezTo>
                  <a:cubicBezTo>
                    <a:pt x="802540" y="389422"/>
                    <a:pt x="815970" y="402766"/>
                    <a:pt x="825191" y="418903"/>
                  </a:cubicBezTo>
                  <a:cubicBezTo>
                    <a:pt x="831023" y="429109"/>
                    <a:pt x="831085" y="441843"/>
                    <a:pt x="836342" y="452357"/>
                  </a:cubicBezTo>
                  <a:cubicBezTo>
                    <a:pt x="838693" y="457059"/>
                    <a:pt x="847493" y="463508"/>
                    <a:pt x="847493" y="463508"/>
                  </a:cubicBezTo>
                  <a:cubicBezTo>
                    <a:pt x="842234" y="447731"/>
                    <a:pt x="825191" y="399453"/>
                    <a:pt x="825191" y="385450"/>
                  </a:cubicBezTo>
                  <a:cubicBezTo>
                    <a:pt x="825191" y="358538"/>
                    <a:pt x="838694" y="322638"/>
                    <a:pt x="847493" y="296240"/>
                  </a:cubicBezTo>
                  <a:cubicBezTo>
                    <a:pt x="858644" y="299957"/>
                    <a:pt x="870434" y="312648"/>
                    <a:pt x="880947" y="307391"/>
                  </a:cubicBezTo>
                  <a:cubicBezTo>
                    <a:pt x="906435" y="294647"/>
                    <a:pt x="885195" y="253228"/>
                    <a:pt x="880947" y="240484"/>
                  </a:cubicBezTo>
                  <a:cubicBezTo>
                    <a:pt x="877230" y="210747"/>
                    <a:pt x="853173" y="176209"/>
                    <a:pt x="869796" y="151274"/>
                  </a:cubicBezTo>
                  <a:cubicBezTo>
                    <a:pt x="880899" y="134619"/>
                    <a:pt x="909264" y="161941"/>
                    <a:pt x="925552" y="173576"/>
                  </a:cubicBezTo>
                  <a:cubicBezTo>
                    <a:pt x="997938" y="225280"/>
                    <a:pt x="905408" y="186887"/>
                    <a:pt x="959005" y="240484"/>
                  </a:cubicBezTo>
                  <a:cubicBezTo>
                    <a:pt x="967317" y="248796"/>
                    <a:pt x="981308" y="247918"/>
                    <a:pt x="992459" y="251635"/>
                  </a:cubicBezTo>
                  <a:cubicBezTo>
                    <a:pt x="1003610" y="262786"/>
                    <a:pt x="1011807" y="292142"/>
                    <a:pt x="1025913" y="285089"/>
                  </a:cubicBezTo>
                  <a:cubicBezTo>
                    <a:pt x="1042865" y="276613"/>
                    <a:pt x="1032077" y="247619"/>
                    <a:pt x="1037064" y="229333"/>
                  </a:cubicBezTo>
                  <a:cubicBezTo>
                    <a:pt x="1043249" y="206652"/>
                    <a:pt x="1059366" y="162425"/>
                    <a:pt x="1059366" y="162425"/>
                  </a:cubicBezTo>
                  <a:cubicBezTo>
                    <a:pt x="1063083" y="173576"/>
                    <a:pt x="1062206" y="204191"/>
                    <a:pt x="1070518" y="195879"/>
                  </a:cubicBezTo>
                  <a:cubicBezTo>
                    <a:pt x="1079568" y="186830"/>
                    <a:pt x="1098918" y="104581"/>
                    <a:pt x="1103971" y="84367"/>
                  </a:cubicBezTo>
                  <a:cubicBezTo>
                    <a:pt x="1111405" y="91801"/>
                    <a:pt x="1123253" y="96599"/>
                    <a:pt x="1126274" y="106669"/>
                  </a:cubicBezTo>
                  <a:cubicBezTo>
                    <a:pt x="1134885" y="135373"/>
                    <a:pt x="1120802" y="170944"/>
                    <a:pt x="1137425" y="195879"/>
                  </a:cubicBezTo>
                  <a:cubicBezTo>
                    <a:pt x="1147938" y="211649"/>
                    <a:pt x="1144465" y="158625"/>
                    <a:pt x="1148576" y="140123"/>
                  </a:cubicBezTo>
                  <a:cubicBezTo>
                    <a:pt x="1151901" y="125162"/>
                    <a:pt x="1156010" y="110386"/>
                    <a:pt x="1159727" y="95518"/>
                  </a:cubicBezTo>
                  <a:cubicBezTo>
                    <a:pt x="1163444" y="110386"/>
                    <a:pt x="1168055" y="125060"/>
                    <a:pt x="1170879" y="140123"/>
                  </a:cubicBezTo>
                  <a:cubicBezTo>
                    <a:pt x="1179213" y="184568"/>
                    <a:pt x="1185323" y="229405"/>
                    <a:pt x="1193181" y="273937"/>
                  </a:cubicBezTo>
                  <a:cubicBezTo>
                    <a:pt x="1196475" y="292602"/>
                    <a:pt x="1200615" y="311108"/>
                    <a:pt x="1204332" y="329694"/>
                  </a:cubicBezTo>
                  <a:cubicBezTo>
                    <a:pt x="1208049" y="318543"/>
                    <a:pt x="1204079" y="293389"/>
                    <a:pt x="1215483" y="296240"/>
                  </a:cubicBezTo>
                  <a:cubicBezTo>
                    <a:pt x="1271405" y="310220"/>
                    <a:pt x="1289655" y="346165"/>
                    <a:pt x="1315844" y="385450"/>
                  </a:cubicBezTo>
                  <a:cubicBezTo>
                    <a:pt x="1319561" y="404035"/>
                    <a:pt x="1322399" y="422818"/>
                    <a:pt x="1326996" y="441206"/>
                  </a:cubicBezTo>
                  <a:cubicBezTo>
                    <a:pt x="1329847" y="452609"/>
                    <a:pt x="1338147" y="486413"/>
                    <a:pt x="1338147" y="474659"/>
                  </a:cubicBezTo>
                  <a:cubicBezTo>
                    <a:pt x="1338147" y="411360"/>
                    <a:pt x="1330713" y="348279"/>
                    <a:pt x="1326996" y="285089"/>
                  </a:cubicBezTo>
                  <a:cubicBezTo>
                    <a:pt x="1330713" y="266504"/>
                    <a:pt x="1322984" y="240705"/>
                    <a:pt x="1338147" y="229333"/>
                  </a:cubicBezTo>
                  <a:cubicBezTo>
                    <a:pt x="1346184" y="223305"/>
                    <a:pt x="1388924" y="268958"/>
                    <a:pt x="1393903" y="273937"/>
                  </a:cubicBezTo>
                  <a:cubicBezTo>
                    <a:pt x="1401337" y="262786"/>
                    <a:pt x="1411625" y="253079"/>
                    <a:pt x="1416205" y="240484"/>
                  </a:cubicBezTo>
                  <a:cubicBezTo>
                    <a:pt x="1426680" y="211678"/>
                    <a:pt x="1411092" y="164982"/>
                    <a:pt x="1438508" y="151274"/>
                  </a:cubicBezTo>
                  <a:cubicBezTo>
                    <a:pt x="1459535" y="140760"/>
                    <a:pt x="1453376" y="195879"/>
                    <a:pt x="1460810" y="218181"/>
                  </a:cubicBezTo>
                  <a:lnTo>
                    <a:pt x="1471961" y="251635"/>
                  </a:lnTo>
                  <a:cubicBezTo>
                    <a:pt x="1483112" y="247918"/>
                    <a:pt x="1498583" y="250049"/>
                    <a:pt x="1505415" y="240484"/>
                  </a:cubicBezTo>
                  <a:cubicBezTo>
                    <a:pt x="1519079" y="221354"/>
                    <a:pt x="1527718" y="173576"/>
                    <a:pt x="1527718" y="173576"/>
                  </a:cubicBezTo>
                  <a:cubicBezTo>
                    <a:pt x="1531435" y="184727"/>
                    <a:pt x="1538869" y="195275"/>
                    <a:pt x="1538869" y="207030"/>
                  </a:cubicBezTo>
                  <a:cubicBezTo>
                    <a:pt x="1538869" y="235983"/>
                    <a:pt x="1523083" y="245119"/>
                    <a:pt x="1505415" y="262786"/>
                  </a:cubicBezTo>
                  <a:cubicBezTo>
                    <a:pt x="1509132" y="299957"/>
                    <a:pt x="1511283" y="337317"/>
                    <a:pt x="1516566" y="374298"/>
                  </a:cubicBezTo>
                  <a:cubicBezTo>
                    <a:pt x="1529087" y="461946"/>
                    <a:pt x="1533408" y="475118"/>
                    <a:pt x="1550020" y="541567"/>
                  </a:cubicBezTo>
                  <a:cubicBezTo>
                    <a:pt x="1575132" y="390891"/>
                    <a:pt x="1541659" y="535289"/>
                    <a:pt x="1583474" y="441206"/>
                  </a:cubicBezTo>
                  <a:cubicBezTo>
                    <a:pt x="1593022" y="419723"/>
                    <a:pt x="1600074" y="397105"/>
                    <a:pt x="1605776" y="374298"/>
                  </a:cubicBezTo>
                  <a:cubicBezTo>
                    <a:pt x="1609493" y="359430"/>
                    <a:pt x="1610890" y="343780"/>
                    <a:pt x="1616927" y="329694"/>
                  </a:cubicBezTo>
                  <a:cubicBezTo>
                    <a:pt x="1622206" y="317375"/>
                    <a:pt x="1631796" y="307391"/>
                    <a:pt x="1639230" y="296240"/>
                  </a:cubicBezTo>
                  <a:cubicBezTo>
                    <a:pt x="1642947" y="281372"/>
                    <a:pt x="1646171" y="266371"/>
                    <a:pt x="1650381" y="251635"/>
                  </a:cubicBezTo>
                  <a:cubicBezTo>
                    <a:pt x="1653610" y="240333"/>
                    <a:pt x="1658982" y="229656"/>
                    <a:pt x="1661532" y="218181"/>
                  </a:cubicBezTo>
                  <a:cubicBezTo>
                    <a:pt x="1666437" y="196109"/>
                    <a:pt x="1668966" y="173576"/>
                    <a:pt x="1672683" y="151274"/>
                  </a:cubicBezTo>
                  <a:cubicBezTo>
                    <a:pt x="1699018" y="256611"/>
                    <a:pt x="1681278" y="213068"/>
                    <a:pt x="1717288" y="285089"/>
                  </a:cubicBezTo>
                  <a:cubicBezTo>
                    <a:pt x="1721269" y="269164"/>
                    <a:pt x="1743337" y="176044"/>
                    <a:pt x="1750742" y="173576"/>
                  </a:cubicBezTo>
                  <a:lnTo>
                    <a:pt x="1784196" y="162425"/>
                  </a:lnTo>
                  <a:cubicBezTo>
                    <a:pt x="1787913" y="181010"/>
                    <a:pt x="1790750" y="199793"/>
                    <a:pt x="1795347" y="218181"/>
                  </a:cubicBezTo>
                  <a:cubicBezTo>
                    <a:pt x="1820427" y="318503"/>
                    <a:pt x="1806378" y="170417"/>
                    <a:pt x="1817649" y="117820"/>
                  </a:cubicBezTo>
                  <a:cubicBezTo>
                    <a:pt x="1819852" y="107540"/>
                    <a:pt x="1832518" y="102952"/>
                    <a:pt x="1839952" y="95518"/>
                  </a:cubicBezTo>
                  <a:cubicBezTo>
                    <a:pt x="1845253" y="79614"/>
                    <a:pt x="1867479" y="10753"/>
                    <a:pt x="1873405" y="6308"/>
                  </a:cubicBezTo>
                  <a:cubicBezTo>
                    <a:pt x="1881816" y="0"/>
                    <a:pt x="1888274" y="21177"/>
                    <a:pt x="1895708" y="28611"/>
                  </a:cubicBezTo>
                  <a:cubicBezTo>
                    <a:pt x="1899425" y="95518"/>
                    <a:pt x="1894510" y="163470"/>
                    <a:pt x="1906859" y="229333"/>
                  </a:cubicBezTo>
                  <a:cubicBezTo>
                    <a:pt x="1908796" y="239666"/>
                    <a:pt x="1920146" y="212439"/>
                    <a:pt x="1929161" y="207030"/>
                  </a:cubicBezTo>
                  <a:cubicBezTo>
                    <a:pt x="1939240" y="200982"/>
                    <a:pt x="1951464" y="199596"/>
                    <a:pt x="1962615" y="195879"/>
                  </a:cubicBezTo>
                  <a:lnTo>
                    <a:pt x="2007220" y="329694"/>
                  </a:lnTo>
                  <a:cubicBezTo>
                    <a:pt x="2010937" y="340845"/>
                    <a:pt x="2015520" y="351744"/>
                    <a:pt x="2018371" y="363147"/>
                  </a:cubicBezTo>
                  <a:cubicBezTo>
                    <a:pt x="2022088" y="378015"/>
                    <a:pt x="2025312" y="393016"/>
                    <a:pt x="2029522" y="407752"/>
                  </a:cubicBezTo>
                  <a:cubicBezTo>
                    <a:pt x="2032751" y="419054"/>
                    <a:pt x="2052429" y="441206"/>
                    <a:pt x="2040674" y="441206"/>
                  </a:cubicBezTo>
                  <a:cubicBezTo>
                    <a:pt x="2024904" y="441206"/>
                    <a:pt x="2018371" y="418903"/>
                    <a:pt x="2007220" y="407752"/>
                  </a:cubicBezTo>
                  <a:cubicBezTo>
                    <a:pt x="2012878" y="385118"/>
                    <a:pt x="2019923" y="352090"/>
                    <a:pt x="2029522" y="329694"/>
                  </a:cubicBezTo>
                  <a:cubicBezTo>
                    <a:pt x="2046499" y="290082"/>
                    <a:pt x="2051731" y="285231"/>
                    <a:pt x="2074127" y="251635"/>
                  </a:cubicBezTo>
                  <a:cubicBezTo>
                    <a:pt x="2077844" y="233050"/>
                    <a:pt x="2080682" y="214267"/>
                    <a:pt x="2085279" y="195879"/>
                  </a:cubicBezTo>
                  <a:cubicBezTo>
                    <a:pt x="2088130" y="184475"/>
                    <a:pt x="2093201" y="173727"/>
                    <a:pt x="2096430" y="162425"/>
                  </a:cubicBezTo>
                  <a:cubicBezTo>
                    <a:pt x="2100640" y="147689"/>
                    <a:pt x="2103864" y="132688"/>
                    <a:pt x="2107581" y="117820"/>
                  </a:cubicBezTo>
                  <a:cubicBezTo>
                    <a:pt x="2118732" y="132688"/>
                    <a:pt x="2134684" y="144958"/>
                    <a:pt x="2141035" y="162425"/>
                  </a:cubicBezTo>
                  <a:cubicBezTo>
                    <a:pt x="2198440" y="320289"/>
                    <a:pt x="2114988" y="184687"/>
                    <a:pt x="2174488" y="273937"/>
                  </a:cubicBezTo>
                  <a:lnTo>
                    <a:pt x="2196791" y="207030"/>
                  </a:lnTo>
                  <a:cubicBezTo>
                    <a:pt x="2200508" y="195879"/>
                    <a:pt x="2205091" y="184980"/>
                    <a:pt x="2207942" y="173576"/>
                  </a:cubicBezTo>
                  <a:lnTo>
                    <a:pt x="2219093" y="128972"/>
                  </a:lnTo>
                  <a:cubicBezTo>
                    <a:pt x="2222810" y="158708"/>
                    <a:pt x="2221633" y="189477"/>
                    <a:pt x="2230244" y="218181"/>
                  </a:cubicBezTo>
                  <a:cubicBezTo>
                    <a:pt x="2233265" y="228251"/>
                    <a:pt x="2248405" y="230820"/>
                    <a:pt x="2252547" y="240484"/>
                  </a:cubicBezTo>
                  <a:cubicBezTo>
                    <a:pt x="2260013" y="257905"/>
                    <a:pt x="2259101" y="277852"/>
                    <a:pt x="2263698" y="296240"/>
                  </a:cubicBezTo>
                  <a:cubicBezTo>
                    <a:pt x="2266549" y="307644"/>
                    <a:pt x="2271620" y="318392"/>
                    <a:pt x="2274849" y="329694"/>
                  </a:cubicBezTo>
                  <a:cubicBezTo>
                    <a:pt x="2302845" y="427682"/>
                    <a:pt x="2270420" y="327560"/>
                    <a:pt x="2297152" y="407752"/>
                  </a:cubicBezTo>
                  <a:cubicBezTo>
                    <a:pt x="2300869" y="374298"/>
                    <a:pt x="2302770" y="340593"/>
                    <a:pt x="2308303" y="307391"/>
                  </a:cubicBezTo>
                  <a:cubicBezTo>
                    <a:pt x="2312405" y="282776"/>
                    <a:pt x="2331599" y="249648"/>
                    <a:pt x="2341757" y="229333"/>
                  </a:cubicBezTo>
                  <a:cubicBezTo>
                    <a:pt x="2345474" y="214465"/>
                    <a:pt x="2346054" y="198436"/>
                    <a:pt x="2352908" y="184728"/>
                  </a:cubicBezTo>
                  <a:cubicBezTo>
                    <a:pt x="2357610" y="175324"/>
                    <a:pt x="2365236" y="159100"/>
                    <a:pt x="2375210" y="162425"/>
                  </a:cubicBezTo>
                  <a:cubicBezTo>
                    <a:pt x="2386361" y="166142"/>
                    <a:pt x="2381104" y="185365"/>
                    <a:pt x="2386361" y="195879"/>
                  </a:cubicBezTo>
                  <a:cubicBezTo>
                    <a:pt x="2407377" y="237910"/>
                    <a:pt x="2409710" y="229856"/>
                    <a:pt x="2453269" y="251635"/>
                  </a:cubicBezTo>
                  <a:cubicBezTo>
                    <a:pt x="2460703" y="270220"/>
                    <a:pt x="2480426" y="287972"/>
                    <a:pt x="2475571" y="307391"/>
                  </a:cubicBezTo>
                  <a:cubicBezTo>
                    <a:pt x="2472273" y="320582"/>
                    <a:pt x="2383459" y="257134"/>
                    <a:pt x="2475571" y="318542"/>
                  </a:cubicBezTo>
                  <a:cubicBezTo>
                    <a:pt x="2479288" y="329693"/>
                    <a:pt x="2484079" y="340543"/>
                    <a:pt x="2486722" y="351996"/>
                  </a:cubicBezTo>
                  <a:cubicBezTo>
                    <a:pt x="2495246" y="388932"/>
                    <a:pt x="2487999" y="431967"/>
                    <a:pt x="2509025" y="463508"/>
                  </a:cubicBezTo>
                  <a:lnTo>
                    <a:pt x="2531327" y="496962"/>
                  </a:lnTo>
                  <a:cubicBezTo>
                    <a:pt x="2542478" y="485811"/>
                    <a:pt x="2556423" y="476881"/>
                    <a:pt x="2564781" y="463508"/>
                  </a:cubicBezTo>
                  <a:cubicBezTo>
                    <a:pt x="2630296" y="358684"/>
                    <a:pt x="2552283" y="442551"/>
                    <a:pt x="2609386" y="385450"/>
                  </a:cubicBezTo>
                  <a:cubicBezTo>
                    <a:pt x="2616820" y="363147"/>
                    <a:pt x="2625986" y="341349"/>
                    <a:pt x="2631688" y="318542"/>
                  </a:cubicBezTo>
                  <a:cubicBezTo>
                    <a:pt x="2635405" y="303674"/>
                    <a:pt x="2637992" y="288476"/>
                    <a:pt x="2642839" y="273937"/>
                  </a:cubicBezTo>
                  <a:cubicBezTo>
                    <a:pt x="2649169" y="254947"/>
                    <a:pt x="2657708" y="236766"/>
                    <a:pt x="2665142" y="218181"/>
                  </a:cubicBezTo>
                  <a:cubicBezTo>
                    <a:pt x="2718146" y="377197"/>
                    <a:pt x="2664886" y="211714"/>
                    <a:pt x="2698596" y="329694"/>
                  </a:cubicBezTo>
                  <a:cubicBezTo>
                    <a:pt x="2711691" y="375526"/>
                    <a:pt x="2724848" y="388314"/>
                    <a:pt x="2676293" y="307391"/>
                  </a:cubicBezTo>
                  <a:cubicBezTo>
                    <a:pt x="2680010" y="288806"/>
                    <a:pt x="2682847" y="270022"/>
                    <a:pt x="2687444" y="251635"/>
                  </a:cubicBezTo>
                  <a:cubicBezTo>
                    <a:pt x="2690295" y="240231"/>
                    <a:pt x="2695367" y="229483"/>
                    <a:pt x="2698596" y="218181"/>
                  </a:cubicBezTo>
                  <a:cubicBezTo>
                    <a:pt x="2702806" y="203445"/>
                    <a:pt x="2706422" y="188537"/>
                    <a:pt x="2709747" y="173576"/>
                  </a:cubicBezTo>
                  <a:cubicBezTo>
                    <a:pt x="2716190" y="144581"/>
                    <a:pt x="2719410" y="97005"/>
                    <a:pt x="2743200" y="73215"/>
                  </a:cubicBezTo>
                  <a:cubicBezTo>
                    <a:pt x="2751512" y="64903"/>
                    <a:pt x="2735766" y="95518"/>
                    <a:pt x="2732049" y="106669"/>
                  </a:cubicBezTo>
                  <a:cubicBezTo>
                    <a:pt x="2735766" y="140123"/>
                    <a:pt x="2728147" y="176924"/>
                    <a:pt x="2743200" y="207030"/>
                  </a:cubicBezTo>
                  <a:cubicBezTo>
                    <a:pt x="2749194" y="219017"/>
                    <a:pt x="2759509" y="185563"/>
                    <a:pt x="2765503" y="173576"/>
                  </a:cubicBezTo>
                  <a:cubicBezTo>
                    <a:pt x="2770760" y="163063"/>
                    <a:pt x="2772937" y="151274"/>
                    <a:pt x="2776654" y="140123"/>
                  </a:cubicBezTo>
                  <a:cubicBezTo>
                    <a:pt x="2770419" y="121419"/>
                    <a:pt x="2749923" y="79884"/>
                    <a:pt x="2776654" y="62064"/>
                  </a:cubicBezTo>
                  <a:cubicBezTo>
                    <a:pt x="2785402" y="56232"/>
                    <a:pt x="2791523" y="76933"/>
                    <a:pt x="2798957" y="84367"/>
                  </a:cubicBezTo>
                  <a:cubicBezTo>
                    <a:pt x="2806391" y="125255"/>
                    <a:pt x="2806667" y="168118"/>
                    <a:pt x="2821259" y="207030"/>
                  </a:cubicBezTo>
                  <a:cubicBezTo>
                    <a:pt x="2825386" y="218036"/>
                    <a:pt x="2827153" y="184090"/>
                    <a:pt x="2832410" y="173576"/>
                  </a:cubicBezTo>
                  <a:cubicBezTo>
                    <a:pt x="2838404" y="161589"/>
                    <a:pt x="2848064" y="151759"/>
                    <a:pt x="2854713" y="140123"/>
                  </a:cubicBezTo>
                  <a:cubicBezTo>
                    <a:pt x="2862960" y="125690"/>
                    <a:pt x="2869581" y="110386"/>
                    <a:pt x="2877015" y="95518"/>
                  </a:cubicBezTo>
                  <a:cubicBezTo>
                    <a:pt x="2946310" y="118616"/>
                    <a:pt x="2922392" y="98582"/>
                    <a:pt x="2899318" y="229333"/>
                  </a:cubicBezTo>
                  <a:cubicBezTo>
                    <a:pt x="2895232" y="252484"/>
                    <a:pt x="2877015" y="296240"/>
                    <a:pt x="2877015" y="296240"/>
                  </a:cubicBezTo>
                </a:path>
              </a:pathLst>
            </a:custGeom>
            <a:ln>
              <a:solidFill>
                <a:schemeClr val="accent4">
                  <a:lumMod val="60000"/>
                  <a:lumOff val="40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87" name="Straight Connector 86"/>
            <p:cNvCxnSpPr/>
            <p:nvPr/>
          </p:nvCxnSpPr>
          <p:spPr>
            <a:xfrm>
              <a:off x="2000486" y="4207160"/>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88" name="Freeform 87"/>
            <p:cNvSpPr/>
            <p:nvPr/>
          </p:nvSpPr>
          <p:spPr>
            <a:xfrm>
              <a:off x="2047230" y="4101702"/>
              <a:ext cx="2183553" cy="382430"/>
            </a:xfrm>
            <a:custGeom>
              <a:avLst/>
              <a:gdLst>
                <a:gd name="connsiteX0" fmla="*/ 485 w 2929157"/>
                <a:gd name="connsiteY0" fmla="*/ 178420 h 613317"/>
                <a:gd name="connsiteX1" fmla="*/ 11636 w 2929157"/>
                <a:gd name="connsiteY1" fmla="*/ 144966 h 613317"/>
                <a:gd name="connsiteX2" fmla="*/ 78544 w 2929157"/>
                <a:gd name="connsiteY2" fmla="*/ 167268 h 613317"/>
                <a:gd name="connsiteX3" fmla="*/ 111997 w 2929157"/>
                <a:gd name="connsiteY3" fmla="*/ 156117 h 613317"/>
                <a:gd name="connsiteX4" fmla="*/ 178905 w 2929157"/>
                <a:gd name="connsiteY4" fmla="*/ 189571 h 613317"/>
                <a:gd name="connsiteX5" fmla="*/ 212358 w 2929157"/>
                <a:gd name="connsiteY5" fmla="*/ 178420 h 613317"/>
                <a:gd name="connsiteX6" fmla="*/ 223510 w 2929157"/>
                <a:gd name="connsiteY6" fmla="*/ 144966 h 613317"/>
                <a:gd name="connsiteX7" fmla="*/ 234661 w 2929157"/>
                <a:gd name="connsiteY7" fmla="*/ 178420 h 613317"/>
                <a:gd name="connsiteX8" fmla="*/ 279266 w 2929157"/>
                <a:gd name="connsiteY8" fmla="*/ 189571 h 613317"/>
                <a:gd name="connsiteX9" fmla="*/ 290417 w 2929157"/>
                <a:gd name="connsiteY9" fmla="*/ 223025 h 613317"/>
                <a:gd name="connsiteX10" fmla="*/ 301568 w 2929157"/>
                <a:gd name="connsiteY10" fmla="*/ 278781 h 613317"/>
                <a:gd name="connsiteX11" fmla="*/ 323871 w 2929157"/>
                <a:gd name="connsiteY11" fmla="*/ 301083 h 613317"/>
                <a:gd name="connsiteX12" fmla="*/ 357324 w 2929157"/>
                <a:gd name="connsiteY12" fmla="*/ 312234 h 613317"/>
                <a:gd name="connsiteX13" fmla="*/ 368475 w 2929157"/>
                <a:gd name="connsiteY13" fmla="*/ 345688 h 613317"/>
                <a:gd name="connsiteX14" fmla="*/ 390778 w 2929157"/>
                <a:gd name="connsiteY14" fmla="*/ 434898 h 613317"/>
                <a:gd name="connsiteX15" fmla="*/ 413080 w 2929157"/>
                <a:gd name="connsiteY15" fmla="*/ 468351 h 613317"/>
                <a:gd name="connsiteX16" fmla="*/ 401929 w 2929157"/>
                <a:gd name="connsiteY16" fmla="*/ 434898 h 613317"/>
                <a:gd name="connsiteX17" fmla="*/ 413080 w 2929157"/>
                <a:gd name="connsiteY17" fmla="*/ 345688 h 613317"/>
                <a:gd name="connsiteX18" fmla="*/ 435383 w 2929157"/>
                <a:gd name="connsiteY18" fmla="*/ 367990 h 613317"/>
                <a:gd name="connsiteX19" fmla="*/ 468836 w 2929157"/>
                <a:gd name="connsiteY19" fmla="*/ 412595 h 613317"/>
                <a:gd name="connsiteX20" fmla="*/ 502290 w 2929157"/>
                <a:gd name="connsiteY20" fmla="*/ 423747 h 613317"/>
                <a:gd name="connsiteX21" fmla="*/ 535744 w 2929157"/>
                <a:gd name="connsiteY21" fmla="*/ 446049 h 613317"/>
                <a:gd name="connsiteX22" fmla="*/ 558046 w 2929157"/>
                <a:gd name="connsiteY22" fmla="*/ 367990 h 613317"/>
                <a:gd name="connsiteX23" fmla="*/ 546895 w 2929157"/>
                <a:gd name="connsiteY23" fmla="*/ 301083 h 613317"/>
                <a:gd name="connsiteX24" fmla="*/ 558046 w 2929157"/>
                <a:gd name="connsiteY24" fmla="*/ 245327 h 613317"/>
                <a:gd name="connsiteX25" fmla="*/ 580349 w 2929157"/>
                <a:gd name="connsiteY25" fmla="*/ 178420 h 613317"/>
                <a:gd name="connsiteX26" fmla="*/ 591500 w 2929157"/>
                <a:gd name="connsiteY26" fmla="*/ 122664 h 613317"/>
                <a:gd name="connsiteX27" fmla="*/ 624954 w 2929157"/>
                <a:gd name="connsiteY27" fmla="*/ 133815 h 613317"/>
                <a:gd name="connsiteX28" fmla="*/ 669558 w 2929157"/>
                <a:gd name="connsiteY28" fmla="*/ 156117 h 613317"/>
                <a:gd name="connsiteX29" fmla="*/ 691861 w 2929157"/>
                <a:gd name="connsiteY29" fmla="*/ 100361 h 613317"/>
                <a:gd name="connsiteX30" fmla="*/ 714163 w 2929157"/>
                <a:gd name="connsiteY30" fmla="*/ 122664 h 613317"/>
                <a:gd name="connsiteX31" fmla="*/ 725315 w 2929157"/>
                <a:gd name="connsiteY31" fmla="*/ 156117 h 613317"/>
                <a:gd name="connsiteX32" fmla="*/ 781071 w 2929157"/>
                <a:gd name="connsiteY32" fmla="*/ 289932 h 613317"/>
                <a:gd name="connsiteX33" fmla="*/ 803373 w 2929157"/>
                <a:gd name="connsiteY33" fmla="*/ 256478 h 613317"/>
                <a:gd name="connsiteX34" fmla="*/ 814524 w 2929157"/>
                <a:gd name="connsiteY34" fmla="*/ 223025 h 613317"/>
                <a:gd name="connsiteX35" fmla="*/ 803373 w 2929157"/>
                <a:gd name="connsiteY35" fmla="*/ 278781 h 613317"/>
                <a:gd name="connsiteX36" fmla="*/ 825675 w 2929157"/>
                <a:gd name="connsiteY36" fmla="*/ 211873 h 613317"/>
                <a:gd name="connsiteX37" fmla="*/ 836827 w 2929157"/>
                <a:gd name="connsiteY37" fmla="*/ 256478 h 613317"/>
                <a:gd name="connsiteX38" fmla="*/ 847978 w 2929157"/>
                <a:gd name="connsiteY38" fmla="*/ 289932 h 613317"/>
                <a:gd name="connsiteX39" fmla="*/ 859129 w 2929157"/>
                <a:gd name="connsiteY39" fmla="*/ 256478 h 613317"/>
                <a:gd name="connsiteX40" fmla="*/ 870280 w 2929157"/>
                <a:gd name="connsiteY40" fmla="*/ 111512 h 613317"/>
                <a:gd name="connsiteX41" fmla="*/ 914885 w 2929157"/>
                <a:gd name="connsiteY41" fmla="*/ 100361 h 613317"/>
                <a:gd name="connsiteX42" fmla="*/ 937188 w 2929157"/>
                <a:gd name="connsiteY42" fmla="*/ 167268 h 613317"/>
                <a:gd name="connsiteX43" fmla="*/ 948339 w 2929157"/>
                <a:gd name="connsiteY43" fmla="*/ 66907 h 613317"/>
                <a:gd name="connsiteX44" fmla="*/ 970641 w 2929157"/>
                <a:gd name="connsiteY44" fmla="*/ 33454 h 613317"/>
                <a:gd name="connsiteX45" fmla="*/ 981793 w 2929157"/>
                <a:gd name="connsiteY45" fmla="*/ 66907 h 613317"/>
                <a:gd name="connsiteX46" fmla="*/ 970641 w 2929157"/>
                <a:gd name="connsiteY46" fmla="*/ 178420 h 613317"/>
                <a:gd name="connsiteX47" fmla="*/ 948339 w 2929157"/>
                <a:gd name="connsiteY47" fmla="*/ 156117 h 613317"/>
                <a:gd name="connsiteX48" fmla="*/ 959490 w 2929157"/>
                <a:gd name="connsiteY48" fmla="*/ 122664 h 613317"/>
                <a:gd name="connsiteX49" fmla="*/ 970641 w 2929157"/>
                <a:gd name="connsiteY49" fmla="*/ 78059 h 613317"/>
                <a:gd name="connsiteX50" fmla="*/ 992944 w 2929157"/>
                <a:gd name="connsiteY50" fmla="*/ 111512 h 613317"/>
                <a:gd name="connsiteX51" fmla="*/ 1048700 w 2929157"/>
                <a:gd name="connsiteY51" fmla="*/ 167268 h 613317"/>
                <a:gd name="connsiteX52" fmla="*/ 1071002 w 2929157"/>
                <a:gd name="connsiteY52" fmla="*/ 200722 h 613317"/>
                <a:gd name="connsiteX53" fmla="*/ 1115607 w 2929157"/>
                <a:gd name="connsiteY53" fmla="*/ 178420 h 613317"/>
                <a:gd name="connsiteX54" fmla="*/ 1126758 w 2929157"/>
                <a:gd name="connsiteY54" fmla="*/ 423747 h 613317"/>
                <a:gd name="connsiteX55" fmla="*/ 1137910 w 2929157"/>
                <a:gd name="connsiteY55" fmla="*/ 390293 h 613317"/>
                <a:gd name="connsiteX56" fmla="*/ 1160212 w 2929157"/>
                <a:gd name="connsiteY56" fmla="*/ 245327 h 613317"/>
                <a:gd name="connsiteX57" fmla="*/ 1182515 w 2929157"/>
                <a:gd name="connsiteY57" fmla="*/ 312234 h 613317"/>
                <a:gd name="connsiteX58" fmla="*/ 1193666 w 2929157"/>
                <a:gd name="connsiteY58" fmla="*/ 345688 h 613317"/>
                <a:gd name="connsiteX59" fmla="*/ 1204817 w 2929157"/>
                <a:gd name="connsiteY59" fmla="*/ 479503 h 613317"/>
                <a:gd name="connsiteX60" fmla="*/ 1238271 w 2929157"/>
                <a:gd name="connsiteY60" fmla="*/ 579864 h 613317"/>
                <a:gd name="connsiteX61" fmla="*/ 1249422 w 2929157"/>
                <a:gd name="connsiteY61" fmla="*/ 613317 h 613317"/>
                <a:gd name="connsiteX62" fmla="*/ 1282875 w 2929157"/>
                <a:gd name="connsiteY62" fmla="*/ 602166 h 613317"/>
                <a:gd name="connsiteX63" fmla="*/ 1294027 w 2929157"/>
                <a:gd name="connsiteY63" fmla="*/ 512956 h 613317"/>
                <a:gd name="connsiteX64" fmla="*/ 1305178 w 2929157"/>
                <a:gd name="connsiteY64" fmla="*/ 446049 h 613317"/>
                <a:gd name="connsiteX65" fmla="*/ 1316329 w 2929157"/>
                <a:gd name="connsiteY65" fmla="*/ 367990 h 613317"/>
                <a:gd name="connsiteX66" fmla="*/ 1327480 w 2929157"/>
                <a:gd name="connsiteY66" fmla="*/ 301083 h 613317"/>
                <a:gd name="connsiteX67" fmla="*/ 1349783 w 2929157"/>
                <a:gd name="connsiteY67" fmla="*/ 234176 h 613317"/>
                <a:gd name="connsiteX68" fmla="*/ 1360934 w 2929157"/>
                <a:gd name="connsiteY68" fmla="*/ 167268 h 613317"/>
                <a:gd name="connsiteX69" fmla="*/ 1372085 w 2929157"/>
                <a:gd name="connsiteY69" fmla="*/ 122664 h 613317"/>
                <a:gd name="connsiteX70" fmla="*/ 1405539 w 2929157"/>
                <a:gd name="connsiteY70" fmla="*/ 111512 h 613317"/>
                <a:gd name="connsiteX71" fmla="*/ 1416690 w 2929157"/>
                <a:gd name="connsiteY71" fmla="*/ 156117 h 613317"/>
                <a:gd name="connsiteX72" fmla="*/ 1450144 w 2929157"/>
                <a:gd name="connsiteY72" fmla="*/ 167268 h 613317"/>
                <a:gd name="connsiteX73" fmla="*/ 1472446 w 2929157"/>
                <a:gd name="connsiteY73" fmla="*/ 200722 h 613317"/>
                <a:gd name="connsiteX74" fmla="*/ 1517051 w 2929157"/>
                <a:gd name="connsiteY74" fmla="*/ 111512 h 613317"/>
                <a:gd name="connsiteX75" fmla="*/ 1528202 w 2929157"/>
                <a:gd name="connsiteY75" fmla="*/ 55756 h 613317"/>
                <a:gd name="connsiteX76" fmla="*/ 1561656 w 2929157"/>
                <a:gd name="connsiteY76" fmla="*/ 100361 h 613317"/>
                <a:gd name="connsiteX77" fmla="*/ 1583958 w 2929157"/>
                <a:gd name="connsiteY77" fmla="*/ 234176 h 613317"/>
                <a:gd name="connsiteX78" fmla="*/ 1628563 w 2929157"/>
                <a:gd name="connsiteY78" fmla="*/ 256478 h 613317"/>
                <a:gd name="connsiteX79" fmla="*/ 1662017 w 2929157"/>
                <a:gd name="connsiteY79" fmla="*/ 200722 h 613317"/>
                <a:gd name="connsiteX80" fmla="*/ 1695471 w 2929157"/>
                <a:gd name="connsiteY80" fmla="*/ 167268 h 613317"/>
                <a:gd name="connsiteX81" fmla="*/ 1728924 w 2929157"/>
                <a:gd name="connsiteY81" fmla="*/ 66907 h 613317"/>
                <a:gd name="connsiteX82" fmla="*/ 1740075 w 2929157"/>
                <a:gd name="connsiteY82" fmla="*/ 33454 h 613317"/>
                <a:gd name="connsiteX83" fmla="*/ 1751227 w 2929157"/>
                <a:gd name="connsiteY83" fmla="*/ 0 h 613317"/>
                <a:gd name="connsiteX84" fmla="*/ 1762378 w 2929157"/>
                <a:gd name="connsiteY84" fmla="*/ 33454 h 613317"/>
                <a:gd name="connsiteX85" fmla="*/ 1784680 w 2929157"/>
                <a:gd name="connsiteY85" fmla="*/ 122664 h 613317"/>
                <a:gd name="connsiteX86" fmla="*/ 1806983 w 2929157"/>
                <a:gd name="connsiteY86" fmla="*/ 189571 h 613317"/>
                <a:gd name="connsiteX87" fmla="*/ 1818134 w 2929157"/>
                <a:gd name="connsiteY87" fmla="*/ 223025 h 613317"/>
                <a:gd name="connsiteX88" fmla="*/ 1851588 w 2929157"/>
                <a:gd name="connsiteY88" fmla="*/ 200722 h 613317"/>
                <a:gd name="connsiteX89" fmla="*/ 1862739 w 2929157"/>
                <a:gd name="connsiteY89" fmla="*/ 167268 h 613317"/>
                <a:gd name="connsiteX90" fmla="*/ 1885041 w 2929157"/>
                <a:gd name="connsiteY90" fmla="*/ 133815 h 613317"/>
                <a:gd name="connsiteX91" fmla="*/ 1896193 w 2929157"/>
                <a:gd name="connsiteY91" fmla="*/ 55756 h 613317"/>
                <a:gd name="connsiteX92" fmla="*/ 1929646 w 2929157"/>
                <a:gd name="connsiteY92" fmla="*/ 66907 h 613317"/>
                <a:gd name="connsiteX93" fmla="*/ 1963100 w 2929157"/>
                <a:gd name="connsiteY93" fmla="*/ 167268 h 613317"/>
                <a:gd name="connsiteX94" fmla="*/ 1974251 w 2929157"/>
                <a:gd name="connsiteY94" fmla="*/ 200722 h 613317"/>
                <a:gd name="connsiteX95" fmla="*/ 1996554 w 2929157"/>
                <a:gd name="connsiteY95" fmla="*/ 423747 h 613317"/>
                <a:gd name="connsiteX96" fmla="*/ 2030007 w 2929157"/>
                <a:gd name="connsiteY96" fmla="*/ 412595 h 613317"/>
                <a:gd name="connsiteX97" fmla="*/ 2063461 w 2929157"/>
                <a:gd name="connsiteY97" fmla="*/ 312234 h 613317"/>
                <a:gd name="connsiteX98" fmla="*/ 2074612 w 2929157"/>
                <a:gd name="connsiteY98" fmla="*/ 278781 h 613317"/>
                <a:gd name="connsiteX99" fmla="*/ 2074612 w 2929157"/>
                <a:gd name="connsiteY99" fmla="*/ 211873 h 613317"/>
                <a:gd name="connsiteX100" fmla="*/ 2108066 w 2929157"/>
                <a:gd name="connsiteY100" fmla="*/ 200722 h 613317"/>
                <a:gd name="connsiteX101" fmla="*/ 2152671 w 2929157"/>
                <a:gd name="connsiteY101" fmla="*/ 289932 h 613317"/>
                <a:gd name="connsiteX102" fmla="*/ 2163822 w 2929157"/>
                <a:gd name="connsiteY102" fmla="*/ 323386 h 613317"/>
                <a:gd name="connsiteX103" fmla="*/ 2208427 w 2929157"/>
                <a:gd name="connsiteY103" fmla="*/ 234176 h 613317"/>
                <a:gd name="connsiteX104" fmla="*/ 2253032 w 2929157"/>
                <a:gd name="connsiteY104" fmla="*/ 122664 h 613317"/>
                <a:gd name="connsiteX105" fmla="*/ 2308788 w 2929157"/>
                <a:gd name="connsiteY105" fmla="*/ 223025 h 613317"/>
                <a:gd name="connsiteX106" fmla="*/ 2331090 w 2929157"/>
                <a:gd name="connsiteY106" fmla="*/ 156117 h 613317"/>
                <a:gd name="connsiteX107" fmla="*/ 2386846 w 2929157"/>
                <a:gd name="connsiteY107" fmla="*/ 100361 h 613317"/>
                <a:gd name="connsiteX108" fmla="*/ 2431451 w 2929157"/>
                <a:gd name="connsiteY108" fmla="*/ 89210 h 613317"/>
                <a:gd name="connsiteX109" fmla="*/ 2453754 w 2929157"/>
                <a:gd name="connsiteY109" fmla="*/ 111512 h 613317"/>
                <a:gd name="connsiteX110" fmla="*/ 2487207 w 2929157"/>
                <a:gd name="connsiteY110" fmla="*/ 234176 h 613317"/>
                <a:gd name="connsiteX111" fmla="*/ 2531812 w 2929157"/>
                <a:gd name="connsiteY111" fmla="*/ 167268 h 613317"/>
                <a:gd name="connsiteX112" fmla="*/ 2565266 w 2929157"/>
                <a:gd name="connsiteY112" fmla="*/ 100361 h 613317"/>
                <a:gd name="connsiteX113" fmla="*/ 2587568 w 2929157"/>
                <a:gd name="connsiteY113" fmla="*/ 178420 h 613317"/>
                <a:gd name="connsiteX114" fmla="*/ 2609871 w 2929157"/>
                <a:gd name="connsiteY114" fmla="*/ 200722 h 613317"/>
                <a:gd name="connsiteX115" fmla="*/ 2621022 w 2929157"/>
                <a:gd name="connsiteY115" fmla="*/ 278781 h 613317"/>
                <a:gd name="connsiteX116" fmla="*/ 2632173 w 2929157"/>
                <a:gd name="connsiteY116" fmla="*/ 323386 h 613317"/>
                <a:gd name="connsiteX117" fmla="*/ 2643324 w 2929157"/>
                <a:gd name="connsiteY117" fmla="*/ 289932 h 613317"/>
                <a:gd name="connsiteX118" fmla="*/ 2654475 w 2929157"/>
                <a:gd name="connsiteY118" fmla="*/ 234176 h 613317"/>
                <a:gd name="connsiteX119" fmla="*/ 2699080 w 2929157"/>
                <a:gd name="connsiteY119" fmla="*/ 144966 h 613317"/>
                <a:gd name="connsiteX120" fmla="*/ 2732534 w 2929157"/>
                <a:gd name="connsiteY120" fmla="*/ 256478 h 613317"/>
                <a:gd name="connsiteX121" fmla="*/ 2743685 w 2929157"/>
                <a:gd name="connsiteY121" fmla="*/ 178420 h 613317"/>
                <a:gd name="connsiteX122" fmla="*/ 2799441 w 2929157"/>
                <a:gd name="connsiteY122" fmla="*/ 189571 h 613317"/>
                <a:gd name="connsiteX123" fmla="*/ 2810593 w 2929157"/>
                <a:gd name="connsiteY123" fmla="*/ 144966 h 613317"/>
                <a:gd name="connsiteX124" fmla="*/ 2832895 w 2929157"/>
                <a:gd name="connsiteY124" fmla="*/ 78059 h 613317"/>
                <a:gd name="connsiteX125" fmla="*/ 2866349 w 2929157"/>
                <a:gd name="connsiteY125" fmla="*/ 122664 h 613317"/>
                <a:gd name="connsiteX126" fmla="*/ 2888651 w 2929157"/>
                <a:gd name="connsiteY126" fmla="*/ 245327 h 613317"/>
                <a:gd name="connsiteX127" fmla="*/ 2910954 w 2929157"/>
                <a:gd name="connsiteY127" fmla="*/ 223025 h 613317"/>
                <a:gd name="connsiteX128" fmla="*/ 2922105 w 2929157"/>
                <a:gd name="connsiteY128" fmla="*/ 122664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157" h="613317">
                  <a:moveTo>
                    <a:pt x="485" y="178420"/>
                  </a:moveTo>
                  <a:cubicBezTo>
                    <a:pt x="4202" y="167269"/>
                    <a:pt x="0" y="146628"/>
                    <a:pt x="11636" y="144966"/>
                  </a:cubicBezTo>
                  <a:cubicBezTo>
                    <a:pt x="34909" y="141641"/>
                    <a:pt x="78544" y="167268"/>
                    <a:pt x="78544" y="167268"/>
                  </a:cubicBezTo>
                  <a:cubicBezTo>
                    <a:pt x="89695" y="163551"/>
                    <a:pt x="100243" y="156117"/>
                    <a:pt x="111997" y="156117"/>
                  </a:cubicBezTo>
                  <a:cubicBezTo>
                    <a:pt x="153101" y="156117"/>
                    <a:pt x="155164" y="165830"/>
                    <a:pt x="178905" y="189571"/>
                  </a:cubicBezTo>
                  <a:cubicBezTo>
                    <a:pt x="190056" y="185854"/>
                    <a:pt x="204047" y="186731"/>
                    <a:pt x="212358" y="178420"/>
                  </a:cubicBezTo>
                  <a:cubicBezTo>
                    <a:pt x="220670" y="170108"/>
                    <a:pt x="211755" y="144966"/>
                    <a:pt x="223510" y="144966"/>
                  </a:cubicBezTo>
                  <a:cubicBezTo>
                    <a:pt x="235265" y="144966"/>
                    <a:pt x="225482" y="171077"/>
                    <a:pt x="234661" y="178420"/>
                  </a:cubicBezTo>
                  <a:cubicBezTo>
                    <a:pt x="246629" y="187994"/>
                    <a:pt x="264398" y="185854"/>
                    <a:pt x="279266" y="189571"/>
                  </a:cubicBezTo>
                  <a:cubicBezTo>
                    <a:pt x="282983" y="200722"/>
                    <a:pt x="287566" y="211621"/>
                    <a:pt x="290417" y="223025"/>
                  </a:cubicBezTo>
                  <a:cubicBezTo>
                    <a:pt x="295014" y="241413"/>
                    <a:pt x="294102" y="261360"/>
                    <a:pt x="301568" y="278781"/>
                  </a:cubicBezTo>
                  <a:cubicBezTo>
                    <a:pt x="305710" y="288444"/>
                    <a:pt x="316437" y="293649"/>
                    <a:pt x="323871" y="301083"/>
                  </a:cubicBezTo>
                  <a:cubicBezTo>
                    <a:pt x="355460" y="395853"/>
                    <a:pt x="311404" y="296927"/>
                    <a:pt x="357324" y="312234"/>
                  </a:cubicBezTo>
                  <a:cubicBezTo>
                    <a:pt x="368475" y="315951"/>
                    <a:pt x="365624" y="334284"/>
                    <a:pt x="368475" y="345688"/>
                  </a:cubicBezTo>
                  <a:cubicBezTo>
                    <a:pt x="374836" y="371131"/>
                    <a:pt x="378035" y="409411"/>
                    <a:pt x="390778" y="434898"/>
                  </a:cubicBezTo>
                  <a:cubicBezTo>
                    <a:pt x="396771" y="446885"/>
                    <a:pt x="399678" y="468351"/>
                    <a:pt x="413080" y="468351"/>
                  </a:cubicBezTo>
                  <a:cubicBezTo>
                    <a:pt x="424834" y="468351"/>
                    <a:pt x="405646" y="446049"/>
                    <a:pt x="401929" y="434898"/>
                  </a:cubicBezTo>
                  <a:cubicBezTo>
                    <a:pt x="405646" y="405161"/>
                    <a:pt x="399678" y="372492"/>
                    <a:pt x="413080" y="345688"/>
                  </a:cubicBezTo>
                  <a:cubicBezTo>
                    <a:pt x="417782" y="336284"/>
                    <a:pt x="428652" y="359913"/>
                    <a:pt x="435383" y="367990"/>
                  </a:cubicBezTo>
                  <a:cubicBezTo>
                    <a:pt x="447281" y="382268"/>
                    <a:pt x="454559" y="400697"/>
                    <a:pt x="468836" y="412595"/>
                  </a:cubicBezTo>
                  <a:cubicBezTo>
                    <a:pt x="477866" y="420120"/>
                    <a:pt x="491776" y="418490"/>
                    <a:pt x="502290" y="423747"/>
                  </a:cubicBezTo>
                  <a:cubicBezTo>
                    <a:pt x="514277" y="429741"/>
                    <a:pt x="524593" y="438615"/>
                    <a:pt x="535744" y="446049"/>
                  </a:cubicBezTo>
                  <a:cubicBezTo>
                    <a:pt x="541002" y="430273"/>
                    <a:pt x="558046" y="381992"/>
                    <a:pt x="558046" y="367990"/>
                  </a:cubicBezTo>
                  <a:cubicBezTo>
                    <a:pt x="558046" y="345380"/>
                    <a:pt x="550612" y="323385"/>
                    <a:pt x="546895" y="301083"/>
                  </a:cubicBezTo>
                  <a:cubicBezTo>
                    <a:pt x="550612" y="282498"/>
                    <a:pt x="553059" y="263613"/>
                    <a:pt x="558046" y="245327"/>
                  </a:cubicBezTo>
                  <a:cubicBezTo>
                    <a:pt x="564232" y="222647"/>
                    <a:pt x="575739" y="201472"/>
                    <a:pt x="580349" y="178420"/>
                  </a:cubicBezTo>
                  <a:lnTo>
                    <a:pt x="591500" y="122664"/>
                  </a:lnTo>
                  <a:cubicBezTo>
                    <a:pt x="602651" y="126381"/>
                    <a:pt x="616642" y="125503"/>
                    <a:pt x="624954" y="133815"/>
                  </a:cubicBezTo>
                  <a:cubicBezTo>
                    <a:pt x="662125" y="170985"/>
                    <a:pt x="602651" y="178419"/>
                    <a:pt x="669558" y="156117"/>
                  </a:cubicBezTo>
                  <a:cubicBezTo>
                    <a:pt x="676992" y="137532"/>
                    <a:pt x="675847" y="112371"/>
                    <a:pt x="691861" y="100361"/>
                  </a:cubicBezTo>
                  <a:cubicBezTo>
                    <a:pt x="700272" y="94053"/>
                    <a:pt x="708754" y="113649"/>
                    <a:pt x="714163" y="122664"/>
                  </a:cubicBezTo>
                  <a:cubicBezTo>
                    <a:pt x="720211" y="132743"/>
                    <a:pt x="721598" y="144966"/>
                    <a:pt x="725315" y="156117"/>
                  </a:cubicBezTo>
                  <a:cubicBezTo>
                    <a:pt x="726624" y="169204"/>
                    <a:pt x="708170" y="302082"/>
                    <a:pt x="781071" y="289932"/>
                  </a:cubicBezTo>
                  <a:cubicBezTo>
                    <a:pt x="794291" y="287729"/>
                    <a:pt x="797379" y="268465"/>
                    <a:pt x="803373" y="256478"/>
                  </a:cubicBezTo>
                  <a:cubicBezTo>
                    <a:pt x="808630" y="245965"/>
                    <a:pt x="814524" y="211271"/>
                    <a:pt x="814524" y="223025"/>
                  </a:cubicBezTo>
                  <a:cubicBezTo>
                    <a:pt x="814524" y="241978"/>
                    <a:pt x="789972" y="292184"/>
                    <a:pt x="803373" y="278781"/>
                  </a:cubicBezTo>
                  <a:cubicBezTo>
                    <a:pt x="819996" y="262157"/>
                    <a:pt x="825675" y="211873"/>
                    <a:pt x="825675" y="211873"/>
                  </a:cubicBezTo>
                  <a:cubicBezTo>
                    <a:pt x="829392" y="226741"/>
                    <a:pt x="832617" y="241742"/>
                    <a:pt x="836827" y="256478"/>
                  </a:cubicBezTo>
                  <a:cubicBezTo>
                    <a:pt x="840056" y="267780"/>
                    <a:pt x="836223" y="289932"/>
                    <a:pt x="847978" y="289932"/>
                  </a:cubicBezTo>
                  <a:cubicBezTo>
                    <a:pt x="859733" y="289932"/>
                    <a:pt x="855412" y="267629"/>
                    <a:pt x="859129" y="256478"/>
                  </a:cubicBezTo>
                  <a:cubicBezTo>
                    <a:pt x="862846" y="208156"/>
                    <a:pt x="853980" y="157153"/>
                    <a:pt x="870280" y="111512"/>
                  </a:cubicBezTo>
                  <a:cubicBezTo>
                    <a:pt x="875435" y="97079"/>
                    <a:pt x="903111" y="90550"/>
                    <a:pt x="914885" y="100361"/>
                  </a:cubicBezTo>
                  <a:cubicBezTo>
                    <a:pt x="932945" y="115411"/>
                    <a:pt x="937188" y="167268"/>
                    <a:pt x="937188" y="167268"/>
                  </a:cubicBezTo>
                  <a:cubicBezTo>
                    <a:pt x="940905" y="133814"/>
                    <a:pt x="940175" y="99562"/>
                    <a:pt x="948339" y="66907"/>
                  </a:cubicBezTo>
                  <a:cubicBezTo>
                    <a:pt x="951589" y="53905"/>
                    <a:pt x="957239" y="33454"/>
                    <a:pt x="970641" y="33454"/>
                  </a:cubicBezTo>
                  <a:cubicBezTo>
                    <a:pt x="982395" y="33454"/>
                    <a:pt x="978076" y="55756"/>
                    <a:pt x="981793" y="66907"/>
                  </a:cubicBezTo>
                  <a:cubicBezTo>
                    <a:pt x="978076" y="104078"/>
                    <a:pt x="983758" y="143442"/>
                    <a:pt x="970641" y="178420"/>
                  </a:cubicBezTo>
                  <a:cubicBezTo>
                    <a:pt x="966949" y="188264"/>
                    <a:pt x="950401" y="166426"/>
                    <a:pt x="948339" y="156117"/>
                  </a:cubicBezTo>
                  <a:cubicBezTo>
                    <a:pt x="946034" y="144591"/>
                    <a:pt x="956261" y="133966"/>
                    <a:pt x="959490" y="122664"/>
                  </a:cubicBezTo>
                  <a:cubicBezTo>
                    <a:pt x="963700" y="107928"/>
                    <a:pt x="966924" y="92927"/>
                    <a:pt x="970641" y="78059"/>
                  </a:cubicBezTo>
                  <a:cubicBezTo>
                    <a:pt x="978075" y="89210"/>
                    <a:pt x="984119" y="101426"/>
                    <a:pt x="992944" y="111512"/>
                  </a:cubicBezTo>
                  <a:cubicBezTo>
                    <a:pt x="1010252" y="131292"/>
                    <a:pt x="1034121" y="145398"/>
                    <a:pt x="1048700" y="167268"/>
                  </a:cubicBezTo>
                  <a:lnTo>
                    <a:pt x="1071002" y="200722"/>
                  </a:lnTo>
                  <a:cubicBezTo>
                    <a:pt x="1098562" y="118045"/>
                    <a:pt x="1082792" y="112788"/>
                    <a:pt x="1115607" y="178420"/>
                  </a:cubicBezTo>
                  <a:cubicBezTo>
                    <a:pt x="1119324" y="260196"/>
                    <a:pt x="1118188" y="342337"/>
                    <a:pt x="1126758" y="423747"/>
                  </a:cubicBezTo>
                  <a:cubicBezTo>
                    <a:pt x="1127989" y="435437"/>
                    <a:pt x="1135360" y="401768"/>
                    <a:pt x="1137910" y="390293"/>
                  </a:cubicBezTo>
                  <a:cubicBezTo>
                    <a:pt x="1144099" y="362445"/>
                    <a:pt x="1156655" y="270224"/>
                    <a:pt x="1160212" y="245327"/>
                  </a:cubicBezTo>
                  <a:lnTo>
                    <a:pt x="1182515" y="312234"/>
                  </a:lnTo>
                  <a:lnTo>
                    <a:pt x="1193666" y="345688"/>
                  </a:lnTo>
                  <a:cubicBezTo>
                    <a:pt x="1197383" y="390293"/>
                    <a:pt x="1196442" y="435534"/>
                    <a:pt x="1204817" y="479503"/>
                  </a:cubicBezTo>
                  <a:cubicBezTo>
                    <a:pt x="1211415" y="514143"/>
                    <a:pt x="1227120" y="546410"/>
                    <a:pt x="1238271" y="579864"/>
                  </a:cubicBezTo>
                  <a:lnTo>
                    <a:pt x="1249422" y="613317"/>
                  </a:lnTo>
                  <a:cubicBezTo>
                    <a:pt x="1260573" y="609600"/>
                    <a:pt x="1278101" y="612907"/>
                    <a:pt x="1282875" y="602166"/>
                  </a:cubicBezTo>
                  <a:cubicBezTo>
                    <a:pt x="1295046" y="574781"/>
                    <a:pt x="1289789" y="542623"/>
                    <a:pt x="1294027" y="512956"/>
                  </a:cubicBezTo>
                  <a:cubicBezTo>
                    <a:pt x="1297225" y="490573"/>
                    <a:pt x="1301740" y="468396"/>
                    <a:pt x="1305178" y="446049"/>
                  </a:cubicBezTo>
                  <a:cubicBezTo>
                    <a:pt x="1309175" y="420071"/>
                    <a:pt x="1312332" y="393968"/>
                    <a:pt x="1316329" y="367990"/>
                  </a:cubicBezTo>
                  <a:cubicBezTo>
                    <a:pt x="1319767" y="345643"/>
                    <a:pt x="1321996" y="323018"/>
                    <a:pt x="1327480" y="301083"/>
                  </a:cubicBezTo>
                  <a:cubicBezTo>
                    <a:pt x="1333182" y="278276"/>
                    <a:pt x="1349783" y="234176"/>
                    <a:pt x="1349783" y="234176"/>
                  </a:cubicBezTo>
                  <a:cubicBezTo>
                    <a:pt x="1353500" y="211873"/>
                    <a:pt x="1356500" y="189439"/>
                    <a:pt x="1360934" y="167268"/>
                  </a:cubicBezTo>
                  <a:cubicBezTo>
                    <a:pt x="1363940" y="152240"/>
                    <a:pt x="1362511" y="134631"/>
                    <a:pt x="1372085" y="122664"/>
                  </a:cubicBezTo>
                  <a:cubicBezTo>
                    <a:pt x="1379428" y="113485"/>
                    <a:pt x="1394388" y="115229"/>
                    <a:pt x="1405539" y="111512"/>
                  </a:cubicBezTo>
                  <a:cubicBezTo>
                    <a:pt x="1409256" y="126380"/>
                    <a:pt x="1407116" y="144149"/>
                    <a:pt x="1416690" y="156117"/>
                  </a:cubicBezTo>
                  <a:cubicBezTo>
                    <a:pt x="1424033" y="165296"/>
                    <a:pt x="1440965" y="159925"/>
                    <a:pt x="1450144" y="167268"/>
                  </a:cubicBezTo>
                  <a:cubicBezTo>
                    <a:pt x="1460609" y="175640"/>
                    <a:pt x="1465012" y="189571"/>
                    <a:pt x="1472446" y="200722"/>
                  </a:cubicBezTo>
                  <a:cubicBezTo>
                    <a:pt x="1498074" y="123841"/>
                    <a:pt x="1478126" y="150439"/>
                    <a:pt x="1517051" y="111512"/>
                  </a:cubicBezTo>
                  <a:cubicBezTo>
                    <a:pt x="1520768" y="92927"/>
                    <a:pt x="1509814" y="60353"/>
                    <a:pt x="1528202" y="55756"/>
                  </a:cubicBezTo>
                  <a:cubicBezTo>
                    <a:pt x="1546233" y="51248"/>
                    <a:pt x="1556112" y="82622"/>
                    <a:pt x="1561656" y="100361"/>
                  </a:cubicBezTo>
                  <a:cubicBezTo>
                    <a:pt x="1575144" y="143523"/>
                    <a:pt x="1566145" y="192612"/>
                    <a:pt x="1583958" y="234176"/>
                  </a:cubicBezTo>
                  <a:cubicBezTo>
                    <a:pt x="1590506" y="249455"/>
                    <a:pt x="1613695" y="249044"/>
                    <a:pt x="1628563" y="256478"/>
                  </a:cubicBezTo>
                  <a:cubicBezTo>
                    <a:pt x="1698017" y="187027"/>
                    <a:pt x="1604117" y="287572"/>
                    <a:pt x="1662017" y="200722"/>
                  </a:cubicBezTo>
                  <a:cubicBezTo>
                    <a:pt x="1670765" y="187600"/>
                    <a:pt x="1684320" y="178419"/>
                    <a:pt x="1695471" y="167268"/>
                  </a:cubicBezTo>
                  <a:lnTo>
                    <a:pt x="1728924" y="66907"/>
                  </a:lnTo>
                  <a:lnTo>
                    <a:pt x="1740075" y="33454"/>
                  </a:lnTo>
                  <a:lnTo>
                    <a:pt x="1751227" y="0"/>
                  </a:lnTo>
                  <a:cubicBezTo>
                    <a:pt x="1754944" y="11151"/>
                    <a:pt x="1759285" y="22114"/>
                    <a:pt x="1762378" y="33454"/>
                  </a:cubicBezTo>
                  <a:cubicBezTo>
                    <a:pt x="1770443" y="63026"/>
                    <a:pt x="1774987" y="93585"/>
                    <a:pt x="1784680" y="122664"/>
                  </a:cubicBezTo>
                  <a:lnTo>
                    <a:pt x="1806983" y="189571"/>
                  </a:lnTo>
                  <a:lnTo>
                    <a:pt x="1818134" y="223025"/>
                  </a:lnTo>
                  <a:cubicBezTo>
                    <a:pt x="1829285" y="215591"/>
                    <a:pt x="1843216" y="211187"/>
                    <a:pt x="1851588" y="200722"/>
                  </a:cubicBezTo>
                  <a:cubicBezTo>
                    <a:pt x="1858931" y="191543"/>
                    <a:pt x="1857482" y="177782"/>
                    <a:pt x="1862739" y="167268"/>
                  </a:cubicBezTo>
                  <a:cubicBezTo>
                    <a:pt x="1868732" y="155281"/>
                    <a:pt x="1877607" y="144966"/>
                    <a:pt x="1885041" y="133815"/>
                  </a:cubicBezTo>
                  <a:cubicBezTo>
                    <a:pt x="1888758" y="107795"/>
                    <a:pt x="1881613" y="77626"/>
                    <a:pt x="1896193" y="55756"/>
                  </a:cubicBezTo>
                  <a:cubicBezTo>
                    <a:pt x="1902713" y="45976"/>
                    <a:pt x="1922814" y="57342"/>
                    <a:pt x="1929646" y="66907"/>
                  </a:cubicBezTo>
                  <a:cubicBezTo>
                    <a:pt x="1929646" y="66908"/>
                    <a:pt x="1957524" y="150540"/>
                    <a:pt x="1963100" y="167268"/>
                  </a:cubicBezTo>
                  <a:lnTo>
                    <a:pt x="1974251" y="200722"/>
                  </a:lnTo>
                  <a:cubicBezTo>
                    <a:pt x="1981685" y="275064"/>
                    <a:pt x="1977540" y="351494"/>
                    <a:pt x="1996554" y="423747"/>
                  </a:cubicBezTo>
                  <a:cubicBezTo>
                    <a:pt x="1999545" y="435114"/>
                    <a:pt x="2023175" y="422160"/>
                    <a:pt x="2030007" y="412595"/>
                  </a:cubicBezTo>
                  <a:cubicBezTo>
                    <a:pt x="2030010" y="412590"/>
                    <a:pt x="2057885" y="328963"/>
                    <a:pt x="2063461" y="312234"/>
                  </a:cubicBezTo>
                  <a:lnTo>
                    <a:pt x="2074612" y="278781"/>
                  </a:lnTo>
                  <a:cubicBezTo>
                    <a:pt x="2067178" y="256479"/>
                    <a:pt x="2052310" y="234175"/>
                    <a:pt x="2074612" y="211873"/>
                  </a:cubicBezTo>
                  <a:cubicBezTo>
                    <a:pt x="2082924" y="203561"/>
                    <a:pt x="2096915" y="204439"/>
                    <a:pt x="2108066" y="200722"/>
                  </a:cubicBezTo>
                  <a:cubicBezTo>
                    <a:pt x="2146991" y="239648"/>
                    <a:pt x="2127044" y="213052"/>
                    <a:pt x="2152671" y="289932"/>
                  </a:cubicBezTo>
                  <a:lnTo>
                    <a:pt x="2163822" y="323386"/>
                  </a:lnTo>
                  <a:cubicBezTo>
                    <a:pt x="2220836" y="285375"/>
                    <a:pt x="2187060" y="319644"/>
                    <a:pt x="2208427" y="234176"/>
                  </a:cubicBezTo>
                  <a:cubicBezTo>
                    <a:pt x="2222208" y="179051"/>
                    <a:pt x="2229957" y="168812"/>
                    <a:pt x="2253032" y="122664"/>
                  </a:cubicBezTo>
                  <a:cubicBezTo>
                    <a:pt x="2257692" y="131984"/>
                    <a:pt x="2302424" y="224298"/>
                    <a:pt x="2308788" y="223025"/>
                  </a:cubicBezTo>
                  <a:cubicBezTo>
                    <a:pt x="2331840" y="218415"/>
                    <a:pt x="2314467" y="172740"/>
                    <a:pt x="2331090" y="156117"/>
                  </a:cubicBezTo>
                  <a:lnTo>
                    <a:pt x="2386846" y="100361"/>
                  </a:lnTo>
                  <a:cubicBezTo>
                    <a:pt x="2440696" y="154211"/>
                    <a:pt x="2375183" y="103278"/>
                    <a:pt x="2431451" y="89210"/>
                  </a:cubicBezTo>
                  <a:cubicBezTo>
                    <a:pt x="2441651" y="86660"/>
                    <a:pt x="2446320" y="104078"/>
                    <a:pt x="2453754" y="111512"/>
                  </a:cubicBezTo>
                  <a:cubicBezTo>
                    <a:pt x="2478907" y="212126"/>
                    <a:pt x="2466363" y="171643"/>
                    <a:pt x="2487207" y="234176"/>
                  </a:cubicBezTo>
                  <a:cubicBezTo>
                    <a:pt x="2502075" y="211873"/>
                    <a:pt x="2523336" y="192697"/>
                    <a:pt x="2531812" y="167268"/>
                  </a:cubicBezTo>
                  <a:cubicBezTo>
                    <a:pt x="2547201" y="121100"/>
                    <a:pt x="2536443" y="143595"/>
                    <a:pt x="2565266" y="100361"/>
                  </a:cubicBezTo>
                  <a:cubicBezTo>
                    <a:pt x="2567349" y="108692"/>
                    <a:pt x="2580712" y="166994"/>
                    <a:pt x="2587568" y="178420"/>
                  </a:cubicBezTo>
                  <a:cubicBezTo>
                    <a:pt x="2592977" y="187435"/>
                    <a:pt x="2602437" y="193288"/>
                    <a:pt x="2609871" y="200722"/>
                  </a:cubicBezTo>
                  <a:cubicBezTo>
                    <a:pt x="2613588" y="226742"/>
                    <a:pt x="2616320" y="252921"/>
                    <a:pt x="2621022" y="278781"/>
                  </a:cubicBezTo>
                  <a:cubicBezTo>
                    <a:pt x="2623764" y="293860"/>
                    <a:pt x="2618465" y="316532"/>
                    <a:pt x="2632173" y="323386"/>
                  </a:cubicBezTo>
                  <a:cubicBezTo>
                    <a:pt x="2642687" y="328643"/>
                    <a:pt x="2640473" y="301336"/>
                    <a:pt x="2643324" y="289932"/>
                  </a:cubicBezTo>
                  <a:cubicBezTo>
                    <a:pt x="2647921" y="271544"/>
                    <a:pt x="2650363" y="252678"/>
                    <a:pt x="2654475" y="234176"/>
                  </a:cubicBezTo>
                  <a:cubicBezTo>
                    <a:pt x="2667661" y="174839"/>
                    <a:pt x="2659431" y="197832"/>
                    <a:pt x="2699080" y="144966"/>
                  </a:cubicBezTo>
                  <a:cubicBezTo>
                    <a:pt x="2730906" y="49493"/>
                    <a:pt x="2686763" y="164934"/>
                    <a:pt x="2732534" y="256478"/>
                  </a:cubicBezTo>
                  <a:cubicBezTo>
                    <a:pt x="2744288" y="279987"/>
                    <a:pt x="2739968" y="204439"/>
                    <a:pt x="2743685" y="178420"/>
                  </a:cubicBezTo>
                  <a:cubicBezTo>
                    <a:pt x="2758474" y="193209"/>
                    <a:pt x="2773707" y="221739"/>
                    <a:pt x="2799441" y="189571"/>
                  </a:cubicBezTo>
                  <a:cubicBezTo>
                    <a:pt x="2809015" y="177603"/>
                    <a:pt x="2806189" y="159646"/>
                    <a:pt x="2810593" y="144966"/>
                  </a:cubicBezTo>
                  <a:cubicBezTo>
                    <a:pt x="2817348" y="122449"/>
                    <a:pt x="2832895" y="78059"/>
                    <a:pt x="2832895" y="78059"/>
                  </a:cubicBezTo>
                  <a:cubicBezTo>
                    <a:pt x="2844046" y="92927"/>
                    <a:pt x="2857128" y="106527"/>
                    <a:pt x="2866349" y="122664"/>
                  </a:cubicBezTo>
                  <a:cubicBezTo>
                    <a:pt x="2882851" y="151543"/>
                    <a:pt x="2886560" y="228601"/>
                    <a:pt x="2888651" y="245327"/>
                  </a:cubicBezTo>
                  <a:cubicBezTo>
                    <a:pt x="2896085" y="237893"/>
                    <a:pt x="2905545" y="232040"/>
                    <a:pt x="2910954" y="223025"/>
                  </a:cubicBezTo>
                  <a:cubicBezTo>
                    <a:pt x="2929157" y="192686"/>
                    <a:pt x="2922105" y="155271"/>
                    <a:pt x="2922105" y="122664"/>
                  </a:cubicBezTo>
                </a:path>
              </a:pathLst>
            </a:custGeom>
            <a:ln>
              <a:solidFill>
                <a:schemeClr val="accent4">
                  <a:lumMod val="60000"/>
                  <a:lumOff val="40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63" name="Group 88"/>
          <p:cNvGrpSpPr/>
          <p:nvPr/>
        </p:nvGrpSpPr>
        <p:grpSpPr>
          <a:xfrm>
            <a:off x="5562600" y="3733800"/>
            <a:ext cx="2971800" cy="2514600"/>
            <a:chOff x="2743200" y="2590800"/>
            <a:chExt cx="2971800" cy="2514600"/>
          </a:xfrm>
        </p:grpSpPr>
        <p:sp>
          <p:nvSpPr>
            <p:cNvPr id="90" name="Rectangle 89"/>
            <p:cNvSpPr/>
            <p:nvPr/>
          </p:nvSpPr>
          <p:spPr>
            <a:xfrm>
              <a:off x="2743200" y="2590800"/>
              <a:ext cx="2971800" cy="2514600"/>
            </a:xfrm>
            <a:prstGeom prst="rect">
              <a:avLst/>
            </a:prstGeom>
            <a:ln>
              <a:solidFill>
                <a:srgbClr val="FEF80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1" name="TextBox 90"/>
            <p:cNvSpPr txBox="1"/>
            <p:nvPr/>
          </p:nvSpPr>
          <p:spPr>
            <a:xfrm>
              <a:off x="2819400" y="2590800"/>
              <a:ext cx="2085764" cy="369332"/>
            </a:xfrm>
            <a:prstGeom prst="rect">
              <a:avLst/>
            </a:prstGeom>
            <a:noFill/>
          </p:spPr>
          <p:txBody>
            <a:bodyPr wrap="none" rtlCol="0">
              <a:spAutoFit/>
            </a:bodyPr>
            <a:lstStyle/>
            <a:p>
              <a:r>
                <a:rPr lang="en-US" b="1" dirty="0" err="1" smtClean="0">
                  <a:solidFill>
                    <a:schemeClr val="accent1">
                      <a:lumMod val="75000"/>
                    </a:schemeClr>
                  </a:solidFill>
                </a:rPr>
                <a:t>MicroRNA</a:t>
              </a:r>
              <a:r>
                <a:rPr lang="en-US" b="1" dirty="0" smtClean="0">
                  <a:solidFill>
                    <a:schemeClr val="accent1">
                      <a:lumMod val="75000"/>
                    </a:schemeClr>
                  </a:solidFill>
                </a:rPr>
                <a:t> Variation</a:t>
              </a:r>
              <a:endParaRPr lang="en-US" b="1" dirty="0">
                <a:solidFill>
                  <a:schemeClr val="accent1">
                    <a:lumMod val="75000"/>
                  </a:schemeClr>
                </a:solidFill>
              </a:endParaRPr>
            </a:p>
          </p:txBody>
        </p:sp>
        <p:cxnSp>
          <p:nvCxnSpPr>
            <p:cNvPr id="92" name="Straight Connector 91"/>
            <p:cNvCxnSpPr/>
            <p:nvPr/>
          </p:nvCxnSpPr>
          <p:spPr>
            <a:xfrm>
              <a:off x="2949238" y="3228694"/>
              <a:ext cx="2215342" cy="0"/>
            </a:xfrm>
            <a:prstGeom prst="line">
              <a:avLst/>
            </a:prstGeom>
            <a:ln>
              <a:solidFill>
                <a:srgbClr val="FEF802"/>
              </a:solidFill>
            </a:ln>
          </p:spPr>
          <p:style>
            <a:lnRef idx="1">
              <a:schemeClr val="accent1"/>
            </a:lnRef>
            <a:fillRef idx="0">
              <a:schemeClr val="accent1"/>
            </a:fillRef>
            <a:effectRef idx="0">
              <a:schemeClr val="accent1"/>
            </a:effectRef>
            <a:fontRef idx="minor">
              <a:schemeClr val="tx1"/>
            </a:fontRef>
          </p:style>
        </p:cxnSp>
        <p:sp>
          <p:nvSpPr>
            <p:cNvPr id="93" name="Freeform 92"/>
            <p:cNvSpPr/>
            <p:nvPr/>
          </p:nvSpPr>
          <p:spPr>
            <a:xfrm>
              <a:off x="3069773" y="4510454"/>
              <a:ext cx="2095151" cy="366346"/>
            </a:xfrm>
            <a:custGeom>
              <a:avLst/>
              <a:gdLst>
                <a:gd name="connsiteX0" fmla="*/ 0 w 2810568"/>
                <a:gd name="connsiteY0" fmla="*/ 468352 h 920276"/>
                <a:gd name="connsiteX1" fmla="*/ 78058 w 2810568"/>
                <a:gd name="connsiteY1" fmla="*/ 434898 h 920276"/>
                <a:gd name="connsiteX2" fmla="*/ 100361 w 2810568"/>
                <a:gd name="connsiteY2" fmla="*/ 412596 h 920276"/>
                <a:gd name="connsiteX3" fmla="*/ 133814 w 2810568"/>
                <a:gd name="connsiteY3" fmla="*/ 434898 h 920276"/>
                <a:gd name="connsiteX4" fmla="*/ 156117 w 2810568"/>
                <a:gd name="connsiteY4" fmla="*/ 457200 h 920276"/>
                <a:gd name="connsiteX5" fmla="*/ 200722 w 2810568"/>
                <a:gd name="connsiteY5" fmla="*/ 446049 h 920276"/>
                <a:gd name="connsiteX6" fmla="*/ 234175 w 2810568"/>
                <a:gd name="connsiteY6" fmla="*/ 457200 h 920276"/>
                <a:gd name="connsiteX7" fmla="*/ 267629 w 2810568"/>
                <a:gd name="connsiteY7" fmla="*/ 379142 h 920276"/>
                <a:gd name="connsiteX8" fmla="*/ 289931 w 2810568"/>
                <a:gd name="connsiteY8" fmla="*/ 301083 h 920276"/>
                <a:gd name="connsiteX9" fmla="*/ 301083 w 2810568"/>
                <a:gd name="connsiteY9" fmla="*/ 256479 h 920276"/>
                <a:gd name="connsiteX10" fmla="*/ 323385 w 2810568"/>
                <a:gd name="connsiteY10" fmla="*/ 189571 h 920276"/>
                <a:gd name="connsiteX11" fmla="*/ 334536 w 2810568"/>
                <a:gd name="connsiteY11" fmla="*/ 111513 h 920276"/>
                <a:gd name="connsiteX12" fmla="*/ 345687 w 2810568"/>
                <a:gd name="connsiteY12" fmla="*/ 66908 h 920276"/>
                <a:gd name="connsiteX13" fmla="*/ 356839 w 2810568"/>
                <a:gd name="connsiteY13" fmla="*/ 111513 h 920276"/>
                <a:gd name="connsiteX14" fmla="*/ 390292 w 2810568"/>
                <a:gd name="connsiteY14" fmla="*/ 100361 h 920276"/>
                <a:gd name="connsiteX15" fmla="*/ 401444 w 2810568"/>
                <a:gd name="connsiteY15" fmla="*/ 66908 h 920276"/>
                <a:gd name="connsiteX16" fmla="*/ 412595 w 2810568"/>
                <a:gd name="connsiteY16" fmla="*/ 211874 h 920276"/>
                <a:gd name="connsiteX17" fmla="*/ 446048 w 2810568"/>
                <a:gd name="connsiteY17" fmla="*/ 390293 h 920276"/>
                <a:gd name="connsiteX18" fmla="*/ 457200 w 2810568"/>
                <a:gd name="connsiteY18" fmla="*/ 479503 h 920276"/>
                <a:gd name="connsiteX19" fmla="*/ 468351 w 2810568"/>
                <a:gd name="connsiteY19" fmla="*/ 434898 h 920276"/>
                <a:gd name="connsiteX20" fmla="*/ 479502 w 2810568"/>
                <a:gd name="connsiteY20" fmla="*/ 356840 h 920276"/>
                <a:gd name="connsiteX21" fmla="*/ 501805 w 2810568"/>
                <a:gd name="connsiteY21" fmla="*/ 423747 h 920276"/>
                <a:gd name="connsiteX22" fmla="*/ 524107 w 2810568"/>
                <a:gd name="connsiteY22" fmla="*/ 501805 h 920276"/>
                <a:gd name="connsiteX23" fmla="*/ 535258 w 2810568"/>
                <a:gd name="connsiteY23" fmla="*/ 546410 h 920276"/>
                <a:gd name="connsiteX24" fmla="*/ 579863 w 2810568"/>
                <a:gd name="connsiteY24" fmla="*/ 457200 h 920276"/>
                <a:gd name="connsiteX25" fmla="*/ 591014 w 2810568"/>
                <a:gd name="connsiteY25" fmla="*/ 423747 h 920276"/>
                <a:gd name="connsiteX26" fmla="*/ 635619 w 2810568"/>
                <a:gd name="connsiteY26" fmla="*/ 512957 h 920276"/>
                <a:gd name="connsiteX27" fmla="*/ 646770 w 2810568"/>
                <a:gd name="connsiteY27" fmla="*/ 546410 h 920276"/>
                <a:gd name="connsiteX28" fmla="*/ 657922 w 2810568"/>
                <a:gd name="connsiteY28" fmla="*/ 579864 h 920276"/>
                <a:gd name="connsiteX29" fmla="*/ 669073 w 2810568"/>
                <a:gd name="connsiteY29" fmla="*/ 646771 h 920276"/>
                <a:gd name="connsiteX30" fmla="*/ 680224 w 2810568"/>
                <a:gd name="connsiteY30" fmla="*/ 691376 h 920276"/>
                <a:gd name="connsiteX31" fmla="*/ 691375 w 2810568"/>
                <a:gd name="connsiteY31" fmla="*/ 758283 h 920276"/>
                <a:gd name="connsiteX32" fmla="*/ 724829 w 2810568"/>
                <a:gd name="connsiteY32" fmla="*/ 691376 h 920276"/>
                <a:gd name="connsiteX33" fmla="*/ 747131 w 2810568"/>
                <a:gd name="connsiteY33" fmla="*/ 591015 h 920276"/>
                <a:gd name="connsiteX34" fmla="*/ 758283 w 2810568"/>
                <a:gd name="connsiteY34" fmla="*/ 557561 h 920276"/>
                <a:gd name="connsiteX35" fmla="*/ 769434 w 2810568"/>
                <a:gd name="connsiteY35" fmla="*/ 479503 h 920276"/>
                <a:gd name="connsiteX36" fmla="*/ 780585 w 2810568"/>
                <a:gd name="connsiteY36" fmla="*/ 535259 h 920276"/>
                <a:gd name="connsiteX37" fmla="*/ 791736 w 2810568"/>
                <a:gd name="connsiteY37" fmla="*/ 401444 h 920276"/>
                <a:gd name="connsiteX38" fmla="*/ 869795 w 2810568"/>
                <a:gd name="connsiteY38" fmla="*/ 479503 h 920276"/>
                <a:gd name="connsiteX39" fmla="*/ 914400 w 2810568"/>
                <a:gd name="connsiteY39" fmla="*/ 490654 h 920276"/>
                <a:gd name="connsiteX40" fmla="*/ 936702 w 2810568"/>
                <a:gd name="connsiteY40" fmla="*/ 423747 h 920276"/>
                <a:gd name="connsiteX41" fmla="*/ 959005 w 2810568"/>
                <a:gd name="connsiteY41" fmla="*/ 446049 h 920276"/>
                <a:gd name="connsiteX42" fmla="*/ 1037063 w 2810568"/>
                <a:gd name="connsiteY42" fmla="*/ 446049 h 920276"/>
                <a:gd name="connsiteX43" fmla="*/ 1070517 w 2810568"/>
                <a:gd name="connsiteY43" fmla="*/ 468352 h 920276"/>
                <a:gd name="connsiteX44" fmla="*/ 1081668 w 2810568"/>
                <a:gd name="connsiteY44" fmla="*/ 501805 h 920276"/>
                <a:gd name="connsiteX45" fmla="*/ 1103970 w 2810568"/>
                <a:gd name="connsiteY45" fmla="*/ 524108 h 920276"/>
                <a:gd name="connsiteX46" fmla="*/ 1148575 w 2810568"/>
                <a:gd name="connsiteY46" fmla="*/ 468352 h 920276"/>
                <a:gd name="connsiteX47" fmla="*/ 1170878 w 2810568"/>
                <a:gd name="connsiteY47" fmla="*/ 446049 h 920276"/>
                <a:gd name="connsiteX48" fmla="*/ 1170878 w 2810568"/>
                <a:gd name="connsiteY48" fmla="*/ 379142 h 920276"/>
                <a:gd name="connsiteX49" fmla="*/ 1282390 w 2810568"/>
                <a:gd name="connsiteY49" fmla="*/ 122664 h 920276"/>
                <a:gd name="connsiteX50" fmla="*/ 1360448 w 2810568"/>
                <a:gd name="connsiteY50" fmla="*/ 0 h 920276"/>
                <a:gd name="connsiteX51" fmla="*/ 1371600 w 2810568"/>
                <a:gd name="connsiteY51" fmla="*/ 44605 h 920276"/>
                <a:gd name="connsiteX52" fmla="*/ 1326995 w 2810568"/>
                <a:gd name="connsiteY52" fmla="*/ 223025 h 920276"/>
                <a:gd name="connsiteX53" fmla="*/ 1338146 w 2810568"/>
                <a:gd name="connsiteY53" fmla="*/ 278781 h 920276"/>
                <a:gd name="connsiteX54" fmla="*/ 1371600 w 2810568"/>
                <a:gd name="connsiteY54" fmla="*/ 256479 h 920276"/>
                <a:gd name="connsiteX55" fmla="*/ 1405053 w 2810568"/>
                <a:gd name="connsiteY55" fmla="*/ 245327 h 920276"/>
                <a:gd name="connsiteX56" fmla="*/ 1438507 w 2810568"/>
                <a:gd name="connsiteY56" fmla="*/ 211874 h 920276"/>
                <a:gd name="connsiteX57" fmla="*/ 1460809 w 2810568"/>
                <a:gd name="connsiteY57" fmla="*/ 245327 h 920276"/>
                <a:gd name="connsiteX58" fmla="*/ 1471961 w 2810568"/>
                <a:gd name="connsiteY58" fmla="*/ 312235 h 920276"/>
                <a:gd name="connsiteX59" fmla="*/ 1483112 w 2810568"/>
                <a:gd name="connsiteY59" fmla="*/ 345688 h 920276"/>
                <a:gd name="connsiteX60" fmla="*/ 1505414 w 2810568"/>
                <a:gd name="connsiteY60" fmla="*/ 356840 h 920276"/>
                <a:gd name="connsiteX61" fmla="*/ 1527717 w 2810568"/>
                <a:gd name="connsiteY61" fmla="*/ 379142 h 920276"/>
                <a:gd name="connsiteX62" fmla="*/ 1550019 w 2810568"/>
                <a:gd name="connsiteY62" fmla="*/ 423747 h 920276"/>
                <a:gd name="connsiteX63" fmla="*/ 1572322 w 2810568"/>
                <a:gd name="connsiteY63" fmla="*/ 446049 h 920276"/>
                <a:gd name="connsiteX64" fmla="*/ 1583473 w 2810568"/>
                <a:gd name="connsiteY64" fmla="*/ 412596 h 920276"/>
                <a:gd name="connsiteX65" fmla="*/ 1605775 w 2810568"/>
                <a:gd name="connsiteY65" fmla="*/ 390293 h 920276"/>
                <a:gd name="connsiteX66" fmla="*/ 1616927 w 2810568"/>
                <a:gd name="connsiteY66" fmla="*/ 423747 h 920276"/>
                <a:gd name="connsiteX67" fmla="*/ 1650380 w 2810568"/>
                <a:gd name="connsiteY67" fmla="*/ 434898 h 920276"/>
                <a:gd name="connsiteX68" fmla="*/ 1761892 w 2810568"/>
                <a:gd name="connsiteY68" fmla="*/ 457200 h 920276"/>
                <a:gd name="connsiteX69" fmla="*/ 1817648 w 2810568"/>
                <a:gd name="connsiteY69" fmla="*/ 479503 h 920276"/>
                <a:gd name="connsiteX70" fmla="*/ 1862253 w 2810568"/>
                <a:gd name="connsiteY70" fmla="*/ 434898 h 920276"/>
                <a:gd name="connsiteX71" fmla="*/ 1884556 w 2810568"/>
                <a:gd name="connsiteY71" fmla="*/ 412596 h 920276"/>
                <a:gd name="connsiteX72" fmla="*/ 1918009 w 2810568"/>
                <a:gd name="connsiteY72" fmla="*/ 479503 h 920276"/>
                <a:gd name="connsiteX73" fmla="*/ 1951463 w 2810568"/>
                <a:gd name="connsiteY73" fmla="*/ 468352 h 920276"/>
                <a:gd name="connsiteX74" fmla="*/ 1984917 w 2810568"/>
                <a:gd name="connsiteY74" fmla="*/ 579864 h 920276"/>
                <a:gd name="connsiteX75" fmla="*/ 2018370 w 2810568"/>
                <a:gd name="connsiteY75" fmla="*/ 657922 h 920276"/>
                <a:gd name="connsiteX76" fmla="*/ 2018370 w 2810568"/>
                <a:gd name="connsiteY76" fmla="*/ 490654 h 920276"/>
                <a:gd name="connsiteX77" fmla="*/ 2040673 w 2810568"/>
                <a:gd name="connsiteY77" fmla="*/ 512957 h 920276"/>
                <a:gd name="connsiteX78" fmla="*/ 2096429 w 2810568"/>
                <a:gd name="connsiteY78" fmla="*/ 579864 h 920276"/>
                <a:gd name="connsiteX79" fmla="*/ 2107580 w 2810568"/>
                <a:gd name="connsiteY79" fmla="*/ 546410 h 920276"/>
                <a:gd name="connsiteX80" fmla="*/ 2129883 w 2810568"/>
                <a:gd name="connsiteY80" fmla="*/ 524108 h 920276"/>
                <a:gd name="connsiteX81" fmla="*/ 2152185 w 2810568"/>
                <a:gd name="connsiteY81" fmla="*/ 568713 h 920276"/>
                <a:gd name="connsiteX82" fmla="*/ 2196790 w 2810568"/>
                <a:gd name="connsiteY82" fmla="*/ 557561 h 920276"/>
                <a:gd name="connsiteX83" fmla="*/ 2230244 w 2810568"/>
                <a:gd name="connsiteY83" fmla="*/ 825191 h 920276"/>
                <a:gd name="connsiteX84" fmla="*/ 2252546 w 2810568"/>
                <a:gd name="connsiteY84" fmla="*/ 758283 h 920276"/>
                <a:gd name="connsiteX85" fmla="*/ 2263697 w 2810568"/>
                <a:gd name="connsiteY85" fmla="*/ 713679 h 920276"/>
                <a:gd name="connsiteX86" fmla="*/ 2286000 w 2810568"/>
                <a:gd name="connsiteY86" fmla="*/ 646771 h 920276"/>
                <a:gd name="connsiteX87" fmla="*/ 2297151 w 2810568"/>
                <a:gd name="connsiteY87" fmla="*/ 568713 h 920276"/>
                <a:gd name="connsiteX88" fmla="*/ 2330605 w 2810568"/>
                <a:gd name="connsiteY88" fmla="*/ 345688 h 920276"/>
                <a:gd name="connsiteX89" fmla="*/ 2341756 w 2810568"/>
                <a:gd name="connsiteY89" fmla="*/ 312235 h 920276"/>
                <a:gd name="connsiteX90" fmla="*/ 2386361 w 2810568"/>
                <a:gd name="connsiteY90" fmla="*/ 379142 h 920276"/>
                <a:gd name="connsiteX91" fmla="*/ 2430966 w 2810568"/>
                <a:gd name="connsiteY91" fmla="*/ 312235 h 920276"/>
                <a:gd name="connsiteX92" fmla="*/ 2464419 w 2810568"/>
                <a:gd name="connsiteY92" fmla="*/ 245327 h 920276"/>
                <a:gd name="connsiteX93" fmla="*/ 2497873 w 2810568"/>
                <a:gd name="connsiteY93" fmla="*/ 278781 h 920276"/>
                <a:gd name="connsiteX94" fmla="*/ 2531327 w 2810568"/>
                <a:gd name="connsiteY94" fmla="*/ 256479 h 920276"/>
                <a:gd name="connsiteX95" fmla="*/ 2587083 w 2810568"/>
                <a:gd name="connsiteY95" fmla="*/ 434898 h 920276"/>
                <a:gd name="connsiteX96" fmla="*/ 2598234 w 2810568"/>
                <a:gd name="connsiteY96" fmla="*/ 479503 h 920276"/>
                <a:gd name="connsiteX97" fmla="*/ 2620536 w 2810568"/>
                <a:gd name="connsiteY97" fmla="*/ 345688 h 920276"/>
                <a:gd name="connsiteX98" fmla="*/ 2631687 w 2810568"/>
                <a:gd name="connsiteY98" fmla="*/ 289932 h 920276"/>
                <a:gd name="connsiteX99" fmla="*/ 2665141 w 2810568"/>
                <a:gd name="connsiteY99" fmla="*/ 245327 h 920276"/>
                <a:gd name="connsiteX100" fmla="*/ 2676292 w 2810568"/>
                <a:gd name="connsiteY100" fmla="*/ 189571 h 920276"/>
                <a:gd name="connsiteX101" fmla="*/ 2687444 w 2810568"/>
                <a:gd name="connsiteY101" fmla="*/ 223025 h 920276"/>
                <a:gd name="connsiteX102" fmla="*/ 2698595 w 2810568"/>
                <a:gd name="connsiteY102" fmla="*/ 278781 h 920276"/>
                <a:gd name="connsiteX103" fmla="*/ 2709746 w 2810568"/>
                <a:gd name="connsiteY103" fmla="*/ 323386 h 920276"/>
                <a:gd name="connsiteX104" fmla="*/ 2732048 w 2810568"/>
                <a:gd name="connsiteY104" fmla="*/ 434898 h 920276"/>
                <a:gd name="connsiteX105" fmla="*/ 2743200 w 2810568"/>
                <a:gd name="connsiteY105" fmla="*/ 468352 h 920276"/>
                <a:gd name="connsiteX106" fmla="*/ 2776653 w 2810568"/>
                <a:gd name="connsiteY106" fmla="*/ 479503 h 920276"/>
                <a:gd name="connsiteX107" fmla="*/ 2810107 w 2810568"/>
                <a:gd name="connsiteY107" fmla="*/ 468352 h 920276"/>
                <a:gd name="connsiteX108" fmla="*/ 2810107 w 2810568"/>
                <a:gd name="connsiteY108" fmla="*/ 479503 h 9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10568" h="920276">
                  <a:moveTo>
                    <a:pt x="0" y="468352"/>
                  </a:moveTo>
                  <a:cubicBezTo>
                    <a:pt x="29734" y="458440"/>
                    <a:pt x="50501" y="453268"/>
                    <a:pt x="78058" y="434898"/>
                  </a:cubicBezTo>
                  <a:cubicBezTo>
                    <a:pt x="86806" y="429066"/>
                    <a:pt x="92927" y="420030"/>
                    <a:pt x="100361" y="412596"/>
                  </a:cubicBezTo>
                  <a:cubicBezTo>
                    <a:pt x="111512" y="420030"/>
                    <a:pt x="123349" y="426526"/>
                    <a:pt x="133814" y="434898"/>
                  </a:cubicBezTo>
                  <a:cubicBezTo>
                    <a:pt x="142024" y="441466"/>
                    <a:pt x="145747" y="455472"/>
                    <a:pt x="156117" y="457200"/>
                  </a:cubicBezTo>
                  <a:cubicBezTo>
                    <a:pt x="171234" y="459719"/>
                    <a:pt x="185854" y="449766"/>
                    <a:pt x="200722" y="446049"/>
                  </a:cubicBezTo>
                  <a:cubicBezTo>
                    <a:pt x="211873" y="449766"/>
                    <a:pt x="222649" y="459505"/>
                    <a:pt x="234175" y="457200"/>
                  </a:cubicBezTo>
                  <a:cubicBezTo>
                    <a:pt x="264090" y="451217"/>
                    <a:pt x="264854" y="391628"/>
                    <a:pt x="267629" y="379142"/>
                  </a:cubicBezTo>
                  <a:cubicBezTo>
                    <a:pt x="285054" y="300728"/>
                    <a:pt x="271308" y="366261"/>
                    <a:pt x="289931" y="301083"/>
                  </a:cubicBezTo>
                  <a:cubicBezTo>
                    <a:pt x="294141" y="286347"/>
                    <a:pt x="296679" y="271158"/>
                    <a:pt x="301083" y="256479"/>
                  </a:cubicBezTo>
                  <a:cubicBezTo>
                    <a:pt x="307838" y="233961"/>
                    <a:pt x="323385" y="189571"/>
                    <a:pt x="323385" y="189571"/>
                  </a:cubicBezTo>
                  <a:cubicBezTo>
                    <a:pt x="327102" y="163552"/>
                    <a:pt x="329834" y="137373"/>
                    <a:pt x="334536" y="111513"/>
                  </a:cubicBezTo>
                  <a:cubicBezTo>
                    <a:pt x="337278" y="96434"/>
                    <a:pt x="330361" y="66908"/>
                    <a:pt x="345687" y="66908"/>
                  </a:cubicBezTo>
                  <a:cubicBezTo>
                    <a:pt x="361013" y="66908"/>
                    <a:pt x="353122" y="96645"/>
                    <a:pt x="356839" y="111513"/>
                  </a:cubicBezTo>
                  <a:cubicBezTo>
                    <a:pt x="367990" y="107796"/>
                    <a:pt x="381980" y="108673"/>
                    <a:pt x="390292" y="100361"/>
                  </a:cubicBezTo>
                  <a:cubicBezTo>
                    <a:pt x="398604" y="92049"/>
                    <a:pt x="399139" y="55382"/>
                    <a:pt x="401444" y="66908"/>
                  </a:cubicBezTo>
                  <a:cubicBezTo>
                    <a:pt x="410949" y="114432"/>
                    <a:pt x="408878" y="163552"/>
                    <a:pt x="412595" y="211874"/>
                  </a:cubicBezTo>
                  <a:cubicBezTo>
                    <a:pt x="482937" y="141529"/>
                    <a:pt x="430122" y="183265"/>
                    <a:pt x="446048" y="390293"/>
                  </a:cubicBezTo>
                  <a:cubicBezTo>
                    <a:pt x="448347" y="420173"/>
                    <a:pt x="453483" y="449766"/>
                    <a:pt x="457200" y="479503"/>
                  </a:cubicBezTo>
                  <a:cubicBezTo>
                    <a:pt x="460917" y="464635"/>
                    <a:pt x="465609" y="449977"/>
                    <a:pt x="468351" y="434898"/>
                  </a:cubicBezTo>
                  <a:cubicBezTo>
                    <a:pt x="473053" y="409038"/>
                    <a:pt x="454567" y="365151"/>
                    <a:pt x="479502" y="356840"/>
                  </a:cubicBezTo>
                  <a:cubicBezTo>
                    <a:pt x="501804" y="349406"/>
                    <a:pt x="496103" y="400940"/>
                    <a:pt x="501805" y="423747"/>
                  </a:cubicBezTo>
                  <a:cubicBezTo>
                    <a:pt x="536665" y="563192"/>
                    <a:pt x="492112" y="389821"/>
                    <a:pt x="524107" y="501805"/>
                  </a:cubicBezTo>
                  <a:cubicBezTo>
                    <a:pt x="528317" y="516541"/>
                    <a:pt x="531541" y="531542"/>
                    <a:pt x="535258" y="546410"/>
                  </a:cubicBezTo>
                  <a:cubicBezTo>
                    <a:pt x="574185" y="507485"/>
                    <a:pt x="554236" y="534082"/>
                    <a:pt x="579863" y="457200"/>
                  </a:cubicBezTo>
                  <a:lnTo>
                    <a:pt x="591014" y="423747"/>
                  </a:lnTo>
                  <a:cubicBezTo>
                    <a:pt x="629941" y="462672"/>
                    <a:pt x="609992" y="436075"/>
                    <a:pt x="635619" y="512957"/>
                  </a:cubicBezTo>
                  <a:lnTo>
                    <a:pt x="646770" y="546410"/>
                  </a:lnTo>
                  <a:lnTo>
                    <a:pt x="657922" y="579864"/>
                  </a:lnTo>
                  <a:cubicBezTo>
                    <a:pt x="661639" y="602166"/>
                    <a:pt x="664639" y="624600"/>
                    <a:pt x="669073" y="646771"/>
                  </a:cubicBezTo>
                  <a:cubicBezTo>
                    <a:pt x="672079" y="661799"/>
                    <a:pt x="677218" y="676348"/>
                    <a:pt x="680224" y="691376"/>
                  </a:cubicBezTo>
                  <a:cubicBezTo>
                    <a:pt x="684658" y="713547"/>
                    <a:pt x="687658" y="735981"/>
                    <a:pt x="691375" y="758283"/>
                  </a:cubicBezTo>
                  <a:cubicBezTo>
                    <a:pt x="719409" y="674188"/>
                    <a:pt x="681591" y="777855"/>
                    <a:pt x="724829" y="691376"/>
                  </a:cubicBezTo>
                  <a:cubicBezTo>
                    <a:pt x="739891" y="661252"/>
                    <a:pt x="740278" y="621853"/>
                    <a:pt x="747131" y="591015"/>
                  </a:cubicBezTo>
                  <a:cubicBezTo>
                    <a:pt x="749681" y="579540"/>
                    <a:pt x="754566" y="568712"/>
                    <a:pt x="758283" y="557561"/>
                  </a:cubicBezTo>
                  <a:cubicBezTo>
                    <a:pt x="762000" y="531542"/>
                    <a:pt x="750849" y="498088"/>
                    <a:pt x="769434" y="479503"/>
                  </a:cubicBezTo>
                  <a:cubicBezTo>
                    <a:pt x="782836" y="466101"/>
                    <a:pt x="780585" y="535259"/>
                    <a:pt x="780585" y="535259"/>
                  </a:cubicBezTo>
                  <a:cubicBezTo>
                    <a:pt x="784302" y="490654"/>
                    <a:pt x="753780" y="425166"/>
                    <a:pt x="791736" y="401444"/>
                  </a:cubicBezTo>
                  <a:cubicBezTo>
                    <a:pt x="822940" y="381941"/>
                    <a:pt x="869795" y="479503"/>
                    <a:pt x="869795" y="479503"/>
                  </a:cubicBezTo>
                  <a:cubicBezTo>
                    <a:pt x="877491" y="502590"/>
                    <a:pt x="879938" y="545794"/>
                    <a:pt x="914400" y="490654"/>
                  </a:cubicBezTo>
                  <a:cubicBezTo>
                    <a:pt x="926860" y="470719"/>
                    <a:pt x="936702" y="423747"/>
                    <a:pt x="936702" y="423747"/>
                  </a:cubicBezTo>
                  <a:cubicBezTo>
                    <a:pt x="944136" y="431181"/>
                    <a:pt x="949990" y="440640"/>
                    <a:pt x="959005" y="446049"/>
                  </a:cubicBezTo>
                  <a:cubicBezTo>
                    <a:pt x="991941" y="465810"/>
                    <a:pt x="1000686" y="455143"/>
                    <a:pt x="1037063" y="446049"/>
                  </a:cubicBezTo>
                  <a:cubicBezTo>
                    <a:pt x="1048214" y="453483"/>
                    <a:pt x="1062145" y="457887"/>
                    <a:pt x="1070517" y="468352"/>
                  </a:cubicBezTo>
                  <a:cubicBezTo>
                    <a:pt x="1077860" y="477530"/>
                    <a:pt x="1075621" y="491726"/>
                    <a:pt x="1081668" y="501805"/>
                  </a:cubicBezTo>
                  <a:cubicBezTo>
                    <a:pt x="1087077" y="510820"/>
                    <a:pt x="1096536" y="516674"/>
                    <a:pt x="1103970" y="524108"/>
                  </a:cubicBezTo>
                  <a:cubicBezTo>
                    <a:pt x="1157822" y="470256"/>
                    <a:pt x="1092306" y="538688"/>
                    <a:pt x="1148575" y="468352"/>
                  </a:cubicBezTo>
                  <a:cubicBezTo>
                    <a:pt x="1155143" y="460142"/>
                    <a:pt x="1163444" y="453483"/>
                    <a:pt x="1170878" y="446049"/>
                  </a:cubicBezTo>
                  <a:cubicBezTo>
                    <a:pt x="1200614" y="356842"/>
                    <a:pt x="1170878" y="468351"/>
                    <a:pt x="1170878" y="379142"/>
                  </a:cubicBezTo>
                  <a:cubicBezTo>
                    <a:pt x="1170878" y="302428"/>
                    <a:pt x="1275463" y="133549"/>
                    <a:pt x="1282390" y="122664"/>
                  </a:cubicBezTo>
                  <a:lnTo>
                    <a:pt x="1360448" y="0"/>
                  </a:lnTo>
                  <a:cubicBezTo>
                    <a:pt x="1364165" y="14868"/>
                    <a:pt x="1373391" y="29384"/>
                    <a:pt x="1371600" y="44605"/>
                  </a:cubicBezTo>
                  <a:cubicBezTo>
                    <a:pt x="1362850" y="118980"/>
                    <a:pt x="1347346" y="161970"/>
                    <a:pt x="1326995" y="223025"/>
                  </a:cubicBezTo>
                  <a:cubicBezTo>
                    <a:pt x="1330712" y="241610"/>
                    <a:pt x="1322983" y="267409"/>
                    <a:pt x="1338146" y="278781"/>
                  </a:cubicBezTo>
                  <a:cubicBezTo>
                    <a:pt x="1348868" y="286822"/>
                    <a:pt x="1359613" y="262473"/>
                    <a:pt x="1371600" y="256479"/>
                  </a:cubicBezTo>
                  <a:cubicBezTo>
                    <a:pt x="1382113" y="251222"/>
                    <a:pt x="1393902" y="249044"/>
                    <a:pt x="1405053" y="245327"/>
                  </a:cubicBezTo>
                  <a:cubicBezTo>
                    <a:pt x="1416204" y="234176"/>
                    <a:pt x="1422737" y="211874"/>
                    <a:pt x="1438507" y="211874"/>
                  </a:cubicBezTo>
                  <a:cubicBezTo>
                    <a:pt x="1451909" y="211874"/>
                    <a:pt x="1456571" y="232613"/>
                    <a:pt x="1460809" y="245327"/>
                  </a:cubicBezTo>
                  <a:cubicBezTo>
                    <a:pt x="1467959" y="266777"/>
                    <a:pt x="1467056" y="290163"/>
                    <a:pt x="1471961" y="312235"/>
                  </a:cubicBezTo>
                  <a:cubicBezTo>
                    <a:pt x="1474511" y="323709"/>
                    <a:pt x="1479395" y="334537"/>
                    <a:pt x="1483112" y="345688"/>
                  </a:cubicBezTo>
                  <a:cubicBezTo>
                    <a:pt x="1459297" y="417136"/>
                    <a:pt x="1471788" y="356840"/>
                    <a:pt x="1505414" y="356840"/>
                  </a:cubicBezTo>
                  <a:cubicBezTo>
                    <a:pt x="1515927" y="356840"/>
                    <a:pt x="1520283" y="371708"/>
                    <a:pt x="1527717" y="379142"/>
                  </a:cubicBezTo>
                  <a:cubicBezTo>
                    <a:pt x="1535151" y="394010"/>
                    <a:pt x="1540798" y="409916"/>
                    <a:pt x="1550019" y="423747"/>
                  </a:cubicBezTo>
                  <a:cubicBezTo>
                    <a:pt x="1555851" y="432495"/>
                    <a:pt x="1562348" y="449374"/>
                    <a:pt x="1572322" y="446049"/>
                  </a:cubicBezTo>
                  <a:cubicBezTo>
                    <a:pt x="1583473" y="442332"/>
                    <a:pt x="1577426" y="422675"/>
                    <a:pt x="1583473" y="412596"/>
                  </a:cubicBezTo>
                  <a:cubicBezTo>
                    <a:pt x="1588882" y="403581"/>
                    <a:pt x="1598341" y="397727"/>
                    <a:pt x="1605775" y="390293"/>
                  </a:cubicBezTo>
                  <a:cubicBezTo>
                    <a:pt x="1609492" y="401444"/>
                    <a:pt x="1608615" y="415435"/>
                    <a:pt x="1616927" y="423747"/>
                  </a:cubicBezTo>
                  <a:cubicBezTo>
                    <a:pt x="1625238" y="432058"/>
                    <a:pt x="1639078" y="431669"/>
                    <a:pt x="1650380" y="434898"/>
                  </a:cubicBezTo>
                  <a:cubicBezTo>
                    <a:pt x="1696957" y="448205"/>
                    <a:pt x="1709319" y="448438"/>
                    <a:pt x="1761892" y="457200"/>
                  </a:cubicBezTo>
                  <a:cubicBezTo>
                    <a:pt x="1780477" y="464634"/>
                    <a:pt x="1797786" y="477020"/>
                    <a:pt x="1817648" y="479503"/>
                  </a:cubicBezTo>
                  <a:cubicBezTo>
                    <a:pt x="1861908" y="485036"/>
                    <a:pt x="1847730" y="459102"/>
                    <a:pt x="1862253" y="434898"/>
                  </a:cubicBezTo>
                  <a:cubicBezTo>
                    <a:pt x="1867662" y="425883"/>
                    <a:pt x="1877122" y="420030"/>
                    <a:pt x="1884556" y="412596"/>
                  </a:cubicBezTo>
                  <a:cubicBezTo>
                    <a:pt x="1888087" y="426719"/>
                    <a:pt x="1891847" y="474270"/>
                    <a:pt x="1918009" y="479503"/>
                  </a:cubicBezTo>
                  <a:cubicBezTo>
                    <a:pt x="1929535" y="481808"/>
                    <a:pt x="1940312" y="472069"/>
                    <a:pt x="1951463" y="468352"/>
                  </a:cubicBezTo>
                  <a:cubicBezTo>
                    <a:pt x="1973485" y="578466"/>
                    <a:pt x="1948239" y="469831"/>
                    <a:pt x="1984917" y="579864"/>
                  </a:cubicBezTo>
                  <a:cubicBezTo>
                    <a:pt x="2008921" y="651874"/>
                    <a:pt x="1979170" y="599122"/>
                    <a:pt x="2018370" y="657922"/>
                  </a:cubicBezTo>
                  <a:cubicBezTo>
                    <a:pt x="2053686" y="551982"/>
                    <a:pt x="1992385" y="750514"/>
                    <a:pt x="2018370" y="490654"/>
                  </a:cubicBezTo>
                  <a:cubicBezTo>
                    <a:pt x="2019416" y="480192"/>
                    <a:pt x="2034105" y="504747"/>
                    <a:pt x="2040673" y="512957"/>
                  </a:cubicBezTo>
                  <a:cubicBezTo>
                    <a:pt x="2102774" y="590583"/>
                    <a:pt x="2016960" y="500395"/>
                    <a:pt x="2096429" y="579864"/>
                  </a:cubicBezTo>
                  <a:cubicBezTo>
                    <a:pt x="2100146" y="568713"/>
                    <a:pt x="2101532" y="556489"/>
                    <a:pt x="2107580" y="546410"/>
                  </a:cubicBezTo>
                  <a:cubicBezTo>
                    <a:pt x="2112989" y="537395"/>
                    <a:pt x="2120479" y="519406"/>
                    <a:pt x="2129883" y="524108"/>
                  </a:cubicBezTo>
                  <a:cubicBezTo>
                    <a:pt x="2144751" y="531542"/>
                    <a:pt x="2144751" y="553845"/>
                    <a:pt x="2152185" y="568713"/>
                  </a:cubicBezTo>
                  <a:cubicBezTo>
                    <a:pt x="2167053" y="564996"/>
                    <a:pt x="2193784" y="542533"/>
                    <a:pt x="2196790" y="557561"/>
                  </a:cubicBezTo>
                  <a:cubicBezTo>
                    <a:pt x="2248789" y="817557"/>
                    <a:pt x="2135155" y="920276"/>
                    <a:pt x="2230244" y="825191"/>
                  </a:cubicBezTo>
                  <a:cubicBezTo>
                    <a:pt x="2237678" y="802888"/>
                    <a:pt x="2246844" y="781090"/>
                    <a:pt x="2252546" y="758283"/>
                  </a:cubicBezTo>
                  <a:cubicBezTo>
                    <a:pt x="2256263" y="743415"/>
                    <a:pt x="2259293" y="728358"/>
                    <a:pt x="2263697" y="713679"/>
                  </a:cubicBezTo>
                  <a:cubicBezTo>
                    <a:pt x="2270452" y="691161"/>
                    <a:pt x="2286000" y="646771"/>
                    <a:pt x="2286000" y="646771"/>
                  </a:cubicBezTo>
                  <a:cubicBezTo>
                    <a:pt x="2289717" y="620752"/>
                    <a:pt x="2295055" y="594913"/>
                    <a:pt x="2297151" y="568713"/>
                  </a:cubicBezTo>
                  <a:cubicBezTo>
                    <a:pt x="2314497" y="351881"/>
                    <a:pt x="2260038" y="416255"/>
                    <a:pt x="2330605" y="345688"/>
                  </a:cubicBezTo>
                  <a:cubicBezTo>
                    <a:pt x="2334322" y="334537"/>
                    <a:pt x="2331677" y="306187"/>
                    <a:pt x="2341756" y="312235"/>
                  </a:cubicBezTo>
                  <a:cubicBezTo>
                    <a:pt x="2364740" y="326026"/>
                    <a:pt x="2386361" y="379142"/>
                    <a:pt x="2386361" y="379142"/>
                  </a:cubicBezTo>
                  <a:cubicBezTo>
                    <a:pt x="2401229" y="356840"/>
                    <a:pt x="2424465" y="338239"/>
                    <a:pt x="2430966" y="312235"/>
                  </a:cubicBezTo>
                  <a:cubicBezTo>
                    <a:pt x="2444667" y="257430"/>
                    <a:pt x="2431280" y="278467"/>
                    <a:pt x="2464419" y="245327"/>
                  </a:cubicBezTo>
                  <a:cubicBezTo>
                    <a:pt x="2475570" y="256478"/>
                    <a:pt x="2483767" y="285834"/>
                    <a:pt x="2497873" y="278781"/>
                  </a:cubicBezTo>
                  <a:cubicBezTo>
                    <a:pt x="2542657" y="256389"/>
                    <a:pt x="2476586" y="174369"/>
                    <a:pt x="2531327" y="256479"/>
                  </a:cubicBezTo>
                  <a:cubicBezTo>
                    <a:pt x="2568812" y="406420"/>
                    <a:pt x="2544218" y="349170"/>
                    <a:pt x="2587083" y="434898"/>
                  </a:cubicBezTo>
                  <a:cubicBezTo>
                    <a:pt x="2590800" y="449766"/>
                    <a:pt x="2592853" y="493853"/>
                    <a:pt x="2598234" y="479503"/>
                  </a:cubicBezTo>
                  <a:cubicBezTo>
                    <a:pt x="2614112" y="437162"/>
                    <a:pt x="2611668" y="390030"/>
                    <a:pt x="2620536" y="345688"/>
                  </a:cubicBezTo>
                  <a:cubicBezTo>
                    <a:pt x="2624253" y="327103"/>
                    <a:pt x="2623989" y="307252"/>
                    <a:pt x="2631687" y="289932"/>
                  </a:cubicBezTo>
                  <a:cubicBezTo>
                    <a:pt x="2639235" y="272948"/>
                    <a:pt x="2653990" y="260195"/>
                    <a:pt x="2665141" y="245327"/>
                  </a:cubicBezTo>
                  <a:cubicBezTo>
                    <a:pt x="2668858" y="226742"/>
                    <a:pt x="2662890" y="202973"/>
                    <a:pt x="2676292" y="189571"/>
                  </a:cubicBezTo>
                  <a:cubicBezTo>
                    <a:pt x="2684604" y="181259"/>
                    <a:pt x="2684593" y="211621"/>
                    <a:pt x="2687444" y="223025"/>
                  </a:cubicBezTo>
                  <a:cubicBezTo>
                    <a:pt x="2692041" y="241412"/>
                    <a:pt x="2694484" y="260279"/>
                    <a:pt x="2698595" y="278781"/>
                  </a:cubicBezTo>
                  <a:cubicBezTo>
                    <a:pt x="2701920" y="293742"/>
                    <a:pt x="2706740" y="308358"/>
                    <a:pt x="2709746" y="323386"/>
                  </a:cubicBezTo>
                  <a:cubicBezTo>
                    <a:pt x="2724347" y="396394"/>
                    <a:pt x="2714782" y="374470"/>
                    <a:pt x="2732048" y="434898"/>
                  </a:cubicBezTo>
                  <a:cubicBezTo>
                    <a:pt x="2735277" y="446200"/>
                    <a:pt x="2734888" y="460040"/>
                    <a:pt x="2743200" y="468352"/>
                  </a:cubicBezTo>
                  <a:cubicBezTo>
                    <a:pt x="2751511" y="476663"/>
                    <a:pt x="2765502" y="475786"/>
                    <a:pt x="2776653" y="479503"/>
                  </a:cubicBezTo>
                  <a:cubicBezTo>
                    <a:pt x="2803826" y="370814"/>
                    <a:pt x="2795912" y="354787"/>
                    <a:pt x="2810107" y="468352"/>
                  </a:cubicBezTo>
                  <a:cubicBezTo>
                    <a:pt x="2810568" y="472040"/>
                    <a:pt x="2810107" y="475786"/>
                    <a:pt x="2810107" y="479503"/>
                  </a:cubicBezTo>
                </a:path>
              </a:pathLst>
            </a:custGeom>
            <a:ln>
              <a:solidFill>
                <a:srgbClr val="FEF802"/>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94" name="Straight Connector 93"/>
            <p:cNvCxnSpPr/>
            <p:nvPr/>
          </p:nvCxnSpPr>
          <p:spPr>
            <a:xfrm>
              <a:off x="2949238" y="3448501"/>
              <a:ext cx="2215342" cy="0"/>
            </a:xfrm>
            <a:prstGeom prst="line">
              <a:avLst/>
            </a:prstGeom>
            <a:ln>
              <a:solidFill>
                <a:srgbClr val="FEF802"/>
              </a:solidFill>
            </a:ln>
          </p:spPr>
          <p:style>
            <a:lnRef idx="1">
              <a:schemeClr val="accent1"/>
            </a:lnRef>
            <a:fillRef idx="0">
              <a:schemeClr val="accent1"/>
            </a:fillRef>
            <a:effectRef idx="0">
              <a:schemeClr val="accent1"/>
            </a:effectRef>
            <a:fontRef idx="minor">
              <a:schemeClr val="tx1"/>
            </a:fontRef>
          </p:style>
        </p:cxnSp>
        <p:sp>
          <p:nvSpPr>
            <p:cNvPr id="95" name="Freeform 94"/>
            <p:cNvSpPr/>
            <p:nvPr/>
          </p:nvSpPr>
          <p:spPr>
            <a:xfrm>
              <a:off x="3003271" y="3581400"/>
              <a:ext cx="2169622" cy="418963"/>
            </a:xfrm>
            <a:custGeom>
              <a:avLst/>
              <a:gdLst>
                <a:gd name="connsiteX0" fmla="*/ 0 w 2910468"/>
                <a:gd name="connsiteY0" fmla="*/ 178420 h 435722"/>
                <a:gd name="connsiteX1" fmla="*/ 111512 w 2910468"/>
                <a:gd name="connsiteY1" fmla="*/ 167269 h 435722"/>
                <a:gd name="connsiteX2" fmla="*/ 122663 w 2910468"/>
                <a:gd name="connsiteY2" fmla="*/ 133815 h 435722"/>
                <a:gd name="connsiteX3" fmla="*/ 111512 w 2910468"/>
                <a:gd name="connsiteY3" fmla="*/ 78059 h 435722"/>
                <a:gd name="connsiteX4" fmla="*/ 144966 w 2910468"/>
                <a:gd name="connsiteY4" fmla="*/ 89210 h 435722"/>
                <a:gd name="connsiteX5" fmla="*/ 167268 w 2910468"/>
                <a:gd name="connsiteY5" fmla="*/ 167269 h 435722"/>
                <a:gd name="connsiteX6" fmla="*/ 245327 w 2910468"/>
                <a:gd name="connsiteY6" fmla="*/ 189571 h 435722"/>
                <a:gd name="connsiteX7" fmla="*/ 256478 w 2910468"/>
                <a:gd name="connsiteY7" fmla="*/ 223025 h 435722"/>
                <a:gd name="connsiteX8" fmla="*/ 267629 w 2910468"/>
                <a:gd name="connsiteY8" fmla="*/ 178420 h 435722"/>
                <a:gd name="connsiteX9" fmla="*/ 323385 w 2910468"/>
                <a:gd name="connsiteY9" fmla="*/ 144966 h 435722"/>
                <a:gd name="connsiteX10" fmla="*/ 356839 w 2910468"/>
                <a:gd name="connsiteY10" fmla="*/ 111513 h 435722"/>
                <a:gd name="connsiteX11" fmla="*/ 390293 w 2910468"/>
                <a:gd name="connsiteY11" fmla="*/ 100361 h 435722"/>
                <a:gd name="connsiteX12" fmla="*/ 412595 w 2910468"/>
                <a:gd name="connsiteY12" fmla="*/ 33454 h 435722"/>
                <a:gd name="connsiteX13" fmla="*/ 423746 w 2910468"/>
                <a:gd name="connsiteY13" fmla="*/ 0 h 435722"/>
                <a:gd name="connsiteX14" fmla="*/ 446049 w 2910468"/>
                <a:gd name="connsiteY14" fmla="*/ 66908 h 435722"/>
                <a:gd name="connsiteX15" fmla="*/ 457200 w 2910468"/>
                <a:gd name="connsiteY15" fmla="*/ 100361 h 435722"/>
                <a:gd name="connsiteX16" fmla="*/ 479502 w 2910468"/>
                <a:gd name="connsiteY16" fmla="*/ 66908 h 435722"/>
                <a:gd name="connsiteX17" fmla="*/ 501805 w 2910468"/>
                <a:gd name="connsiteY17" fmla="*/ 89210 h 435722"/>
                <a:gd name="connsiteX18" fmla="*/ 524107 w 2910468"/>
                <a:gd name="connsiteY18" fmla="*/ 122664 h 435722"/>
                <a:gd name="connsiteX19" fmla="*/ 579863 w 2910468"/>
                <a:gd name="connsiteY19" fmla="*/ 66908 h 435722"/>
                <a:gd name="connsiteX20" fmla="*/ 613317 w 2910468"/>
                <a:gd name="connsiteY20" fmla="*/ 133815 h 435722"/>
                <a:gd name="connsiteX21" fmla="*/ 591015 w 2910468"/>
                <a:gd name="connsiteY21" fmla="*/ 167269 h 435722"/>
                <a:gd name="connsiteX22" fmla="*/ 602166 w 2910468"/>
                <a:gd name="connsiteY22" fmla="*/ 223025 h 435722"/>
                <a:gd name="connsiteX23" fmla="*/ 624468 w 2910468"/>
                <a:gd name="connsiteY23" fmla="*/ 256478 h 435722"/>
                <a:gd name="connsiteX24" fmla="*/ 635619 w 2910468"/>
                <a:gd name="connsiteY24" fmla="*/ 256478 h 435722"/>
                <a:gd name="connsiteX25" fmla="*/ 646771 w 2910468"/>
                <a:gd name="connsiteY25" fmla="*/ 312235 h 435722"/>
                <a:gd name="connsiteX26" fmla="*/ 702527 w 2910468"/>
                <a:gd name="connsiteY26" fmla="*/ 278781 h 435722"/>
                <a:gd name="connsiteX27" fmla="*/ 680224 w 2910468"/>
                <a:gd name="connsiteY27" fmla="*/ 245327 h 435722"/>
                <a:gd name="connsiteX28" fmla="*/ 691376 w 2910468"/>
                <a:gd name="connsiteY28" fmla="*/ 211874 h 435722"/>
                <a:gd name="connsiteX29" fmla="*/ 713678 w 2910468"/>
                <a:gd name="connsiteY29" fmla="*/ 133815 h 435722"/>
                <a:gd name="connsiteX30" fmla="*/ 747132 w 2910468"/>
                <a:gd name="connsiteY30" fmla="*/ 122664 h 435722"/>
                <a:gd name="connsiteX31" fmla="*/ 769434 w 2910468"/>
                <a:gd name="connsiteY31" fmla="*/ 156117 h 435722"/>
                <a:gd name="connsiteX32" fmla="*/ 780585 w 2910468"/>
                <a:gd name="connsiteY32" fmla="*/ 211874 h 435722"/>
                <a:gd name="connsiteX33" fmla="*/ 791737 w 2910468"/>
                <a:gd name="connsiteY33" fmla="*/ 245327 h 435722"/>
                <a:gd name="connsiteX34" fmla="*/ 825190 w 2910468"/>
                <a:gd name="connsiteY34" fmla="*/ 211874 h 435722"/>
                <a:gd name="connsiteX35" fmla="*/ 836341 w 2910468"/>
                <a:gd name="connsiteY35" fmla="*/ 267630 h 435722"/>
                <a:gd name="connsiteX36" fmla="*/ 847493 w 2910468"/>
                <a:gd name="connsiteY36" fmla="*/ 234176 h 435722"/>
                <a:gd name="connsiteX37" fmla="*/ 869795 w 2910468"/>
                <a:gd name="connsiteY37" fmla="*/ 189571 h 435722"/>
                <a:gd name="connsiteX38" fmla="*/ 880946 w 2910468"/>
                <a:gd name="connsiteY38" fmla="*/ 144966 h 435722"/>
                <a:gd name="connsiteX39" fmla="*/ 892097 w 2910468"/>
                <a:gd name="connsiteY39" fmla="*/ 111513 h 435722"/>
                <a:gd name="connsiteX40" fmla="*/ 892097 w 2910468"/>
                <a:gd name="connsiteY40" fmla="*/ 245327 h 435722"/>
                <a:gd name="connsiteX41" fmla="*/ 903249 w 2910468"/>
                <a:gd name="connsiteY41" fmla="*/ 200722 h 435722"/>
                <a:gd name="connsiteX42" fmla="*/ 936702 w 2910468"/>
                <a:gd name="connsiteY42" fmla="*/ 178420 h 435722"/>
                <a:gd name="connsiteX43" fmla="*/ 947854 w 2910468"/>
                <a:gd name="connsiteY43" fmla="*/ 122664 h 435722"/>
                <a:gd name="connsiteX44" fmla="*/ 959005 w 2910468"/>
                <a:gd name="connsiteY44" fmla="*/ 78059 h 435722"/>
                <a:gd name="connsiteX45" fmla="*/ 970156 w 2910468"/>
                <a:gd name="connsiteY45" fmla="*/ 144966 h 435722"/>
                <a:gd name="connsiteX46" fmla="*/ 992458 w 2910468"/>
                <a:gd name="connsiteY46" fmla="*/ 200722 h 435722"/>
                <a:gd name="connsiteX47" fmla="*/ 992458 w 2910468"/>
                <a:gd name="connsiteY47" fmla="*/ 256478 h 435722"/>
                <a:gd name="connsiteX48" fmla="*/ 1014761 w 2910468"/>
                <a:gd name="connsiteY48" fmla="*/ 133815 h 435722"/>
                <a:gd name="connsiteX49" fmla="*/ 1048215 w 2910468"/>
                <a:gd name="connsiteY49" fmla="*/ 156117 h 435722"/>
                <a:gd name="connsiteX50" fmla="*/ 1081668 w 2910468"/>
                <a:gd name="connsiteY50" fmla="*/ 111513 h 435722"/>
                <a:gd name="connsiteX51" fmla="*/ 1092819 w 2910468"/>
                <a:gd name="connsiteY51" fmla="*/ 189571 h 435722"/>
                <a:gd name="connsiteX52" fmla="*/ 1115122 w 2910468"/>
                <a:gd name="connsiteY52" fmla="*/ 211874 h 435722"/>
                <a:gd name="connsiteX53" fmla="*/ 1126273 w 2910468"/>
                <a:gd name="connsiteY53" fmla="*/ 245327 h 435722"/>
                <a:gd name="connsiteX54" fmla="*/ 1170878 w 2910468"/>
                <a:gd name="connsiteY54" fmla="*/ 167269 h 435722"/>
                <a:gd name="connsiteX55" fmla="*/ 1237785 w 2910468"/>
                <a:gd name="connsiteY55" fmla="*/ 111513 h 435722"/>
                <a:gd name="connsiteX56" fmla="*/ 1271239 w 2910468"/>
                <a:gd name="connsiteY56" fmla="*/ 66908 h 435722"/>
                <a:gd name="connsiteX57" fmla="*/ 1293541 w 2910468"/>
                <a:gd name="connsiteY57" fmla="*/ 44605 h 435722"/>
                <a:gd name="connsiteX58" fmla="*/ 1326995 w 2910468"/>
                <a:gd name="connsiteY58" fmla="*/ 55756 h 435722"/>
                <a:gd name="connsiteX59" fmla="*/ 1338146 w 2910468"/>
                <a:gd name="connsiteY59" fmla="*/ 167269 h 435722"/>
                <a:gd name="connsiteX60" fmla="*/ 1349297 w 2910468"/>
                <a:gd name="connsiteY60" fmla="*/ 245327 h 435722"/>
                <a:gd name="connsiteX61" fmla="*/ 1371600 w 2910468"/>
                <a:gd name="connsiteY61" fmla="*/ 267630 h 435722"/>
                <a:gd name="connsiteX62" fmla="*/ 1405054 w 2910468"/>
                <a:gd name="connsiteY62" fmla="*/ 256478 h 435722"/>
                <a:gd name="connsiteX63" fmla="*/ 1416205 w 2910468"/>
                <a:gd name="connsiteY63" fmla="*/ 223025 h 435722"/>
                <a:gd name="connsiteX64" fmla="*/ 1438507 w 2910468"/>
                <a:gd name="connsiteY64" fmla="*/ 189571 h 435722"/>
                <a:gd name="connsiteX65" fmla="*/ 1460810 w 2910468"/>
                <a:gd name="connsiteY65" fmla="*/ 211874 h 435722"/>
                <a:gd name="connsiteX66" fmla="*/ 1483112 w 2910468"/>
                <a:gd name="connsiteY66" fmla="*/ 234176 h 435722"/>
                <a:gd name="connsiteX67" fmla="*/ 1505415 w 2910468"/>
                <a:gd name="connsiteY67" fmla="*/ 256478 h 435722"/>
                <a:gd name="connsiteX68" fmla="*/ 1516566 w 2910468"/>
                <a:gd name="connsiteY68" fmla="*/ 301083 h 435722"/>
                <a:gd name="connsiteX69" fmla="*/ 1527717 w 2910468"/>
                <a:gd name="connsiteY69" fmla="*/ 334537 h 435722"/>
                <a:gd name="connsiteX70" fmla="*/ 1550019 w 2910468"/>
                <a:gd name="connsiteY70" fmla="*/ 301083 h 435722"/>
                <a:gd name="connsiteX71" fmla="*/ 1561171 w 2910468"/>
                <a:gd name="connsiteY71" fmla="*/ 267630 h 435722"/>
                <a:gd name="connsiteX72" fmla="*/ 1605776 w 2910468"/>
                <a:gd name="connsiteY72" fmla="*/ 223025 h 435722"/>
                <a:gd name="connsiteX73" fmla="*/ 1616927 w 2910468"/>
                <a:gd name="connsiteY73" fmla="*/ 189571 h 435722"/>
                <a:gd name="connsiteX74" fmla="*/ 1639229 w 2910468"/>
                <a:gd name="connsiteY74" fmla="*/ 211874 h 435722"/>
                <a:gd name="connsiteX75" fmla="*/ 1661532 w 2910468"/>
                <a:gd name="connsiteY75" fmla="*/ 289932 h 435722"/>
                <a:gd name="connsiteX76" fmla="*/ 1683834 w 2910468"/>
                <a:gd name="connsiteY76" fmla="*/ 312235 h 435722"/>
                <a:gd name="connsiteX77" fmla="*/ 1728439 w 2910468"/>
                <a:gd name="connsiteY77" fmla="*/ 211874 h 435722"/>
                <a:gd name="connsiteX78" fmla="*/ 1773044 w 2910468"/>
                <a:gd name="connsiteY78" fmla="*/ 167269 h 435722"/>
                <a:gd name="connsiteX79" fmla="*/ 1784195 w 2910468"/>
                <a:gd name="connsiteY79" fmla="*/ 211874 h 435722"/>
                <a:gd name="connsiteX80" fmla="*/ 1795346 w 2910468"/>
                <a:gd name="connsiteY80" fmla="*/ 245327 h 435722"/>
                <a:gd name="connsiteX81" fmla="*/ 1828800 w 2910468"/>
                <a:gd name="connsiteY81" fmla="*/ 234176 h 435722"/>
                <a:gd name="connsiteX82" fmla="*/ 1862254 w 2910468"/>
                <a:gd name="connsiteY82" fmla="*/ 245327 h 435722"/>
                <a:gd name="connsiteX83" fmla="*/ 1895707 w 2910468"/>
                <a:gd name="connsiteY83" fmla="*/ 156117 h 435722"/>
                <a:gd name="connsiteX84" fmla="*/ 1951463 w 2910468"/>
                <a:gd name="connsiteY84" fmla="*/ 100361 h 435722"/>
                <a:gd name="connsiteX85" fmla="*/ 2007219 w 2910468"/>
                <a:gd name="connsiteY85" fmla="*/ 156117 h 435722"/>
                <a:gd name="connsiteX86" fmla="*/ 2074127 w 2910468"/>
                <a:gd name="connsiteY86" fmla="*/ 144966 h 435722"/>
                <a:gd name="connsiteX87" fmla="*/ 2118732 w 2910468"/>
                <a:gd name="connsiteY87" fmla="*/ 100361 h 435722"/>
                <a:gd name="connsiteX88" fmla="*/ 2163337 w 2910468"/>
                <a:gd name="connsiteY88" fmla="*/ 144966 h 435722"/>
                <a:gd name="connsiteX89" fmla="*/ 2185639 w 2910468"/>
                <a:gd name="connsiteY89" fmla="*/ 167269 h 435722"/>
                <a:gd name="connsiteX90" fmla="*/ 2219093 w 2910468"/>
                <a:gd name="connsiteY90" fmla="*/ 156117 h 435722"/>
                <a:gd name="connsiteX91" fmla="*/ 2263697 w 2910468"/>
                <a:gd name="connsiteY91" fmla="*/ 156117 h 435722"/>
                <a:gd name="connsiteX92" fmla="*/ 2297151 w 2910468"/>
                <a:gd name="connsiteY92" fmla="*/ 211874 h 435722"/>
                <a:gd name="connsiteX93" fmla="*/ 2319454 w 2910468"/>
                <a:gd name="connsiteY93" fmla="*/ 189571 h 435722"/>
                <a:gd name="connsiteX94" fmla="*/ 2352907 w 2910468"/>
                <a:gd name="connsiteY94" fmla="*/ 211874 h 435722"/>
                <a:gd name="connsiteX95" fmla="*/ 2419815 w 2910468"/>
                <a:gd name="connsiteY95" fmla="*/ 167269 h 435722"/>
                <a:gd name="connsiteX96" fmla="*/ 2453268 w 2910468"/>
                <a:gd name="connsiteY96" fmla="*/ 156117 h 435722"/>
                <a:gd name="connsiteX97" fmla="*/ 2475571 w 2910468"/>
                <a:gd name="connsiteY97" fmla="*/ 133815 h 435722"/>
                <a:gd name="connsiteX98" fmla="*/ 2486722 w 2910468"/>
                <a:gd name="connsiteY98" fmla="*/ 100361 h 435722"/>
                <a:gd name="connsiteX99" fmla="*/ 2520176 w 2910468"/>
                <a:gd name="connsiteY99" fmla="*/ 89210 h 435722"/>
                <a:gd name="connsiteX100" fmla="*/ 2598234 w 2910468"/>
                <a:gd name="connsiteY100" fmla="*/ 189571 h 435722"/>
                <a:gd name="connsiteX101" fmla="*/ 2642839 w 2910468"/>
                <a:gd name="connsiteY101" fmla="*/ 144966 h 435722"/>
                <a:gd name="connsiteX102" fmla="*/ 2676293 w 2910468"/>
                <a:gd name="connsiteY102" fmla="*/ 122664 h 435722"/>
                <a:gd name="connsiteX103" fmla="*/ 2709746 w 2910468"/>
                <a:gd name="connsiteY103" fmla="*/ 156117 h 435722"/>
                <a:gd name="connsiteX104" fmla="*/ 2743200 w 2910468"/>
                <a:gd name="connsiteY104" fmla="*/ 211874 h 435722"/>
                <a:gd name="connsiteX105" fmla="*/ 2832410 w 2910468"/>
                <a:gd name="connsiteY105" fmla="*/ 156117 h 435722"/>
                <a:gd name="connsiteX106" fmla="*/ 2877015 w 2910468"/>
                <a:gd name="connsiteY106" fmla="*/ 167269 h 435722"/>
                <a:gd name="connsiteX107" fmla="*/ 2910468 w 2910468"/>
                <a:gd name="connsiteY107" fmla="*/ 200722 h 4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910468" h="435722">
                  <a:moveTo>
                    <a:pt x="0" y="178420"/>
                  </a:moveTo>
                  <a:cubicBezTo>
                    <a:pt x="37171" y="174703"/>
                    <a:pt x="76405" y="180035"/>
                    <a:pt x="111512" y="167269"/>
                  </a:cubicBezTo>
                  <a:cubicBezTo>
                    <a:pt x="122559" y="163252"/>
                    <a:pt x="122663" y="145570"/>
                    <a:pt x="122663" y="133815"/>
                  </a:cubicBezTo>
                  <a:cubicBezTo>
                    <a:pt x="122663" y="114862"/>
                    <a:pt x="103036" y="95011"/>
                    <a:pt x="111512" y="78059"/>
                  </a:cubicBezTo>
                  <a:cubicBezTo>
                    <a:pt x="116769" y="67546"/>
                    <a:pt x="133815" y="85493"/>
                    <a:pt x="144966" y="89210"/>
                  </a:cubicBezTo>
                  <a:cubicBezTo>
                    <a:pt x="145062" y="89595"/>
                    <a:pt x="161936" y="161937"/>
                    <a:pt x="167268" y="167269"/>
                  </a:cubicBezTo>
                  <a:cubicBezTo>
                    <a:pt x="172600" y="172601"/>
                    <a:pt x="244942" y="189475"/>
                    <a:pt x="245327" y="189571"/>
                  </a:cubicBezTo>
                  <a:cubicBezTo>
                    <a:pt x="249044" y="200722"/>
                    <a:pt x="245964" y="228282"/>
                    <a:pt x="256478" y="223025"/>
                  </a:cubicBezTo>
                  <a:cubicBezTo>
                    <a:pt x="270186" y="216171"/>
                    <a:pt x="260775" y="192128"/>
                    <a:pt x="267629" y="178420"/>
                  </a:cubicBezTo>
                  <a:cubicBezTo>
                    <a:pt x="279875" y="153928"/>
                    <a:pt x="300494" y="152596"/>
                    <a:pt x="323385" y="144966"/>
                  </a:cubicBezTo>
                  <a:cubicBezTo>
                    <a:pt x="334536" y="133815"/>
                    <a:pt x="343717" y="120261"/>
                    <a:pt x="356839" y="111513"/>
                  </a:cubicBezTo>
                  <a:cubicBezTo>
                    <a:pt x="366619" y="104993"/>
                    <a:pt x="383461" y="109926"/>
                    <a:pt x="390293" y="100361"/>
                  </a:cubicBezTo>
                  <a:cubicBezTo>
                    <a:pt x="403957" y="81231"/>
                    <a:pt x="405161" y="55756"/>
                    <a:pt x="412595" y="33454"/>
                  </a:cubicBezTo>
                  <a:lnTo>
                    <a:pt x="423746" y="0"/>
                  </a:lnTo>
                  <a:lnTo>
                    <a:pt x="446049" y="66908"/>
                  </a:lnTo>
                  <a:lnTo>
                    <a:pt x="457200" y="100361"/>
                  </a:lnTo>
                  <a:cubicBezTo>
                    <a:pt x="464634" y="89210"/>
                    <a:pt x="466500" y="70158"/>
                    <a:pt x="479502" y="66908"/>
                  </a:cubicBezTo>
                  <a:cubicBezTo>
                    <a:pt x="489702" y="64358"/>
                    <a:pt x="495237" y="81000"/>
                    <a:pt x="501805" y="89210"/>
                  </a:cubicBezTo>
                  <a:cubicBezTo>
                    <a:pt x="510177" y="99675"/>
                    <a:pt x="516673" y="111513"/>
                    <a:pt x="524107" y="122664"/>
                  </a:cubicBezTo>
                  <a:cubicBezTo>
                    <a:pt x="550127" y="44605"/>
                    <a:pt x="524108" y="48321"/>
                    <a:pt x="579863" y="66908"/>
                  </a:cubicBezTo>
                  <a:cubicBezTo>
                    <a:pt x="587631" y="78560"/>
                    <a:pt x="616395" y="115346"/>
                    <a:pt x="613317" y="133815"/>
                  </a:cubicBezTo>
                  <a:cubicBezTo>
                    <a:pt x="611114" y="147035"/>
                    <a:pt x="598449" y="156118"/>
                    <a:pt x="591015" y="167269"/>
                  </a:cubicBezTo>
                  <a:cubicBezTo>
                    <a:pt x="594732" y="185854"/>
                    <a:pt x="595511" y="205278"/>
                    <a:pt x="602166" y="223025"/>
                  </a:cubicBezTo>
                  <a:cubicBezTo>
                    <a:pt x="606872" y="235574"/>
                    <a:pt x="611066" y="256478"/>
                    <a:pt x="624468" y="256478"/>
                  </a:cubicBezTo>
                  <a:cubicBezTo>
                    <a:pt x="639857" y="256478"/>
                    <a:pt x="571705" y="160606"/>
                    <a:pt x="635619" y="256478"/>
                  </a:cubicBezTo>
                  <a:cubicBezTo>
                    <a:pt x="639336" y="275064"/>
                    <a:pt x="633369" y="298833"/>
                    <a:pt x="646771" y="312235"/>
                  </a:cubicBezTo>
                  <a:cubicBezTo>
                    <a:pt x="661245" y="326709"/>
                    <a:pt x="697809" y="283499"/>
                    <a:pt x="702527" y="278781"/>
                  </a:cubicBezTo>
                  <a:cubicBezTo>
                    <a:pt x="695093" y="267630"/>
                    <a:pt x="682427" y="258547"/>
                    <a:pt x="680224" y="245327"/>
                  </a:cubicBezTo>
                  <a:cubicBezTo>
                    <a:pt x="678292" y="233733"/>
                    <a:pt x="688147" y="223176"/>
                    <a:pt x="691376" y="211874"/>
                  </a:cubicBezTo>
                  <a:cubicBezTo>
                    <a:pt x="691492" y="211469"/>
                    <a:pt x="708331" y="139162"/>
                    <a:pt x="713678" y="133815"/>
                  </a:cubicBezTo>
                  <a:cubicBezTo>
                    <a:pt x="721990" y="125503"/>
                    <a:pt x="735981" y="126381"/>
                    <a:pt x="747132" y="122664"/>
                  </a:cubicBezTo>
                  <a:cubicBezTo>
                    <a:pt x="754566" y="133815"/>
                    <a:pt x="764728" y="143568"/>
                    <a:pt x="769434" y="156117"/>
                  </a:cubicBezTo>
                  <a:cubicBezTo>
                    <a:pt x="776089" y="173864"/>
                    <a:pt x="775988" y="193486"/>
                    <a:pt x="780585" y="211874"/>
                  </a:cubicBezTo>
                  <a:cubicBezTo>
                    <a:pt x="783436" y="223277"/>
                    <a:pt x="788020" y="234176"/>
                    <a:pt x="791737" y="245327"/>
                  </a:cubicBezTo>
                  <a:cubicBezTo>
                    <a:pt x="812446" y="183198"/>
                    <a:pt x="809260" y="148153"/>
                    <a:pt x="825190" y="211874"/>
                  </a:cubicBezTo>
                  <a:cubicBezTo>
                    <a:pt x="829787" y="230262"/>
                    <a:pt x="832624" y="249045"/>
                    <a:pt x="836341" y="267630"/>
                  </a:cubicBezTo>
                  <a:cubicBezTo>
                    <a:pt x="840058" y="256479"/>
                    <a:pt x="842863" y="244980"/>
                    <a:pt x="847493" y="234176"/>
                  </a:cubicBezTo>
                  <a:cubicBezTo>
                    <a:pt x="854041" y="218897"/>
                    <a:pt x="863958" y="205136"/>
                    <a:pt x="869795" y="189571"/>
                  </a:cubicBezTo>
                  <a:cubicBezTo>
                    <a:pt x="875176" y="175221"/>
                    <a:pt x="876736" y="159702"/>
                    <a:pt x="880946" y="144966"/>
                  </a:cubicBezTo>
                  <a:cubicBezTo>
                    <a:pt x="884175" y="133664"/>
                    <a:pt x="888380" y="122664"/>
                    <a:pt x="892097" y="111513"/>
                  </a:cubicBezTo>
                  <a:cubicBezTo>
                    <a:pt x="918242" y="189940"/>
                    <a:pt x="892097" y="95937"/>
                    <a:pt x="892097" y="245327"/>
                  </a:cubicBezTo>
                  <a:cubicBezTo>
                    <a:pt x="892097" y="260653"/>
                    <a:pt x="894748" y="213474"/>
                    <a:pt x="903249" y="200722"/>
                  </a:cubicBezTo>
                  <a:cubicBezTo>
                    <a:pt x="910683" y="189571"/>
                    <a:pt x="925551" y="185854"/>
                    <a:pt x="936702" y="178420"/>
                  </a:cubicBezTo>
                  <a:cubicBezTo>
                    <a:pt x="940419" y="159835"/>
                    <a:pt x="943742" y="141166"/>
                    <a:pt x="947854" y="122664"/>
                  </a:cubicBezTo>
                  <a:cubicBezTo>
                    <a:pt x="951179" y="107703"/>
                    <a:pt x="948168" y="67222"/>
                    <a:pt x="959005" y="78059"/>
                  </a:cubicBezTo>
                  <a:cubicBezTo>
                    <a:pt x="974993" y="94047"/>
                    <a:pt x="964207" y="123153"/>
                    <a:pt x="970156" y="144966"/>
                  </a:cubicBezTo>
                  <a:cubicBezTo>
                    <a:pt x="975423" y="164278"/>
                    <a:pt x="985024" y="182137"/>
                    <a:pt x="992458" y="200722"/>
                  </a:cubicBezTo>
                  <a:cubicBezTo>
                    <a:pt x="974381" y="435722"/>
                    <a:pt x="978157" y="356582"/>
                    <a:pt x="992458" y="256478"/>
                  </a:cubicBezTo>
                  <a:cubicBezTo>
                    <a:pt x="999589" y="206561"/>
                    <a:pt x="1005159" y="181828"/>
                    <a:pt x="1014761" y="133815"/>
                  </a:cubicBezTo>
                  <a:cubicBezTo>
                    <a:pt x="1025912" y="141249"/>
                    <a:pt x="1042221" y="144130"/>
                    <a:pt x="1048215" y="156117"/>
                  </a:cubicBezTo>
                  <a:cubicBezTo>
                    <a:pt x="1075531" y="210749"/>
                    <a:pt x="1038278" y="328465"/>
                    <a:pt x="1081668" y="111513"/>
                  </a:cubicBezTo>
                  <a:cubicBezTo>
                    <a:pt x="1085385" y="137532"/>
                    <a:pt x="1084507" y="164636"/>
                    <a:pt x="1092819" y="189571"/>
                  </a:cubicBezTo>
                  <a:cubicBezTo>
                    <a:pt x="1096144" y="199545"/>
                    <a:pt x="1109713" y="202859"/>
                    <a:pt x="1115122" y="211874"/>
                  </a:cubicBezTo>
                  <a:cubicBezTo>
                    <a:pt x="1121170" y="221953"/>
                    <a:pt x="1122556" y="234176"/>
                    <a:pt x="1126273" y="245327"/>
                  </a:cubicBezTo>
                  <a:cubicBezTo>
                    <a:pt x="1201382" y="170221"/>
                    <a:pt x="1125953" y="257122"/>
                    <a:pt x="1170878" y="167269"/>
                  </a:cubicBezTo>
                  <a:cubicBezTo>
                    <a:pt x="1178377" y="152270"/>
                    <a:pt x="1234168" y="115130"/>
                    <a:pt x="1237785" y="111513"/>
                  </a:cubicBezTo>
                  <a:cubicBezTo>
                    <a:pt x="1250927" y="98371"/>
                    <a:pt x="1259341" y="81186"/>
                    <a:pt x="1271239" y="66908"/>
                  </a:cubicBezTo>
                  <a:cubicBezTo>
                    <a:pt x="1277970" y="58831"/>
                    <a:pt x="1286107" y="52039"/>
                    <a:pt x="1293541" y="44605"/>
                  </a:cubicBezTo>
                  <a:cubicBezTo>
                    <a:pt x="1304692" y="48322"/>
                    <a:pt x="1322978" y="44709"/>
                    <a:pt x="1326995" y="55756"/>
                  </a:cubicBezTo>
                  <a:cubicBezTo>
                    <a:pt x="1339761" y="90863"/>
                    <a:pt x="1333781" y="130168"/>
                    <a:pt x="1338146" y="167269"/>
                  </a:cubicBezTo>
                  <a:cubicBezTo>
                    <a:pt x="1341217" y="193372"/>
                    <a:pt x="1340985" y="220392"/>
                    <a:pt x="1349297" y="245327"/>
                  </a:cubicBezTo>
                  <a:cubicBezTo>
                    <a:pt x="1352622" y="255301"/>
                    <a:pt x="1364166" y="260196"/>
                    <a:pt x="1371600" y="267630"/>
                  </a:cubicBezTo>
                  <a:cubicBezTo>
                    <a:pt x="1382751" y="263913"/>
                    <a:pt x="1396742" y="264790"/>
                    <a:pt x="1405054" y="256478"/>
                  </a:cubicBezTo>
                  <a:cubicBezTo>
                    <a:pt x="1413365" y="248167"/>
                    <a:pt x="1410948" y="233538"/>
                    <a:pt x="1416205" y="223025"/>
                  </a:cubicBezTo>
                  <a:cubicBezTo>
                    <a:pt x="1422199" y="211038"/>
                    <a:pt x="1431073" y="200722"/>
                    <a:pt x="1438507" y="189571"/>
                  </a:cubicBezTo>
                  <a:cubicBezTo>
                    <a:pt x="1445941" y="197005"/>
                    <a:pt x="1456668" y="202210"/>
                    <a:pt x="1460810" y="211874"/>
                  </a:cubicBezTo>
                  <a:cubicBezTo>
                    <a:pt x="1480994" y="258971"/>
                    <a:pt x="1461795" y="298129"/>
                    <a:pt x="1483112" y="234176"/>
                  </a:cubicBezTo>
                  <a:cubicBezTo>
                    <a:pt x="1490546" y="241610"/>
                    <a:pt x="1500713" y="247074"/>
                    <a:pt x="1505415" y="256478"/>
                  </a:cubicBezTo>
                  <a:cubicBezTo>
                    <a:pt x="1512269" y="270186"/>
                    <a:pt x="1512356" y="286347"/>
                    <a:pt x="1516566" y="301083"/>
                  </a:cubicBezTo>
                  <a:cubicBezTo>
                    <a:pt x="1519795" y="312385"/>
                    <a:pt x="1524000" y="323386"/>
                    <a:pt x="1527717" y="334537"/>
                  </a:cubicBezTo>
                  <a:cubicBezTo>
                    <a:pt x="1535151" y="323386"/>
                    <a:pt x="1544025" y="313070"/>
                    <a:pt x="1550019" y="301083"/>
                  </a:cubicBezTo>
                  <a:cubicBezTo>
                    <a:pt x="1555276" y="290570"/>
                    <a:pt x="1554339" y="277195"/>
                    <a:pt x="1561171" y="267630"/>
                  </a:cubicBezTo>
                  <a:cubicBezTo>
                    <a:pt x="1573393" y="250520"/>
                    <a:pt x="1605776" y="223025"/>
                    <a:pt x="1605776" y="223025"/>
                  </a:cubicBezTo>
                  <a:cubicBezTo>
                    <a:pt x="1609493" y="211874"/>
                    <a:pt x="1605776" y="193288"/>
                    <a:pt x="1616927" y="189571"/>
                  </a:cubicBezTo>
                  <a:cubicBezTo>
                    <a:pt x="1626901" y="186246"/>
                    <a:pt x="1633820" y="202859"/>
                    <a:pt x="1639229" y="211874"/>
                  </a:cubicBezTo>
                  <a:cubicBezTo>
                    <a:pt x="1655666" y="239270"/>
                    <a:pt x="1646955" y="260779"/>
                    <a:pt x="1661532" y="289932"/>
                  </a:cubicBezTo>
                  <a:cubicBezTo>
                    <a:pt x="1666234" y="299336"/>
                    <a:pt x="1676400" y="304801"/>
                    <a:pt x="1683834" y="312235"/>
                  </a:cubicBezTo>
                  <a:cubicBezTo>
                    <a:pt x="1699103" y="266430"/>
                    <a:pt x="1699523" y="245610"/>
                    <a:pt x="1728439" y="211874"/>
                  </a:cubicBezTo>
                  <a:cubicBezTo>
                    <a:pt x="1742123" y="195909"/>
                    <a:pt x="1773044" y="167269"/>
                    <a:pt x="1773044" y="167269"/>
                  </a:cubicBezTo>
                  <a:cubicBezTo>
                    <a:pt x="1776761" y="182137"/>
                    <a:pt x="1779985" y="197138"/>
                    <a:pt x="1784195" y="211874"/>
                  </a:cubicBezTo>
                  <a:cubicBezTo>
                    <a:pt x="1787424" y="223176"/>
                    <a:pt x="1784833" y="240070"/>
                    <a:pt x="1795346" y="245327"/>
                  </a:cubicBezTo>
                  <a:cubicBezTo>
                    <a:pt x="1805860" y="250584"/>
                    <a:pt x="1817649" y="237893"/>
                    <a:pt x="1828800" y="234176"/>
                  </a:cubicBezTo>
                  <a:cubicBezTo>
                    <a:pt x="1839951" y="237893"/>
                    <a:pt x="1851340" y="249692"/>
                    <a:pt x="1862254" y="245327"/>
                  </a:cubicBezTo>
                  <a:cubicBezTo>
                    <a:pt x="1892213" y="233344"/>
                    <a:pt x="1885968" y="172348"/>
                    <a:pt x="1895707" y="156117"/>
                  </a:cubicBezTo>
                  <a:cubicBezTo>
                    <a:pt x="1909230" y="133579"/>
                    <a:pt x="1951463" y="100361"/>
                    <a:pt x="1951463" y="100361"/>
                  </a:cubicBezTo>
                  <a:cubicBezTo>
                    <a:pt x="1981329" y="189958"/>
                    <a:pt x="1949540" y="168935"/>
                    <a:pt x="2007219" y="156117"/>
                  </a:cubicBezTo>
                  <a:cubicBezTo>
                    <a:pt x="2029291" y="151212"/>
                    <a:pt x="2051824" y="148683"/>
                    <a:pt x="2074127" y="144966"/>
                  </a:cubicBezTo>
                  <a:cubicBezTo>
                    <a:pt x="2088995" y="130098"/>
                    <a:pt x="2097705" y="100361"/>
                    <a:pt x="2118732" y="100361"/>
                  </a:cubicBezTo>
                  <a:cubicBezTo>
                    <a:pt x="2139759" y="100361"/>
                    <a:pt x="2148469" y="130098"/>
                    <a:pt x="2163337" y="144966"/>
                  </a:cubicBezTo>
                  <a:lnTo>
                    <a:pt x="2185639" y="167269"/>
                  </a:lnTo>
                  <a:cubicBezTo>
                    <a:pt x="2196790" y="163552"/>
                    <a:pt x="2209914" y="163460"/>
                    <a:pt x="2219093" y="156117"/>
                  </a:cubicBezTo>
                  <a:cubicBezTo>
                    <a:pt x="2257879" y="125088"/>
                    <a:pt x="2224911" y="97938"/>
                    <a:pt x="2263697" y="156117"/>
                  </a:cubicBezTo>
                  <a:cubicBezTo>
                    <a:pt x="2278864" y="277445"/>
                    <a:pt x="2257174" y="261846"/>
                    <a:pt x="2297151" y="211874"/>
                  </a:cubicBezTo>
                  <a:cubicBezTo>
                    <a:pt x="2303719" y="203664"/>
                    <a:pt x="2312020" y="197005"/>
                    <a:pt x="2319454" y="189571"/>
                  </a:cubicBezTo>
                  <a:cubicBezTo>
                    <a:pt x="2330605" y="197005"/>
                    <a:pt x="2339824" y="214781"/>
                    <a:pt x="2352907" y="211874"/>
                  </a:cubicBezTo>
                  <a:cubicBezTo>
                    <a:pt x="2379073" y="206059"/>
                    <a:pt x="2394386" y="175746"/>
                    <a:pt x="2419815" y="167269"/>
                  </a:cubicBezTo>
                  <a:lnTo>
                    <a:pt x="2453268" y="156117"/>
                  </a:lnTo>
                  <a:cubicBezTo>
                    <a:pt x="2460702" y="148683"/>
                    <a:pt x="2470162" y="142830"/>
                    <a:pt x="2475571" y="133815"/>
                  </a:cubicBezTo>
                  <a:cubicBezTo>
                    <a:pt x="2481619" y="123736"/>
                    <a:pt x="2478410" y="108673"/>
                    <a:pt x="2486722" y="100361"/>
                  </a:cubicBezTo>
                  <a:cubicBezTo>
                    <a:pt x="2495034" y="92049"/>
                    <a:pt x="2509025" y="92927"/>
                    <a:pt x="2520176" y="89210"/>
                  </a:cubicBezTo>
                  <a:cubicBezTo>
                    <a:pt x="2527383" y="101222"/>
                    <a:pt x="2574261" y="189571"/>
                    <a:pt x="2598234" y="189571"/>
                  </a:cubicBezTo>
                  <a:cubicBezTo>
                    <a:pt x="2619261" y="189571"/>
                    <a:pt x="2625343" y="156629"/>
                    <a:pt x="2642839" y="144966"/>
                  </a:cubicBezTo>
                  <a:lnTo>
                    <a:pt x="2676293" y="122664"/>
                  </a:lnTo>
                  <a:cubicBezTo>
                    <a:pt x="2687444" y="133815"/>
                    <a:pt x="2700999" y="142996"/>
                    <a:pt x="2709746" y="156117"/>
                  </a:cubicBezTo>
                  <a:cubicBezTo>
                    <a:pt x="2767649" y="242972"/>
                    <a:pt x="2673742" y="142416"/>
                    <a:pt x="2743200" y="211874"/>
                  </a:cubicBezTo>
                  <a:cubicBezTo>
                    <a:pt x="2760030" y="199252"/>
                    <a:pt x="2807920" y="159178"/>
                    <a:pt x="2832410" y="156117"/>
                  </a:cubicBezTo>
                  <a:cubicBezTo>
                    <a:pt x="2847618" y="154216"/>
                    <a:pt x="2862147" y="163552"/>
                    <a:pt x="2877015" y="167269"/>
                  </a:cubicBezTo>
                  <a:cubicBezTo>
                    <a:pt x="2890182" y="219937"/>
                    <a:pt x="2874458" y="218728"/>
                    <a:pt x="2910468" y="200722"/>
                  </a:cubicBezTo>
                </a:path>
              </a:pathLst>
            </a:custGeom>
            <a:ln>
              <a:solidFill>
                <a:srgbClr val="FEF802"/>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96" name="Straight Connector 95"/>
            <p:cNvCxnSpPr/>
            <p:nvPr/>
          </p:nvCxnSpPr>
          <p:spPr>
            <a:xfrm>
              <a:off x="2949238" y="3769025"/>
              <a:ext cx="2215342" cy="0"/>
            </a:xfrm>
            <a:prstGeom prst="line">
              <a:avLst/>
            </a:prstGeom>
            <a:ln>
              <a:solidFill>
                <a:srgbClr val="FEF802"/>
              </a:solidFill>
            </a:ln>
          </p:spPr>
          <p:style>
            <a:lnRef idx="1">
              <a:schemeClr val="accent1"/>
            </a:lnRef>
            <a:fillRef idx="0">
              <a:schemeClr val="accent1"/>
            </a:fillRef>
            <a:effectRef idx="0">
              <a:schemeClr val="accent1"/>
            </a:effectRef>
            <a:fontRef idx="minor">
              <a:schemeClr val="tx1"/>
            </a:fontRef>
          </p:style>
        </p:cxnSp>
        <p:sp>
          <p:nvSpPr>
            <p:cNvPr id="97" name="Freeform 96"/>
            <p:cNvSpPr/>
            <p:nvPr/>
          </p:nvSpPr>
          <p:spPr>
            <a:xfrm>
              <a:off x="3044834" y="3276600"/>
              <a:ext cx="2111433" cy="364559"/>
            </a:xfrm>
            <a:custGeom>
              <a:avLst/>
              <a:gdLst>
                <a:gd name="connsiteX0" fmla="*/ 0 w 2832410"/>
                <a:gd name="connsiteY0" fmla="*/ 211873 h 379141"/>
                <a:gd name="connsiteX1" fmla="*/ 33454 w 2832410"/>
                <a:gd name="connsiteY1" fmla="*/ 223024 h 379141"/>
                <a:gd name="connsiteX2" fmla="*/ 44605 w 2832410"/>
                <a:gd name="connsiteY2" fmla="*/ 256478 h 379141"/>
                <a:gd name="connsiteX3" fmla="*/ 55756 w 2832410"/>
                <a:gd name="connsiteY3" fmla="*/ 223024 h 379141"/>
                <a:gd name="connsiteX4" fmla="*/ 78059 w 2832410"/>
                <a:gd name="connsiteY4" fmla="*/ 200721 h 379141"/>
                <a:gd name="connsiteX5" fmla="*/ 111512 w 2832410"/>
                <a:gd name="connsiteY5" fmla="*/ 211873 h 379141"/>
                <a:gd name="connsiteX6" fmla="*/ 133815 w 2832410"/>
                <a:gd name="connsiteY6" fmla="*/ 189570 h 379141"/>
                <a:gd name="connsiteX7" fmla="*/ 200722 w 2832410"/>
                <a:gd name="connsiteY7" fmla="*/ 211873 h 379141"/>
                <a:gd name="connsiteX8" fmla="*/ 223024 w 2832410"/>
                <a:gd name="connsiteY8" fmla="*/ 189570 h 379141"/>
                <a:gd name="connsiteX9" fmla="*/ 278781 w 2832410"/>
                <a:gd name="connsiteY9" fmla="*/ 156117 h 379141"/>
                <a:gd name="connsiteX10" fmla="*/ 312234 w 2832410"/>
                <a:gd name="connsiteY10" fmla="*/ 66907 h 379141"/>
                <a:gd name="connsiteX11" fmla="*/ 334537 w 2832410"/>
                <a:gd name="connsiteY11" fmla="*/ 0 h 379141"/>
                <a:gd name="connsiteX12" fmla="*/ 390293 w 2832410"/>
                <a:gd name="connsiteY12" fmla="*/ 33453 h 379141"/>
                <a:gd name="connsiteX13" fmla="*/ 446049 w 2832410"/>
                <a:gd name="connsiteY13" fmla="*/ 133814 h 379141"/>
                <a:gd name="connsiteX14" fmla="*/ 479502 w 2832410"/>
                <a:gd name="connsiteY14" fmla="*/ 144965 h 379141"/>
                <a:gd name="connsiteX15" fmla="*/ 490654 w 2832410"/>
                <a:gd name="connsiteY15" fmla="*/ 245326 h 379141"/>
                <a:gd name="connsiteX16" fmla="*/ 501805 w 2832410"/>
                <a:gd name="connsiteY16" fmla="*/ 189570 h 379141"/>
                <a:gd name="connsiteX17" fmla="*/ 524107 w 2832410"/>
                <a:gd name="connsiteY17" fmla="*/ 223024 h 379141"/>
                <a:gd name="connsiteX18" fmla="*/ 546410 w 2832410"/>
                <a:gd name="connsiteY18" fmla="*/ 200721 h 379141"/>
                <a:gd name="connsiteX19" fmla="*/ 579863 w 2832410"/>
                <a:gd name="connsiteY19" fmla="*/ 200721 h 379141"/>
                <a:gd name="connsiteX20" fmla="*/ 635620 w 2832410"/>
                <a:gd name="connsiteY20" fmla="*/ 189570 h 379141"/>
                <a:gd name="connsiteX21" fmla="*/ 669073 w 2832410"/>
                <a:gd name="connsiteY21" fmla="*/ 167268 h 379141"/>
                <a:gd name="connsiteX22" fmla="*/ 802888 w 2832410"/>
                <a:gd name="connsiteY22" fmla="*/ 122663 h 379141"/>
                <a:gd name="connsiteX23" fmla="*/ 825190 w 2832410"/>
                <a:gd name="connsiteY23" fmla="*/ 100360 h 379141"/>
                <a:gd name="connsiteX24" fmla="*/ 858644 w 2832410"/>
                <a:gd name="connsiteY24" fmla="*/ 200721 h 379141"/>
                <a:gd name="connsiteX25" fmla="*/ 892098 w 2832410"/>
                <a:gd name="connsiteY25" fmla="*/ 245326 h 379141"/>
                <a:gd name="connsiteX26" fmla="*/ 925551 w 2832410"/>
                <a:gd name="connsiteY26" fmla="*/ 256478 h 379141"/>
                <a:gd name="connsiteX27" fmla="*/ 959005 w 2832410"/>
                <a:gd name="connsiteY27" fmla="*/ 278780 h 379141"/>
                <a:gd name="connsiteX28" fmla="*/ 992459 w 2832410"/>
                <a:gd name="connsiteY28" fmla="*/ 267629 h 379141"/>
                <a:gd name="connsiteX29" fmla="*/ 1048215 w 2832410"/>
                <a:gd name="connsiteY29" fmla="*/ 200721 h 379141"/>
                <a:gd name="connsiteX30" fmla="*/ 1081668 w 2832410"/>
                <a:gd name="connsiteY30" fmla="*/ 189570 h 379141"/>
                <a:gd name="connsiteX31" fmla="*/ 1103971 w 2832410"/>
                <a:gd name="connsiteY31" fmla="*/ 167268 h 379141"/>
                <a:gd name="connsiteX32" fmla="*/ 1137424 w 2832410"/>
                <a:gd name="connsiteY32" fmla="*/ 178419 h 379141"/>
                <a:gd name="connsiteX33" fmla="*/ 1159727 w 2832410"/>
                <a:gd name="connsiteY33" fmla="*/ 245326 h 379141"/>
                <a:gd name="connsiteX34" fmla="*/ 1182029 w 2832410"/>
                <a:gd name="connsiteY34" fmla="*/ 312234 h 379141"/>
                <a:gd name="connsiteX35" fmla="*/ 1193181 w 2832410"/>
                <a:gd name="connsiteY35" fmla="*/ 345687 h 379141"/>
                <a:gd name="connsiteX36" fmla="*/ 1204332 w 2832410"/>
                <a:gd name="connsiteY36" fmla="*/ 379141 h 379141"/>
                <a:gd name="connsiteX37" fmla="*/ 1237785 w 2832410"/>
                <a:gd name="connsiteY37" fmla="*/ 356839 h 379141"/>
                <a:gd name="connsiteX38" fmla="*/ 1260088 w 2832410"/>
                <a:gd name="connsiteY38" fmla="*/ 334536 h 379141"/>
                <a:gd name="connsiteX39" fmla="*/ 1304693 w 2832410"/>
                <a:gd name="connsiteY39" fmla="*/ 323385 h 379141"/>
                <a:gd name="connsiteX40" fmla="*/ 1326995 w 2832410"/>
                <a:gd name="connsiteY40" fmla="*/ 234175 h 379141"/>
                <a:gd name="connsiteX41" fmla="*/ 1338146 w 2832410"/>
                <a:gd name="connsiteY41" fmla="*/ 267629 h 379141"/>
                <a:gd name="connsiteX42" fmla="*/ 1371600 w 2832410"/>
                <a:gd name="connsiteY42" fmla="*/ 278780 h 379141"/>
                <a:gd name="connsiteX43" fmla="*/ 1427356 w 2832410"/>
                <a:gd name="connsiteY43" fmla="*/ 200721 h 379141"/>
                <a:gd name="connsiteX44" fmla="*/ 1449659 w 2832410"/>
                <a:gd name="connsiteY44" fmla="*/ 178419 h 379141"/>
                <a:gd name="connsiteX45" fmla="*/ 1471961 w 2832410"/>
                <a:gd name="connsiteY45" fmla="*/ 144965 h 379141"/>
                <a:gd name="connsiteX46" fmla="*/ 1483112 w 2832410"/>
                <a:gd name="connsiteY46" fmla="*/ 301082 h 379141"/>
                <a:gd name="connsiteX47" fmla="*/ 1505415 w 2832410"/>
                <a:gd name="connsiteY47" fmla="*/ 278780 h 379141"/>
                <a:gd name="connsiteX48" fmla="*/ 1538868 w 2832410"/>
                <a:gd name="connsiteY48" fmla="*/ 189570 h 379141"/>
                <a:gd name="connsiteX49" fmla="*/ 1572322 w 2832410"/>
                <a:gd name="connsiteY49" fmla="*/ 100360 h 379141"/>
                <a:gd name="connsiteX50" fmla="*/ 1594624 w 2832410"/>
                <a:gd name="connsiteY50" fmla="*/ 122663 h 379141"/>
                <a:gd name="connsiteX51" fmla="*/ 1616927 w 2832410"/>
                <a:gd name="connsiteY51" fmla="*/ 200721 h 379141"/>
                <a:gd name="connsiteX52" fmla="*/ 1628078 w 2832410"/>
                <a:gd name="connsiteY52" fmla="*/ 245326 h 379141"/>
                <a:gd name="connsiteX53" fmla="*/ 1650381 w 2832410"/>
                <a:gd name="connsiteY53" fmla="*/ 278780 h 379141"/>
                <a:gd name="connsiteX54" fmla="*/ 1661532 w 2832410"/>
                <a:gd name="connsiteY54" fmla="*/ 245326 h 379141"/>
                <a:gd name="connsiteX55" fmla="*/ 1672683 w 2832410"/>
                <a:gd name="connsiteY55" fmla="*/ 167268 h 379141"/>
                <a:gd name="connsiteX56" fmla="*/ 1683834 w 2832410"/>
                <a:gd name="connsiteY56" fmla="*/ 223024 h 379141"/>
                <a:gd name="connsiteX57" fmla="*/ 1728439 w 2832410"/>
                <a:gd name="connsiteY57" fmla="*/ 312234 h 379141"/>
                <a:gd name="connsiteX58" fmla="*/ 1739590 w 2832410"/>
                <a:gd name="connsiteY58" fmla="*/ 234175 h 379141"/>
                <a:gd name="connsiteX59" fmla="*/ 1750741 w 2832410"/>
                <a:gd name="connsiteY59" fmla="*/ 200721 h 379141"/>
                <a:gd name="connsiteX60" fmla="*/ 1795346 w 2832410"/>
                <a:gd name="connsiteY60" fmla="*/ 289931 h 379141"/>
                <a:gd name="connsiteX61" fmla="*/ 1817649 w 2832410"/>
                <a:gd name="connsiteY61" fmla="*/ 245326 h 379141"/>
                <a:gd name="connsiteX62" fmla="*/ 1895707 w 2832410"/>
                <a:gd name="connsiteY62" fmla="*/ 211873 h 379141"/>
                <a:gd name="connsiteX63" fmla="*/ 1918010 w 2832410"/>
                <a:gd name="connsiteY63" fmla="*/ 234175 h 379141"/>
                <a:gd name="connsiteX64" fmla="*/ 1973766 w 2832410"/>
                <a:gd name="connsiteY64" fmla="*/ 178419 h 379141"/>
                <a:gd name="connsiteX65" fmla="*/ 2029522 w 2832410"/>
                <a:gd name="connsiteY65" fmla="*/ 234175 h 379141"/>
                <a:gd name="connsiteX66" fmla="*/ 2062976 w 2832410"/>
                <a:gd name="connsiteY66" fmla="*/ 133814 h 379141"/>
                <a:gd name="connsiteX67" fmla="*/ 2074127 w 2832410"/>
                <a:gd name="connsiteY67" fmla="*/ 100360 h 379141"/>
                <a:gd name="connsiteX68" fmla="*/ 2107581 w 2832410"/>
                <a:gd name="connsiteY68" fmla="*/ 78058 h 379141"/>
                <a:gd name="connsiteX69" fmla="*/ 2141034 w 2832410"/>
                <a:gd name="connsiteY69" fmla="*/ 144965 h 379141"/>
                <a:gd name="connsiteX70" fmla="*/ 2152185 w 2832410"/>
                <a:gd name="connsiteY70" fmla="*/ 189570 h 379141"/>
                <a:gd name="connsiteX71" fmla="*/ 2196790 w 2832410"/>
                <a:gd name="connsiteY71" fmla="*/ 256478 h 379141"/>
                <a:gd name="connsiteX72" fmla="*/ 2219093 w 2832410"/>
                <a:gd name="connsiteY72" fmla="*/ 289931 h 379141"/>
                <a:gd name="connsiteX73" fmla="*/ 2263698 w 2832410"/>
                <a:gd name="connsiteY73" fmla="*/ 334536 h 379141"/>
                <a:gd name="connsiteX74" fmla="*/ 2286000 w 2832410"/>
                <a:gd name="connsiteY74" fmla="*/ 245326 h 379141"/>
                <a:gd name="connsiteX75" fmla="*/ 2319454 w 2832410"/>
                <a:gd name="connsiteY75" fmla="*/ 211873 h 379141"/>
                <a:gd name="connsiteX76" fmla="*/ 2375210 w 2832410"/>
                <a:gd name="connsiteY76" fmla="*/ 200721 h 379141"/>
                <a:gd name="connsiteX77" fmla="*/ 2408663 w 2832410"/>
                <a:gd name="connsiteY77" fmla="*/ 189570 h 379141"/>
                <a:gd name="connsiteX78" fmla="*/ 2453268 w 2832410"/>
                <a:gd name="connsiteY78" fmla="*/ 144965 h 379141"/>
                <a:gd name="connsiteX79" fmla="*/ 2464420 w 2832410"/>
                <a:gd name="connsiteY79" fmla="*/ 189570 h 379141"/>
                <a:gd name="connsiteX80" fmla="*/ 2486722 w 2832410"/>
                <a:gd name="connsiteY80" fmla="*/ 211873 h 379141"/>
                <a:gd name="connsiteX81" fmla="*/ 2509024 w 2832410"/>
                <a:gd name="connsiteY81" fmla="*/ 189570 h 379141"/>
                <a:gd name="connsiteX82" fmla="*/ 2575932 w 2832410"/>
                <a:gd name="connsiteY82" fmla="*/ 245326 h 379141"/>
                <a:gd name="connsiteX83" fmla="*/ 2620537 w 2832410"/>
                <a:gd name="connsiteY83" fmla="*/ 345687 h 379141"/>
                <a:gd name="connsiteX84" fmla="*/ 2653990 w 2832410"/>
                <a:gd name="connsiteY84" fmla="*/ 323385 h 379141"/>
                <a:gd name="connsiteX85" fmla="*/ 2698595 w 2832410"/>
                <a:gd name="connsiteY85" fmla="*/ 234175 h 379141"/>
                <a:gd name="connsiteX86" fmla="*/ 2743200 w 2832410"/>
                <a:gd name="connsiteY86" fmla="*/ 144965 h 379141"/>
                <a:gd name="connsiteX87" fmla="*/ 2754351 w 2832410"/>
                <a:gd name="connsiteY87" fmla="*/ 111512 h 379141"/>
                <a:gd name="connsiteX88" fmla="*/ 2776654 w 2832410"/>
                <a:gd name="connsiteY88" fmla="*/ 33453 h 379141"/>
                <a:gd name="connsiteX89" fmla="*/ 2810107 w 2832410"/>
                <a:gd name="connsiteY89" fmla="*/ 100360 h 379141"/>
                <a:gd name="connsiteX90" fmla="*/ 2832410 w 2832410"/>
                <a:gd name="connsiteY90" fmla="*/ 211873 h 3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32410" h="379141">
                  <a:moveTo>
                    <a:pt x="0" y="211873"/>
                  </a:moveTo>
                  <a:cubicBezTo>
                    <a:pt x="11151" y="215590"/>
                    <a:pt x="25142" y="214712"/>
                    <a:pt x="33454" y="223024"/>
                  </a:cubicBezTo>
                  <a:cubicBezTo>
                    <a:pt x="41766" y="231336"/>
                    <a:pt x="32850" y="256478"/>
                    <a:pt x="44605" y="256478"/>
                  </a:cubicBezTo>
                  <a:cubicBezTo>
                    <a:pt x="56360" y="256478"/>
                    <a:pt x="49708" y="233103"/>
                    <a:pt x="55756" y="223024"/>
                  </a:cubicBezTo>
                  <a:cubicBezTo>
                    <a:pt x="61165" y="214009"/>
                    <a:pt x="70625" y="208155"/>
                    <a:pt x="78059" y="200721"/>
                  </a:cubicBezTo>
                  <a:cubicBezTo>
                    <a:pt x="89210" y="204438"/>
                    <a:pt x="99986" y="214178"/>
                    <a:pt x="111512" y="211873"/>
                  </a:cubicBezTo>
                  <a:cubicBezTo>
                    <a:pt x="121822" y="209811"/>
                    <a:pt x="123301" y="189570"/>
                    <a:pt x="133815" y="189570"/>
                  </a:cubicBezTo>
                  <a:cubicBezTo>
                    <a:pt x="157324" y="189570"/>
                    <a:pt x="200722" y="211873"/>
                    <a:pt x="200722" y="211873"/>
                  </a:cubicBezTo>
                  <a:cubicBezTo>
                    <a:pt x="208156" y="204439"/>
                    <a:pt x="214009" y="194979"/>
                    <a:pt x="223024" y="189570"/>
                  </a:cubicBezTo>
                  <a:cubicBezTo>
                    <a:pt x="295410" y="146138"/>
                    <a:pt x="222266" y="212630"/>
                    <a:pt x="278781" y="156117"/>
                  </a:cubicBezTo>
                  <a:cubicBezTo>
                    <a:pt x="305216" y="23937"/>
                    <a:pt x="270470" y="160876"/>
                    <a:pt x="312234" y="66907"/>
                  </a:cubicBezTo>
                  <a:cubicBezTo>
                    <a:pt x="321782" y="45424"/>
                    <a:pt x="334537" y="0"/>
                    <a:pt x="334537" y="0"/>
                  </a:cubicBezTo>
                  <a:cubicBezTo>
                    <a:pt x="360849" y="8771"/>
                    <a:pt x="374986" y="7942"/>
                    <a:pt x="390293" y="33453"/>
                  </a:cubicBezTo>
                  <a:cubicBezTo>
                    <a:pt x="409931" y="66183"/>
                    <a:pt x="394898" y="116764"/>
                    <a:pt x="446049" y="133814"/>
                  </a:cubicBezTo>
                  <a:lnTo>
                    <a:pt x="479502" y="144965"/>
                  </a:lnTo>
                  <a:cubicBezTo>
                    <a:pt x="483219" y="178419"/>
                    <a:pt x="475601" y="215220"/>
                    <a:pt x="490654" y="245326"/>
                  </a:cubicBezTo>
                  <a:cubicBezTo>
                    <a:pt x="499130" y="262278"/>
                    <a:pt x="486035" y="200083"/>
                    <a:pt x="501805" y="189570"/>
                  </a:cubicBezTo>
                  <a:cubicBezTo>
                    <a:pt x="512956" y="182136"/>
                    <a:pt x="516673" y="211873"/>
                    <a:pt x="524107" y="223024"/>
                  </a:cubicBezTo>
                  <a:cubicBezTo>
                    <a:pt x="531541" y="215590"/>
                    <a:pt x="541001" y="209736"/>
                    <a:pt x="546410" y="200721"/>
                  </a:cubicBezTo>
                  <a:cubicBezTo>
                    <a:pt x="568279" y="164273"/>
                    <a:pt x="543653" y="146406"/>
                    <a:pt x="579863" y="200721"/>
                  </a:cubicBezTo>
                  <a:cubicBezTo>
                    <a:pt x="598449" y="197004"/>
                    <a:pt x="617873" y="196225"/>
                    <a:pt x="635620" y="189570"/>
                  </a:cubicBezTo>
                  <a:cubicBezTo>
                    <a:pt x="648169" y="184864"/>
                    <a:pt x="656478" y="171848"/>
                    <a:pt x="669073" y="167268"/>
                  </a:cubicBezTo>
                  <a:cubicBezTo>
                    <a:pt x="862197" y="97041"/>
                    <a:pt x="683258" y="182477"/>
                    <a:pt x="802888" y="122663"/>
                  </a:cubicBezTo>
                  <a:cubicBezTo>
                    <a:pt x="810322" y="115229"/>
                    <a:pt x="817756" y="92926"/>
                    <a:pt x="825190" y="100360"/>
                  </a:cubicBezTo>
                  <a:cubicBezTo>
                    <a:pt x="880953" y="156123"/>
                    <a:pt x="825188" y="156113"/>
                    <a:pt x="858644" y="200721"/>
                  </a:cubicBezTo>
                  <a:cubicBezTo>
                    <a:pt x="869795" y="215589"/>
                    <a:pt x="877820" y="233428"/>
                    <a:pt x="892098" y="245326"/>
                  </a:cubicBezTo>
                  <a:cubicBezTo>
                    <a:pt x="901128" y="252851"/>
                    <a:pt x="915038" y="251221"/>
                    <a:pt x="925551" y="256478"/>
                  </a:cubicBezTo>
                  <a:cubicBezTo>
                    <a:pt x="937538" y="262472"/>
                    <a:pt x="947854" y="271346"/>
                    <a:pt x="959005" y="278780"/>
                  </a:cubicBezTo>
                  <a:cubicBezTo>
                    <a:pt x="970156" y="275063"/>
                    <a:pt x="983429" y="275154"/>
                    <a:pt x="992459" y="267629"/>
                  </a:cubicBezTo>
                  <a:cubicBezTo>
                    <a:pt x="1010018" y="252996"/>
                    <a:pt x="1025330" y="214452"/>
                    <a:pt x="1048215" y="200721"/>
                  </a:cubicBezTo>
                  <a:cubicBezTo>
                    <a:pt x="1058294" y="194673"/>
                    <a:pt x="1070517" y="193287"/>
                    <a:pt x="1081668" y="189570"/>
                  </a:cubicBezTo>
                  <a:cubicBezTo>
                    <a:pt x="1089102" y="182136"/>
                    <a:pt x="1093662" y="169330"/>
                    <a:pt x="1103971" y="167268"/>
                  </a:cubicBezTo>
                  <a:cubicBezTo>
                    <a:pt x="1115497" y="164963"/>
                    <a:pt x="1130592" y="168854"/>
                    <a:pt x="1137424" y="178419"/>
                  </a:cubicBezTo>
                  <a:cubicBezTo>
                    <a:pt x="1151088" y="197549"/>
                    <a:pt x="1152293" y="223024"/>
                    <a:pt x="1159727" y="245326"/>
                  </a:cubicBezTo>
                  <a:lnTo>
                    <a:pt x="1182029" y="312234"/>
                  </a:lnTo>
                  <a:lnTo>
                    <a:pt x="1193181" y="345687"/>
                  </a:lnTo>
                  <a:lnTo>
                    <a:pt x="1204332" y="379141"/>
                  </a:lnTo>
                  <a:cubicBezTo>
                    <a:pt x="1215483" y="371707"/>
                    <a:pt x="1227320" y="365211"/>
                    <a:pt x="1237785" y="356839"/>
                  </a:cubicBezTo>
                  <a:cubicBezTo>
                    <a:pt x="1245995" y="350271"/>
                    <a:pt x="1250684" y="339238"/>
                    <a:pt x="1260088" y="334536"/>
                  </a:cubicBezTo>
                  <a:cubicBezTo>
                    <a:pt x="1273796" y="327682"/>
                    <a:pt x="1289825" y="327102"/>
                    <a:pt x="1304693" y="323385"/>
                  </a:cubicBezTo>
                  <a:cubicBezTo>
                    <a:pt x="1312127" y="293648"/>
                    <a:pt x="1317302" y="205096"/>
                    <a:pt x="1326995" y="234175"/>
                  </a:cubicBezTo>
                  <a:cubicBezTo>
                    <a:pt x="1330712" y="245326"/>
                    <a:pt x="1329834" y="259317"/>
                    <a:pt x="1338146" y="267629"/>
                  </a:cubicBezTo>
                  <a:cubicBezTo>
                    <a:pt x="1346458" y="275941"/>
                    <a:pt x="1360449" y="275063"/>
                    <a:pt x="1371600" y="278780"/>
                  </a:cubicBezTo>
                  <a:cubicBezTo>
                    <a:pt x="1444661" y="205719"/>
                    <a:pt x="1368643" y="288790"/>
                    <a:pt x="1427356" y="200721"/>
                  </a:cubicBezTo>
                  <a:cubicBezTo>
                    <a:pt x="1433188" y="191973"/>
                    <a:pt x="1443091" y="186629"/>
                    <a:pt x="1449659" y="178419"/>
                  </a:cubicBezTo>
                  <a:cubicBezTo>
                    <a:pt x="1458031" y="167954"/>
                    <a:pt x="1464527" y="156116"/>
                    <a:pt x="1471961" y="144965"/>
                  </a:cubicBezTo>
                  <a:cubicBezTo>
                    <a:pt x="1475678" y="197004"/>
                    <a:pt x="1470458" y="250468"/>
                    <a:pt x="1483112" y="301082"/>
                  </a:cubicBezTo>
                  <a:cubicBezTo>
                    <a:pt x="1485662" y="311282"/>
                    <a:pt x="1501273" y="288443"/>
                    <a:pt x="1505415" y="278780"/>
                  </a:cubicBezTo>
                  <a:cubicBezTo>
                    <a:pt x="1563295" y="143729"/>
                    <a:pt x="1474869" y="285571"/>
                    <a:pt x="1538868" y="189570"/>
                  </a:cubicBezTo>
                  <a:cubicBezTo>
                    <a:pt x="1564333" y="316887"/>
                    <a:pt x="1534951" y="203131"/>
                    <a:pt x="1572322" y="100360"/>
                  </a:cubicBezTo>
                  <a:cubicBezTo>
                    <a:pt x="1575915" y="90479"/>
                    <a:pt x="1587190" y="115229"/>
                    <a:pt x="1594624" y="122663"/>
                  </a:cubicBezTo>
                  <a:cubicBezTo>
                    <a:pt x="1629501" y="262160"/>
                    <a:pt x="1584921" y="88697"/>
                    <a:pt x="1616927" y="200721"/>
                  </a:cubicBezTo>
                  <a:cubicBezTo>
                    <a:pt x="1621137" y="215457"/>
                    <a:pt x="1622041" y="231239"/>
                    <a:pt x="1628078" y="245326"/>
                  </a:cubicBezTo>
                  <a:cubicBezTo>
                    <a:pt x="1633357" y="257645"/>
                    <a:pt x="1642947" y="267629"/>
                    <a:pt x="1650381" y="278780"/>
                  </a:cubicBezTo>
                  <a:cubicBezTo>
                    <a:pt x="1654098" y="267629"/>
                    <a:pt x="1659227" y="256852"/>
                    <a:pt x="1661532" y="245326"/>
                  </a:cubicBezTo>
                  <a:cubicBezTo>
                    <a:pt x="1666687" y="219553"/>
                    <a:pt x="1654098" y="185853"/>
                    <a:pt x="1672683" y="167268"/>
                  </a:cubicBezTo>
                  <a:cubicBezTo>
                    <a:pt x="1686085" y="153866"/>
                    <a:pt x="1678388" y="204870"/>
                    <a:pt x="1683834" y="223024"/>
                  </a:cubicBezTo>
                  <a:cubicBezTo>
                    <a:pt x="1698713" y="272621"/>
                    <a:pt x="1703337" y="274580"/>
                    <a:pt x="1728439" y="312234"/>
                  </a:cubicBezTo>
                  <a:cubicBezTo>
                    <a:pt x="1732156" y="286214"/>
                    <a:pt x="1734435" y="259948"/>
                    <a:pt x="1739590" y="234175"/>
                  </a:cubicBezTo>
                  <a:cubicBezTo>
                    <a:pt x="1741895" y="222649"/>
                    <a:pt x="1742429" y="192409"/>
                    <a:pt x="1750741" y="200721"/>
                  </a:cubicBezTo>
                  <a:cubicBezTo>
                    <a:pt x="1774250" y="224230"/>
                    <a:pt x="1795346" y="289931"/>
                    <a:pt x="1795346" y="289931"/>
                  </a:cubicBezTo>
                  <a:cubicBezTo>
                    <a:pt x="1802780" y="275063"/>
                    <a:pt x="1805894" y="257080"/>
                    <a:pt x="1817649" y="245326"/>
                  </a:cubicBezTo>
                  <a:cubicBezTo>
                    <a:pt x="1831428" y="231547"/>
                    <a:pt x="1875715" y="218537"/>
                    <a:pt x="1895707" y="211873"/>
                  </a:cubicBezTo>
                  <a:cubicBezTo>
                    <a:pt x="1903141" y="219307"/>
                    <a:pt x="1908347" y="238316"/>
                    <a:pt x="1918010" y="234175"/>
                  </a:cubicBezTo>
                  <a:cubicBezTo>
                    <a:pt x="1942168" y="223821"/>
                    <a:pt x="1973766" y="178419"/>
                    <a:pt x="1973766" y="178419"/>
                  </a:cubicBezTo>
                  <a:cubicBezTo>
                    <a:pt x="1999785" y="256477"/>
                    <a:pt x="1973766" y="252760"/>
                    <a:pt x="2029522" y="234175"/>
                  </a:cubicBezTo>
                  <a:lnTo>
                    <a:pt x="2062976" y="133814"/>
                  </a:lnTo>
                  <a:cubicBezTo>
                    <a:pt x="2066693" y="122663"/>
                    <a:pt x="2064347" y="106880"/>
                    <a:pt x="2074127" y="100360"/>
                  </a:cubicBezTo>
                  <a:lnTo>
                    <a:pt x="2107581" y="78058"/>
                  </a:lnTo>
                  <a:cubicBezTo>
                    <a:pt x="2132016" y="114711"/>
                    <a:pt x="2129493" y="104569"/>
                    <a:pt x="2141034" y="144965"/>
                  </a:cubicBezTo>
                  <a:cubicBezTo>
                    <a:pt x="2145244" y="159701"/>
                    <a:pt x="2145331" y="175862"/>
                    <a:pt x="2152185" y="189570"/>
                  </a:cubicBezTo>
                  <a:cubicBezTo>
                    <a:pt x="2164172" y="213545"/>
                    <a:pt x="2181921" y="234175"/>
                    <a:pt x="2196790" y="256478"/>
                  </a:cubicBezTo>
                  <a:cubicBezTo>
                    <a:pt x="2204224" y="267629"/>
                    <a:pt x="2209616" y="280454"/>
                    <a:pt x="2219093" y="289931"/>
                  </a:cubicBezTo>
                  <a:lnTo>
                    <a:pt x="2263698" y="334536"/>
                  </a:lnTo>
                  <a:cubicBezTo>
                    <a:pt x="2265306" y="326495"/>
                    <a:pt x="2276203" y="260021"/>
                    <a:pt x="2286000" y="245326"/>
                  </a:cubicBezTo>
                  <a:cubicBezTo>
                    <a:pt x="2294748" y="232204"/>
                    <a:pt x="2308303" y="223024"/>
                    <a:pt x="2319454" y="211873"/>
                  </a:cubicBezTo>
                  <a:cubicBezTo>
                    <a:pt x="2340290" y="149362"/>
                    <a:pt x="2313828" y="191952"/>
                    <a:pt x="2375210" y="200721"/>
                  </a:cubicBezTo>
                  <a:cubicBezTo>
                    <a:pt x="2386846" y="202383"/>
                    <a:pt x="2397512" y="193287"/>
                    <a:pt x="2408663" y="189570"/>
                  </a:cubicBezTo>
                  <a:cubicBezTo>
                    <a:pt x="2484678" y="240247"/>
                    <a:pt x="2399850" y="198383"/>
                    <a:pt x="2453268" y="144965"/>
                  </a:cubicBezTo>
                  <a:cubicBezTo>
                    <a:pt x="2464105" y="134128"/>
                    <a:pt x="2457566" y="175862"/>
                    <a:pt x="2464420" y="189570"/>
                  </a:cubicBezTo>
                  <a:cubicBezTo>
                    <a:pt x="2469122" y="198974"/>
                    <a:pt x="2479288" y="204439"/>
                    <a:pt x="2486722" y="211873"/>
                  </a:cubicBezTo>
                  <a:cubicBezTo>
                    <a:pt x="2494156" y="204439"/>
                    <a:pt x="2498654" y="187842"/>
                    <a:pt x="2509024" y="189570"/>
                  </a:cubicBezTo>
                  <a:cubicBezTo>
                    <a:pt x="2524926" y="192220"/>
                    <a:pt x="2561481" y="230876"/>
                    <a:pt x="2575932" y="245326"/>
                  </a:cubicBezTo>
                  <a:cubicBezTo>
                    <a:pt x="2602472" y="324948"/>
                    <a:pt x="2585193" y="292674"/>
                    <a:pt x="2620537" y="345687"/>
                  </a:cubicBezTo>
                  <a:cubicBezTo>
                    <a:pt x="2631688" y="338253"/>
                    <a:pt x="2646887" y="334750"/>
                    <a:pt x="2653990" y="323385"/>
                  </a:cubicBezTo>
                  <a:cubicBezTo>
                    <a:pt x="2739418" y="186701"/>
                    <a:pt x="2632927" y="299846"/>
                    <a:pt x="2698595" y="234175"/>
                  </a:cubicBezTo>
                  <a:cubicBezTo>
                    <a:pt x="2724223" y="157294"/>
                    <a:pt x="2704275" y="183892"/>
                    <a:pt x="2743200" y="144965"/>
                  </a:cubicBezTo>
                  <a:cubicBezTo>
                    <a:pt x="2746917" y="133814"/>
                    <a:pt x="2754351" y="123266"/>
                    <a:pt x="2754351" y="111512"/>
                  </a:cubicBezTo>
                  <a:cubicBezTo>
                    <a:pt x="2754351" y="14841"/>
                    <a:pt x="2709824" y="11177"/>
                    <a:pt x="2776654" y="33453"/>
                  </a:cubicBezTo>
                  <a:cubicBezTo>
                    <a:pt x="2805520" y="62321"/>
                    <a:pt x="2802634" y="51784"/>
                    <a:pt x="2810107" y="100360"/>
                  </a:cubicBezTo>
                  <a:cubicBezTo>
                    <a:pt x="2827172" y="211279"/>
                    <a:pt x="2796626" y="176086"/>
                    <a:pt x="2832410" y="211873"/>
                  </a:cubicBezTo>
                </a:path>
              </a:pathLst>
            </a:custGeom>
            <a:ln>
              <a:solidFill>
                <a:srgbClr val="FEF802"/>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98" name="Straight Connector 97"/>
            <p:cNvCxnSpPr/>
            <p:nvPr/>
          </p:nvCxnSpPr>
          <p:spPr>
            <a:xfrm>
              <a:off x="3006042" y="4293732"/>
              <a:ext cx="2215342" cy="0"/>
            </a:xfrm>
            <a:prstGeom prst="line">
              <a:avLst/>
            </a:prstGeom>
            <a:ln>
              <a:solidFill>
                <a:srgbClr val="FEF802"/>
              </a:solidFill>
            </a:ln>
          </p:spPr>
          <p:style>
            <a:lnRef idx="1">
              <a:schemeClr val="accent1"/>
            </a:lnRef>
            <a:fillRef idx="0">
              <a:schemeClr val="accent1"/>
            </a:fillRef>
            <a:effectRef idx="0">
              <a:schemeClr val="accent1"/>
            </a:effectRef>
            <a:fontRef idx="minor">
              <a:schemeClr val="tx1"/>
            </a:fontRef>
          </p:style>
        </p:cxnSp>
        <p:sp>
          <p:nvSpPr>
            <p:cNvPr id="99" name="Freeform 98"/>
            <p:cNvSpPr/>
            <p:nvPr/>
          </p:nvSpPr>
          <p:spPr>
            <a:xfrm>
              <a:off x="3061460" y="2971800"/>
              <a:ext cx="2196340" cy="388495"/>
            </a:xfrm>
            <a:custGeom>
              <a:avLst/>
              <a:gdLst>
                <a:gd name="connsiteX0" fmla="*/ 0 w 2946310"/>
                <a:gd name="connsiteY0" fmla="*/ 240484 h 541567"/>
                <a:gd name="connsiteX1" fmla="*/ 55757 w 2946310"/>
                <a:gd name="connsiteY1" fmla="*/ 251635 h 541567"/>
                <a:gd name="connsiteX2" fmla="*/ 89210 w 2946310"/>
                <a:gd name="connsiteY2" fmla="*/ 262786 h 541567"/>
                <a:gd name="connsiteX3" fmla="*/ 122664 w 2946310"/>
                <a:gd name="connsiteY3" fmla="*/ 240484 h 541567"/>
                <a:gd name="connsiteX4" fmla="*/ 156118 w 2946310"/>
                <a:gd name="connsiteY4" fmla="*/ 262786 h 541567"/>
                <a:gd name="connsiteX5" fmla="*/ 256479 w 2946310"/>
                <a:gd name="connsiteY5" fmla="*/ 285089 h 541567"/>
                <a:gd name="connsiteX6" fmla="*/ 323386 w 2946310"/>
                <a:gd name="connsiteY6" fmla="*/ 351996 h 541567"/>
                <a:gd name="connsiteX7" fmla="*/ 334537 w 2946310"/>
                <a:gd name="connsiteY7" fmla="*/ 385450 h 541567"/>
                <a:gd name="connsiteX8" fmla="*/ 412596 w 2946310"/>
                <a:gd name="connsiteY8" fmla="*/ 418903 h 541567"/>
                <a:gd name="connsiteX9" fmla="*/ 401444 w 2946310"/>
                <a:gd name="connsiteY9" fmla="*/ 318542 h 541567"/>
                <a:gd name="connsiteX10" fmla="*/ 412596 w 2946310"/>
                <a:gd name="connsiteY10" fmla="*/ 351996 h 541567"/>
                <a:gd name="connsiteX11" fmla="*/ 457200 w 2946310"/>
                <a:gd name="connsiteY11" fmla="*/ 418903 h 541567"/>
                <a:gd name="connsiteX12" fmla="*/ 490654 w 2946310"/>
                <a:gd name="connsiteY12" fmla="*/ 351996 h 541567"/>
                <a:gd name="connsiteX13" fmla="*/ 501805 w 2946310"/>
                <a:gd name="connsiteY13" fmla="*/ 318542 h 541567"/>
                <a:gd name="connsiteX14" fmla="*/ 535259 w 2946310"/>
                <a:gd name="connsiteY14" fmla="*/ 307391 h 541567"/>
                <a:gd name="connsiteX15" fmla="*/ 557561 w 2946310"/>
                <a:gd name="connsiteY15" fmla="*/ 273937 h 541567"/>
                <a:gd name="connsiteX16" fmla="*/ 568713 w 2946310"/>
                <a:gd name="connsiteY16" fmla="*/ 240484 h 541567"/>
                <a:gd name="connsiteX17" fmla="*/ 613318 w 2946310"/>
                <a:gd name="connsiteY17" fmla="*/ 195879 h 541567"/>
                <a:gd name="connsiteX18" fmla="*/ 657922 w 2946310"/>
                <a:gd name="connsiteY18" fmla="*/ 262786 h 541567"/>
                <a:gd name="connsiteX19" fmla="*/ 691376 w 2946310"/>
                <a:gd name="connsiteY19" fmla="*/ 296240 h 541567"/>
                <a:gd name="connsiteX20" fmla="*/ 713679 w 2946310"/>
                <a:gd name="connsiteY20" fmla="*/ 329694 h 541567"/>
                <a:gd name="connsiteX21" fmla="*/ 769435 w 2946310"/>
                <a:gd name="connsiteY21" fmla="*/ 340845 h 541567"/>
                <a:gd name="connsiteX22" fmla="*/ 791737 w 2946310"/>
                <a:gd name="connsiteY22" fmla="*/ 374298 h 541567"/>
                <a:gd name="connsiteX23" fmla="*/ 825191 w 2946310"/>
                <a:gd name="connsiteY23" fmla="*/ 418903 h 541567"/>
                <a:gd name="connsiteX24" fmla="*/ 836342 w 2946310"/>
                <a:gd name="connsiteY24" fmla="*/ 452357 h 541567"/>
                <a:gd name="connsiteX25" fmla="*/ 847493 w 2946310"/>
                <a:gd name="connsiteY25" fmla="*/ 463508 h 541567"/>
                <a:gd name="connsiteX26" fmla="*/ 825191 w 2946310"/>
                <a:gd name="connsiteY26" fmla="*/ 385450 h 541567"/>
                <a:gd name="connsiteX27" fmla="*/ 847493 w 2946310"/>
                <a:gd name="connsiteY27" fmla="*/ 296240 h 541567"/>
                <a:gd name="connsiteX28" fmla="*/ 880947 w 2946310"/>
                <a:gd name="connsiteY28" fmla="*/ 307391 h 541567"/>
                <a:gd name="connsiteX29" fmla="*/ 880947 w 2946310"/>
                <a:gd name="connsiteY29" fmla="*/ 240484 h 541567"/>
                <a:gd name="connsiteX30" fmla="*/ 869796 w 2946310"/>
                <a:gd name="connsiteY30" fmla="*/ 151274 h 541567"/>
                <a:gd name="connsiteX31" fmla="*/ 925552 w 2946310"/>
                <a:gd name="connsiteY31" fmla="*/ 173576 h 541567"/>
                <a:gd name="connsiteX32" fmla="*/ 959005 w 2946310"/>
                <a:gd name="connsiteY32" fmla="*/ 240484 h 541567"/>
                <a:gd name="connsiteX33" fmla="*/ 992459 w 2946310"/>
                <a:gd name="connsiteY33" fmla="*/ 251635 h 541567"/>
                <a:gd name="connsiteX34" fmla="*/ 1025913 w 2946310"/>
                <a:gd name="connsiteY34" fmla="*/ 285089 h 541567"/>
                <a:gd name="connsiteX35" fmla="*/ 1037064 w 2946310"/>
                <a:gd name="connsiteY35" fmla="*/ 229333 h 541567"/>
                <a:gd name="connsiteX36" fmla="*/ 1059366 w 2946310"/>
                <a:gd name="connsiteY36" fmla="*/ 162425 h 541567"/>
                <a:gd name="connsiteX37" fmla="*/ 1070518 w 2946310"/>
                <a:gd name="connsiteY37" fmla="*/ 195879 h 541567"/>
                <a:gd name="connsiteX38" fmla="*/ 1103971 w 2946310"/>
                <a:gd name="connsiteY38" fmla="*/ 84367 h 541567"/>
                <a:gd name="connsiteX39" fmla="*/ 1126274 w 2946310"/>
                <a:gd name="connsiteY39" fmla="*/ 106669 h 541567"/>
                <a:gd name="connsiteX40" fmla="*/ 1137425 w 2946310"/>
                <a:gd name="connsiteY40" fmla="*/ 195879 h 541567"/>
                <a:gd name="connsiteX41" fmla="*/ 1148576 w 2946310"/>
                <a:gd name="connsiteY41" fmla="*/ 140123 h 541567"/>
                <a:gd name="connsiteX42" fmla="*/ 1159727 w 2946310"/>
                <a:gd name="connsiteY42" fmla="*/ 95518 h 541567"/>
                <a:gd name="connsiteX43" fmla="*/ 1170879 w 2946310"/>
                <a:gd name="connsiteY43" fmla="*/ 140123 h 541567"/>
                <a:gd name="connsiteX44" fmla="*/ 1193181 w 2946310"/>
                <a:gd name="connsiteY44" fmla="*/ 273937 h 541567"/>
                <a:gd name="connsiteX45" fmla="*/ 1204332 w 2946310"/>
                <a:gd name="connsiteY45" fmla="*/ 329694 h 541567"/>
                <a:gd name="connsiteX46" fmla="*/ 1215483 w 2946310"/>
                <a:gd name="connsiteY46" fmla="*/ 296240 h 541567"/>
                <a:gd name="connsiteX47" fmla="*/ 1315844 w 2946310"/>
                <a:gd name="connsiteY47" fmla="*/ 385450 h 541567"/>
                <a:gd name="connsiteX48" fmla="*/ 1326996 w 2946310"/>
                <a:gd name="connsiteY48" fmla="*/ 441206 h 541567"/>
                <a:gd name="connsiteX49" fmla="*/ 1338147 w 2946310"/>
                <a:gd name="connsiteY49" fmla="*/ 474659 h 541567"/>
                <a:gd name="connsiteX50" fmla="*/ 1326996 w 2946310"/>
                <a:gd name="connsiteY50" fmla="*/ 285089 h 541567"/>
                <a:gd name="connsiteX51" fmla="*/ 1338147 w 2946310"/>
                <a:gd name="connsiteY51" fmla="*/ 229333 h 541567"/>
                <a:gd name="connsiteX52" fmla="*/ 1393903 w 2946310"/>
                <a:gd name="connsiteY52" fmla="*/ 273937 h 541567"/>
                <a:gd name="connsiteX53" fmla="*/ 1416205 w 2946310"/>
                <a:gd name="connsiteY53" fmla="*/ 240484 h 541567"/>
                <a:gd name="connsiteX54" fmla="*/ 1438508 w 2946310"/>
                <a:gd name="connsiteY54" fmla="*/ 151274 h 541567"/>
                <a:gd name="connsiteX55" fmla="*/ 1460810 w 2946310"/>
                <a:gd name="connsiteY55" fmla="*/ 218181 h 541567"/>
                <a:gd name="connsiteX56" fmla="*/ 1471961 w 2946310"/>
                <a:gd name="connsiteY56" fmla="*/ 251635 h 541567"/>
                <a:gd name="connsiteX57" fmla="*/ 1505415 w 2946310"/>
                <a:gd name="connsiteY57" fmla="*/ 240484 h 541567"/>
                <a:gd name="connsiteX58" fmla="*/ 1527718 w 2946310"/>
                <a:gd name="connsiteY58" fmla="*/ 173576 h 541567"/>
                <a:gd name="connsiteX59" fmla="*/ 1538869 w 2946310"/>
                <a:gd name="connsiteY59" fmla="*/ 207030 h 541567"/>
                <a:gd name="connsiteX60" fmla="*/ 1505415 w 2946310"/>
                <a:gd name="connsiteY60" fmla="*/ 262786 h 541567"/>
                <a:gd name="connsiteX61" fmla="*/ 1516566 w 2946310"/>
                <a:gd name="connsiteY61" fmla="*/ 374298 h 541567"/>
                <a:gd name="connsiteX62" fmla="*/ 1550020 w 2946310"/>
                <a:gd name="connsiteY62" fmla="*/ 541567 h 541567"/>
                <a:gd name="connsiteX63" fmla="*/ 1583474 w 2946310"/>
                <a:gd name="connsiteY63" fmla="*/ 441206 h 541567"/>
                <a:gd name="connsiteX64" fmla="*/ 1605776 w 2946310"/>
                <a:gd name="connsiteY64" fmla="*/ 374298 h 541567"/>
                <a:gd name="connsiteX65" fmla="*/ 1616927 w 2946310"/>
                <a:gd name="connsiteY65" fmla="*/ 329694 h 541567"/>
                <a:gd name="connsiteX66" fmla="*/ 1639230 w 2946310"/>
                <a:gd name="connsiteY66" fmla="*/ 296240 h 541567"/>
                <a:gd name="connsiteX67" fmla="*/ 1650381 w 2946310"/>
                <a:gd name="connsiteY67" fmla="*/ 251635 h 541567"/>
                <a:gd name="connsiteX68" fmla="*/ 1661532 w 2946310"/>
                <a:gd name="connsiteY68" fmla="*/ 218181 h 541567"/>
                <a:gd name="connsiteX69" fmla="*/ 1672683 w 2946310"/>
                <a:gd name="connsiteY69" fmla="*/ 151274 h 541567"/>
                <a:gd name="connsiteX70" fmla="*/ 1717288 w 2946310"/>
                <a:gd name="connsiteY70" fmla="*/ 285089 h 541567"/>
                <a:gd name="connsiteX71" fmla="*/ 1750742 w 2946310"/>
                <a:gd name="connsiteY71" fmla="*/ 173576 h 541567"/>
                <a:gd name="connsiteX72" fmla="*/ 1784196 w 2946310"/>
                <a:gd name="connsiteY72" fmla="*/ 162425 h 541567"/>
                <a:gd name="connsiteX73" fmla="*/ 1795347 w 2946310"/>
                <a:gd name="connsiteY73" fmla="*/ 218181 h 541567"/>
                <a:gd name="connsiteX74" fmla="*/ 1817649 w 2946310"/>
                <a:gd name="connsiteY74" fmla="*/ 117820 h 541567"/>
                <a:gd name="connsiteX75" fmla="*/ 1839952 w 2946310"/>
                <a:gd name="connsiteY75" fmla="*/ 95518 h 541567"/>
                <a:gd name="connsiteX76" fmla="*/ 1873405 w 2946310"/>
                <a:gd name="connsiteY76" fmla="*/ 6308 h 541567"/>
                <a:gd name="connsiteX77" fmla="*/ 1895708 w 2946310"/>
                <a:gd name="connsiteY77" fmla="*/ 28611 h 541567"/>
                <a:gd name="connsiteX78" fmla="*/ 1906859 w 2946310"/>
                <a:gd name="connsiteY78" fmla="*/ 229333 h 541567"/>
                <a:gd name="connsiteX79" fmla="*/ 1929161 w 2946310"/>
                <a:gd name="connsiteY79" fmla="*/ 207030 h 541567"/>
                <a:gd name="connsiteX80" fmla="*/ 1962615 w 2946310"/>
                <a:gd name="connsiteY80" fmla="*/ 195879 h 541567"/>
                <a:gd name="connsiteX81" fmla="*/ 2007220 w 2946310"/>
                <a:gd name="connsiteY81" fmla="*/ 329694 h 541567"/>
                <a:gd name="connsiteX82" fmla="*/ 2018371 w 2946310"/>
                <a:gd name="connsiteY82" fmla="*/ 363147 h 541567"/>
                <a:gd name="connsiteX83" fmla="*/ 2029522 w 2946310"/>
                <a:gd name="connsiteY83" fmla="*/ 407752 h 541567"/>
                <a:gd name="connsiteX84" fmla="*/ 2040674 w 2946310"/>
                <a:gd name="connsiteY84" fmla="*/ 441206 h 541567"/>
                <a:gd name="connsiteX85" fmla="*/ 2007220 w 2946310"/>
                <a:gd name="connsiteY85" fmla="*/ 407752 h 541567"/>
                <a:gd name="connsiteX86" fmla="*/ 2029522 w 2946310"/>
                <a:gd name="connsiteY86" fmla="*/ 329694 h 541567"/>
                <a:gd name="connsiteX87" fmla="*/ 2074127 w 2946310"/>
                <a:gd name="connsiteY87" fmla="*/ 251635 h 541567"/>
                <a:gd name="connsiteX88" fmla="*/ 2085279 w 2946310"/>
                <a:gd name="connsiteY88" fmla="*/ 195879 h 541567"/>
                <a:gd name="connsiteX89" fmla="*/ 2096430 w 2946310"/>
                <a:gd name="connsiteY89" fmla="*/ 162425 h 541567"/>
                <a:gd name="connsiteX90" fmla="*/ 2107581 w 2946310"/>
                <a:gd name="connsiteY90" fmla="*/ 117820 h 541567"/>
                <a:gd name="connsiteX91" fmla="*/ 2141035 w 2946310"/>
                <a:gd name="connsiteY91" fmla="*/ 162425 h 541567"/>
                <a:gd name="connsiteX92" fmla="*/ 2174488 w 2946310"/>
                <a:gd name="connsiteY92" fmla="*/ 273937 h 541567"/>
                <a:gd name="connsiteX93" fmla="*/ 2196791 w 2946310"/>
                <a:gd name="connsiteY93" fmla="*/ 207030 h 541567"/>
                <a:gd name="connsiteX94" fmla="*/ 2207942 w 2946310"/>
                <a:gd name="connsiteY94" fmla="*/ 173576 h 541567"/>
                <a:gd name="connsiteX95" fmla="*/ 2219093 w 2946310"/>
                <a:gd name="connsiteY95" fmla="*/ 128972 h 541567"/>
                <a:gd name="connsiteX96" fmla="*/ 2230244 w 2946310"/>
                <a:gd name="connsiteY96" fmla="*/ 218181 h 541567"/>
                <a:gd name="connsiteX97" fmla="*/ 2252547 w 2946310"/>
                <a:gd name="connsiteY97" fmla="*/ 240484 h 541567"/>
                <a:gd name="connsiteX98" fmla="*/ 2263698 w 2946310"/>
                <a:gd name="connsiteY98" fmla="*/ 296240 h 541567"/>
                <a:gd name="connsiteX99" fmla="*/ 2274849 w 2946310"/>
                <a:gd name="connsiteY99" fmla="*/ 329694 h 541567"/>
                <a:gd name="connsiteX100" fmla="*/ 2297152 w 2946310"/>
                <a:gd name="connsiteY100" fmla="*/ 407752 h 541567"/>
                <a:gd name="connsiteX101" fmla="*/ 2308303 w 2946310"/>
                <a:gd name="connsiteY101" fmla="*/ 307391 h 541567"/>
                <a:gd name="connsiteX102" fmla="*/ 2341757 w 2946310"/>
                <a:gd name="connsiteY102" fmla="*/ 229333 h 541567"/>
                <a:gd name="connsiteX103" fmla="*/ 2352908 w 2946310"/>
                <a:gd name="connsiteY103" fmla="*/ 184728 h 541567"/>
                <a:gd name="connsiteX104" fmla="*/ 2375210 w 2946310"/>
                <a:gd name="connsiteY104" fmla="*/ 162425 h 541567"/>
                <a:gd name="connsiteX105" fmla="*/ 2386361 w 2946310"/>
                <a:gd name="connsiteY105" fmla="*/ 195879 h 541567"/>
                <a:gd name="connsiteX106" fmla="*/ 2453269 w 2946310"/>
                <a:gd name="connsiteY106" fmla="*/ 251635 h 541567"/>
                <a:gd name="connsiteX107" fmla="*/ 2475571 w 2946310"/>
                <a:gd name="connsiteY107" fmla="*/ 307391 h 541567"/>
                <a:gd name="connsiteX108" fmla="*/ 2475571 w 2946310"/>
                <a:gd name="connsiteY108" fmla="*/ 318542 h 541567"/>
                <a:gd name="connsiteX109" fmla="*/ 2486722 w 2946310"/>
                <a:gd name="connsiteY109" fmla="*/ 351996 h 541567"/>
                <a:gd name="connsiteX110" fmla="*/ 2509025 w 2946310"/>
                <a:gd name="connsiteY110" fmla="*/ 463508 h 541567"/>
                <a:gd name="connsiteX111" fmla="*/ 2531327 w 2946310"/>
                <a:gd name="connsiteY111" fmla="*/ 496962 h 541567"/>
                <a:gd name="connsiteX112" fmla="*/ 2564781 w 2946310"/>
                <a:gd name="connsiteY112" fmla="*/ 463508 h 541567"/>
                <a:gd name="connsiteX113" fmla="*/ 2609386 w 2946310"/>
                <a:gd name="connsiteY113" fmla="*/ 385450 h 541567"/>
                <a:gd name="connsiteX114" fmla="*/ 2631688 w 2946310"/>
                <a:gd name="connsiteY114" fmla="*/ 318542 h 541567"/>
                <a:gd name="connsiteX115" fmla="*/ 2642839 w 2946310"/>
                <a:gd name="connsiteY115" fmla="*/ 273937 h 541567"/>
                <a:gd name="connsiteX116" fmla="*/ 2665142 w 2946310"/>
                <a:gd name="connsiteY116" fmla="*/ 218181 h 541567"/>
                <a:gd name="connsiteX117" fmla="*/ 2698596 w 2946310"/>
                <a:gd name="connsiteY117" fmla="*/ 329694 h 541567"/>
                <a:gd name="connsiteX118" fmla="*/ 2676293 w 2946310"/>
                <a:gd name="connsiteY118" fmla="*/ 307391 h 541567"/>
                <a:gd name="connsiteX119" fmla="*/ 2687444 w 2946310"/>
                <a:gd name="connsiteY119" fmla="*/ 251635 h 541567"/>
                <a:gd name="connsiteX120" fmla="*/ 2698596 w 2946310"/>
                <a:gd name="connsiteY120" fmla="*/ 218181 h 541567"/>
                <a:gd name="connsiteX121" fmla="*/ 2709747 w 2946310"/>
                <a:gd name="connsiteY121" fmla="*/ 173576 h 541567"/>
                <a:gd name="connsiteX122" fmla="*/ 2743200 w 2946310"/>
                <a:gd name="connsiteY122" fmla="*/ 73215 h 541567"/>
                <a:gd name="connsiteX123" fmla="*/ 2732049 w 2946310"/>
                <a:gd name="connsiteY123" fmla="*/ 106669 h 541567"/>
                <a:gd name="connsiteX124" fmla="*/ 2743200 w 2946310"/>
                <a:gd name="connsiteY124" fmla="*/ 207030 h 541567"/>
                <a:gd name="connsiteX125" fmla="*/ 2765503 w 2946310"/>
                <a:gd name="connsiteY125" fmla="*/ 173576 h 541567"/>
                <a:gd name="connsiteX126" fmla="*/ 2776654 w 2946310"/>
                <a:gd name="connsiteY126" fmla="*/ 140123 h 541567"/>
                <a:gd name="connsiteX127" fmla="*/ 2776654 w 2946310"/>
                <a:gd name="connsiteY127" fmla="*/ 62064 h 541567"/>
                <a:gd name="connsiteX128" fmla="*/ 2798957 w 2946310"/>
                <a:gd name="connsiteY128" fmla="*/ 84367 h 541567"/>
                <a:gd name="connsiteX129" fmla="*/ 2821259 w 2946310"/>
                <a:gd name="connsiteY129" fmla="*/ 207030 h 541567"/>
                <a:gd name="connsiteX130" fmla="*/ 2832410 w 2946310"/>
                <a:gd name="connsiteY130" fmla="*/ 173576 h 541567"/>
                <a:gd name="connsiteX131" fmla="*/ 2854713 w 2946310"/>
                <a:gd name="connsiteY131" fmla="*/ 140123 h 541567"/>
                <a:gd name="connsiteX132" fmla="*/ 2877015 w 2946310"/>
                <a:gd name="connsiteY132" fmla="*/ 95518 h 541567"/>
                <a:gd name="connsiteX133" fmla="*/ 2899318 w 2946310"/>
                <a:gd name="connsiteY133" fmla="*/ 229333 h 541567"/>
                <a:gd name="connsiteX134" fmla="*/ 2877015 w 2946310"/>
                <a:gd name="connsiteY134" fmla="*/ 296240 h 54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946310" h="541567">
                  <a:moveTo>
                    <a:pt x="0" y="240484"/>
                  </a:moveTo>
                  <a:cubicBezTo>
                    <a:pt x="18586" y="244201"/>
                    <a:pt x="37369" y="247038"/>
                    <a:pt x="55757" y="251635"/>
                  </a:cubicBezTo>
                  <a:cubicBezTo>
                    <a:pt x="67160" y="254486"/>
                    <a:pt x="77616" y="264718"/>
                    <a:pt x="89210" y="262786"/>
                  </a:cubicBezTo>
                  <a:cubicBezTo>
                    <a:pt x="102430" y="260583"/>
                    <a:pt x="111513" y="247918"/>
                    <a:pt x="122664" y="240484"/>
                  </a:cubicBezTo>
                  <a:cubicBezTo>
                    <a:pt x="133815" y="247918"/>
                    <a:pt x="144131" y="256792"/>
                    <a:pt x="156118" y="262786"/>
                  </a:cubicBezTo>
                  <a:cubicBezTo>
                    <a:pt x="183569" y="276511"/>
                    <a:pt x="230783" y="280806"/>
                    <a:pt x="256479" y="285089"/>
                  </a:cubicBezTo>
                  <a:cubicBezTo>
                    <a:pt x="278781" y="307391"/>
                    <a:pt x="313412" y="322074"/>
                    <a:pt x="323386" y="351996"/>
                  </a:cubicBezTo>
                  <a:cubicBezTo>
                    <a:pt x="327103" y="363147"/>
                    <a:pt x="327194" y="376271"/>
                    <a:pt x="334537" y="385450"/>
                  </a:cubicBezTo>
                  <a:cubicBezTo>
                    <a:pt x="353789" y="409515"/>
                    <a:pt x="385812" y="412207"/>
                    <a:pt x="412596" y="418903"/>
                  </a:cubicBezTo>
                  <a:cubicBezTo>
                    <a:pt x="380133" y="386441"/>
                    <a:pt x="367742" y="385945"/>
                    <a:pt x="401444" y="318542"/>
                  </a:cubicBezTo>
                  <a:cubicBezTo>
                    <a:pt x="406701" y="308028"/>
                    <a:pt x="406887" y="341721"/>
                    <a:pt x="412596" y="351996"/>
                  </a:cubicBezTo>
                  <a:cubicBezTo>
                    <a:pt x="425613" y="375427"/>
                    <a:pt x="457200" y="418903"/>
                    <a:pt x="457200" y="418903"/>
                  </a:cubicBezTo>
                  <a:cubicBezTo>
                    <a:pt x="485234" y="334808"/>
                    <a:pt x="447416" y="438475"/>
                    <a:pt x="490654" y="351996"/>
                  </a:cubicBezTo>
                  <a:cubicBezTo>
                    <a:pt x="495911" y="341482"/>
                    <a:pt x="493493" y="326854"/>
                    <a:pt x="501805" y="318542"/>
                  </a:cubicBezTo>
                  <a:cubicBezTo>
                    <a:pt x="510117" y="310230"/>
                    <a:pt x="524108" y="311108"/>
                    <a:pt x="535259" y="307391"/>
                  </a:cubicBezTo>
                  <a:cubicBezTo>
                    <a:pt x="542693" y="296240"/>
                    <a:pt x="551567" y="285924"/>
                    <a:pt x="557561" y="273937"/>
                  </a:cubicBezTo>
                  <a:cubicBezTo>
                    <a:pt x="562818" y="263424"/>
                    <a:pt x="561881" y="250049"/>
                    <a:pt x="568713" y="240484"/>
                  </a:cubicBezTo>
                  <a:cubicBezTo>
                    <a:pt x="580935" y="223374"/>
                    <a:pt x="613318" y="195879"/>
                    <a:pt x="613318" y="195879"/>
                  </a:cubicBezTo>
                  <a:cubicBezTo>
                    <a:pt x="685679" y="244120"/>
                    <a:pt x="613609" y="185238"/>
                    <a:pt x="657922" y="262786"/>
                  </a:cubicBezTo>
                  <a:cubicBezTo>
                    <a:pt x="665746" y="276479"/>
                    <a:pt x="681280" y="284125"/>
                    <a:pt x="691376" y="296240"/>
                  </a:cubicBezTo>
                  <a:cubicBezTo>
                    <a:pt x="699956" y="306536"/>
                    <a:pt x="702043" y="323045"/>
                    <a:pt x="713679" y="329694"/>
                  </a:cubicBezTo>
                  <a:cubicBezTo>
                    <a:pt x="730135" y="339097"/>
                    <a:pt x="750850" y="337128"/>
                    <a:pt x="769435" y="340845"/>
                  </a:cubicBezTo>
                  <a:cubicBezTo>
                    <a:pt x="776869" y="351996"/>
                    <a:pt x="783947" y="363392"/>
                    <a:pt x="791737" y="374298"/>
                  </a:cubicBezTo>
                  <a:cubicBezTo>
                    <a:pt x="802540" y="389422"/>
                    <a:pt x="815970" y="402766"/>
                    <a:pt x="825191" y="418903"/>
                  </a:cubicBezTo>
                  <a:cubicBezTo>
                    <a:pt x="831023" y="429109"/>
                    <a:pt x="831085" y="441843"/>
                    <a:pt x="836342" y="452357"/>
                  </a:cubicBezTo>
                  <a:cubicBezTo>
                    <a:pt x="838693" y="457059"/>
                    <a:pt x="847493" y="463508"/>
                    <a:pt x="847493" y="463508"/>
                  </a:cubicBezTo>
                  <a:cubicBezTo>
                    <a:pt x="842234" y="447731"/>
                    <a:pt x="825191" y="399453"/>
                    <a:pt x="825191" y="385450"/>
                  </a:cubicBezTo>
                  <a:cubicBezTo>
                    <a:pt x="825191" y="358538"/>
                    <a:pt x="838694" y="322638"/>
                    <a:pt x="847493" y="296240"/>
                  </a:cubicBezTo>
                  <a:cubicBezTo>
                    <a:pt x="858644" y="299957"/>
                    <a:pt x="870434" y="312648"/>
                    <a:pt x="880947" y="307391"/>
                  </a:cubicBezTo>
                  <a:cubicBezTo>
                    <a:pt x="906435" y="294647"/>
                    <a:pt x="885195" y="253228"/>
                    <a:pt x="880947" y="240484"/>
                  </a:cubicBezTo>
                  <a:cubicBezTo>
                    <a:pt x="877230" y="210747"/>
                    <a:pt x="853173" y="176209"/>
                    <a:pt x="869796" y="151274"/>
                  </a:cubicBezTo>
                  <a:cubicBezTo>
                    <a:pt x="880899" y="134619"/>
                    <a:pt x="909264" y="161941"/>
                    <a:pt x="925552" y="173576"/>
                  </a:cubicBezTo>
                  <a:cubicBezTo>
                    <a:pt x="997938" y="225280"/>
                    <a:pt x="905408" y="186887"/>
                    <a:pt x="959005" y="240484"/>
                  </a:cubicBezTo>
                  <a:cubicBezTo>
                    <a:pt x="967317" y="248796"/>
                    <a:pt x="981308" y="247918"/>
                    <a:pt x="992459" y="251635"/>
                  </a:cubicBezTo>
                  <a:cubicBezTo>
                    <a:pt x="1003610" y="262786"/>
                    <a:pt x="1011807" y="292142"/>
                    <a:pt x="1025913" y="285089"/>
                  </a:cubicBezTo>
                  <a:cubicBezTo>
                    <a:pt x="1042865" y="276613"/>
                    <a:pt x="1032077" y="247619"/>
                    <a:pt x="1037064" y="229333"/>
                  </a:cubicBezTo>
                  <a:cubicBezTo>
                    <a:pt x="1043249" y="206652"/>
                    <a:pt x="1059366" y="162425"/>
                    <a:pt x="1059366" y="162425"/>
                  </a:cubicBezTo>
                  <a:cubicBezTo>
                    <a:pt x="1063083" y="173576"/>
                    <a:pt x="1062206" y="204191"/>
                    <a:pt x="1070518" y="195879"/>
                  </a:cubicBezTo>
                  <a:cubicBezTo>
                    <a:pt x="1079568" y="186830"/>
                    <a:pt x="1098918" y="104581"/>
                    <a:pt x="1103971" y="84367"/>
                  </a:cubicBezTo>
                  <a:cubicBezTo>
                    <a:pt x="1111405" y="91801"/>
                    <a:pt x="1123253" y="96599"/>
                    <a:pt x="1126274" y="106669"/>
                  </a:cubicBezTo>
                  <a:cubicBezTo>
                    <a:pt x="1134885" y="135373"/>
                    <a:pt x="1120802" y="170944"/>
                    <a:pt x="1137425" y="195879"/>
                  </a:cubicBezTo>
                  <a:cubicBezTo>
                    <a:pt x="1147938" y="211649"/>
                    <a:pt x="1144465" y="158625"/>
                    <a:pt x="1148576" y="140123"/>
                  </a:cubicBezTo>
                  <a:cubicBezTo>
                    <a:pt x="1151901" y="125162"/>
                    <a:pt x="1156010" y="110386"/>
                    <a:pt x="1159727" y="95518"/>
                  </a:cubicBezTo>
                  <a:cubicBezTo>
                    <a:pt x="1163444" y="110386"/>
                    <a:pt x="1168055" y="125060"/>
                    <a:pt x="1170879" y="140123"/>
                  </a:cubicBezTo>
                  <a:cubicBezTo>
                    <a:pt x="1179213" y="184568"/>
                    <a:pt x="1185323" y="229405"/>
                    <a:pt x="1193181" y="273937"/>
                  </a:cubicBezTo>
                  <a:cubicBezTo>
                    <a:pt x="1196475" y="292602"/>
                    <a:pt x="1200615" y="311108"/>
                    <a:pt x="1204332" y="329694"/>
                  </a:cubicBezTo>
                  <a:cubicBezTo>
                    <a:pt x="1208049" y="318543"/>
                    <a:pt x="1204079" y="293389"/>
                    <a:pt x="1215483" y="296240"/>
                  </a:cubicBezTo>
                  <a:cubicBezTo>
                    <a:pt x="1271405" y="310220"/>
                    <a:pt x="1289655" y="346165"/>
                    <a:pt x="1315844" y="385450"/>
                  </a:cubicBezTo>
                  <a:cubicBezTo>
                    <a:pt x="1319561" y="404035"/>
                    <a:pt x="1322399" y="422818"/>
                    <a:pt x="1326996" y="441206"/>
                  </a:cubicBezTo>
                  <a:cubicBezTo>
                    <a:pt x="1329847" y="452609"/>
                    <a:pt x="1338147" y="486413"/>
                    <a:pt x="1338147" y="474659"/>
                  </a:cubicBezTo>
                  <a:cubicBezTo>
                    <a:pt x="1338147" y="411360"/>
                    <a:pt x="1330713" y="348279"/>
                    <a:pt x="1326996" y="285089"/>
                  </a:cubicBezTo>
                  <a:cubicBezTo>
                    <a:pt x="1330713" y="266504"/>
                    <a:pt x="1322984" y="240705"/>
                    <a:pt x="1338147" y="229333"/>
                  </a:cubicBezTo>
                  <a:cubicBezTo>
                    <a:pt x="1346184" y="223305"/>
                    <a:pt x="1388924" y="268958"/>
                    <a:pt x="1393903" y="273937"/>
                  </a:cubicBezTo>
                  <a:cubicBezTo>
                    <a:pt x="1401337" y="262786"/>
                    <a:pt x="1411625" y="253079"/>
                    <a:pt x="1416205" y="240484"/>
                  </a:cubicBezTo>
                  <a:cubicBezTo>
                    <a:pt x="1426680" y="211678"/>
                    <a:pt x="1411092" y="164982"/>
                    <a:pt x="1438508" y="151274"/>
                  </a:cubicBezTo>
                  <a:cubicBezTo>
                    <a:pt x="1459535" y="140760"/>
                    <a:pt x="1453376" y="195879"/>
                    <a:pt x="1460810" y="218181"/>
                  </a:cubicBezTo>
                  <a:lnTo>
                    <a:pt x="1471961" y="251635"/>
                  </a:lnTo>
                  <a:cubicBezTo>
                    <a:pt x="1483112" y="247918"/>
                    <a:pt x="1498583" y="250049"/>
                    <a:pt x="1505415" y="240484"/>
                  </a:cubicBezTo>
                  <a:cubicBezTo>
                    <a:pt x="1519079" y="221354"/>
                    <a:pt x="1527718" y="173576"/>
                    <a:pt x="1527718" y="173576"/>
                  </a:cubicBezTo>
                  <a:cubicBezTo>
                    <a:pt x="1531435" y="184727"/>
                    <a:pt x="1538869" y="195275"/>
                    <a:pt x="1538869" y="207030"/>
                  </a:cubicBezTo>
                  <a:cubicBezTo>
                    <a:pt x="1538869" y="235983"/>
                    <a:pt x="1523083" y="245119"/>
                    <a:pt x="1505415" y="262786"/>
                  </a:cubicBezTo>
                  <a:cubicBezTo>
                    <a:pt x="1509132" y="299957"/>
                    <a:pt x="1511283" y="337317"/>
                    <a:pt x="1516566" y="374298"/>
                  </a:cubicBezTo>
                  <a:cubicBezTo>
                    <a:pt x="1529087" y="461946"/>
                    <a:pt x="1533408" y="475118"/>
                    <a:pt x="1550020" y="541567"/>
                  </a:cubicBezTo>
                  <a:cubicBezTo>
                    <a:pt x="1575132" y="390891"/>
                    <a:pt x="1541659" y="535289"/>
                    <a:pt x="1583474" y="441206"/>
                  </a:cubicBezTo>
                  <a:cubicBezTo>
                    <a:pt x="1593022" y="419723"/>
                    <a:pt x="1600074" y="397105"/>
                    <a:pt x="1605776" y="374298"/>
                  </a:cubicBezTo>
                  <a:cubicBezTo>
                    <a:pt x="1609493" y="359430"/>
                    <a:pt x="1610890" y="343780"/>
                    <a:pt x="1616927" y="329694"/>
                  </a:cubicBezTo>
                  <a:cubicBezTo>
                    <a:pt x="1622206" y="317375"/>
                    <a:pt x="1631796" y="307391"/>
                    <a:pt x="1639230" y="296240"/>
                  </a:cubicBezTo>
                  <a:cubicBezTo>
                    <a:pt x="1642947" y="281372"/>
                    <a:pt x="1646171" y="266371"/>
                    <a:pt x="1650381" y="251635"/>
                  </a:cubicBezTo>
                  <a:cubicBezTo>
                    <a:pt x="1653610" y="240333"/>
                    <a:pt x="1658982" y="229656"/>
                    <a:pt x="1661532" y="218181"/>
                  </a:cubicBezTo>
                  <a:cubicBezTo>
                    <a:pt x="1666437" y="196109"/>
                    <a:pt x="1668966" y="173576"/>
                    <a:pt x="1672683" y="151274"/>
                  </a:cubicBezTo>
                  <a:cubicBezTo>
                    <a:pt x="1699018" y="256611"/>
                    <a:pt x="1681278" y="213068"/>
                    <a:pt x="1717288" y="285089"/>
                  </a:cubicBezTo>
                  <a:cubicBezTo>
                    <a:pt x="1721269" y="269164"/>
                    <a:pt x="1743337" y="176044"/>
                    <a:pt x="1750742" y="173576"/>
                  </a:cubicBezTo>
                  <a:lnTo>
                    <a:pt x="1784196" y="162425"/>
                  </a:lnTo>
                  <a:cubicBezTo>
                    <a:pt x="1787913" y="181010"/>
                    <a:pt x="1790750" y="199793"/>
                    <a:pt x="1795347" y="218181"/>
                  </a:cubicBezTo>
                  <a:cubicBezTo>
                    <a:pt x="1820427" y="318503"/>
                    <a:pt x="1806378" y="170417"/>
                    <a:pt x="1817649" y="117820"/>
                  </a:cubicBezTo>
                  <a:cubicBezTo>
                    <a:pt x="1819852" y="107540"/>
                    <a:pt x="1832518" y="102952"/>
                    <a:pt x="1839952" y="95518"/>
                  </a:cubicBezTo>
                  <a:cubicBezTo>
                    <a:pt x="1845253" y="79614"/>
                    <a:pt x="1867479" y="10753"/>
                    <a:pt x="1873405" y="6308"/>
                  </a:cubicBezTo>
                  <a:cubicBezTo>
                    <a:pt x="1881816" y="0"/>
                    <a:pt x="1888274" y="21177"/>
                    <a:pt x="1895708" y="28611"/>
                  </a:cubicBezTo>
                  <a:cubicBezTo>
                    <a:pt x="1899425" y="95518"/>
                    <a:pt x="1894510" y="163470"/>
                    <a:pt x="1906859" y="229333"/>
                  </a:cubicBezTo>
                  <a:cubicBezTo>
                    <a:pt x="1908796" y="239666"/>
                    <a:pt x="1920146" y="212439"/>
                    <a:pt x="1929161" y="207030"/>
                  </a:cubicBezTo>
                  <a:cubicBezTo>
                    <a:pt x="1939240" y="200982"/>
                    <a:pt x="1951464" y="199596"/>
                    <a:pt x="1962615" y="195879"/>
                  </a:cubicBezTo>
                  <a:lnTo>
                    <a:pt x="2007220" y="329694"/>
                  </a:lnTo>
                  <a:cubicBezTo>
                    <a:pt x="2010937" y="340845"/>
                    <a:pt x="2015520" y="351744"/>
                    <a:pt x="2018371" y="363147"/>
                  </a:cubicBezTo>
                  <a:cubicBezTo>
                    <a:pt x="2022088" y="378015"/>
                    <a:pt x="2025312" y="393016"/>
                    <a:pt x="2029522" y="407752"/>
                  </a:cubicBezTo>
                  <a:cubicBezTo>
                    <a:pt x="2032751" y="419054"/>
                    <a:pt x="2052429" y="441206"/>
                    <a:pt x="2040674" y="441206"/>
                  </a:cubicBezTo>
                  <a:cubicBezTo>
                    <a:pt x="2024904" y="441206"/>
                    <a:pt x="2018371" y="418903"/>
                    <a:pt x="2007220" y="407752"/>
                  </a:cubicBezTo>
                  <a:cubicBezTo>
                    <a:pt x="2012878" y="385118"/>
                    <a:pt x="2019923" y="352090"/>
                    <a:pt x="2029522" y="329694"/>
                  </a:cubicBezTo>
                  <a:cubicBezTo>
                    <a:pt x="2046499" y="290082"/>
                    <a:pt x="2051731" y="285231"/>
                    <a:pt x="2074127" y="251635"/>
                  </a:cubicBezTo>
                  <a:cubicBezTo>
                    <a:pt x="2077844" y="233050"/>
                    <a:pt x="2080682" y="214267"/>
                    <a:pt x="2085279" y="195879"/>
                  </a:cubicBezTo>
                  <a:cubicBezTo>
                    <a:pt x="2088130" y="184475"/>
                    <a:pt x="2093201" y="173727"/>
                    <a:pt x="2096430" y="162425"/>
                  </a:cubicBezTo>
                  <a:cubicBezTo>
                    <a:pt x="2100640" y="147689"/>
                    <a:pt x="2103864" y="132688"/>
                    <a:pt x="2107581" y="117820"/>
                  </a:cubicBezTo>
                  <a:cubicBezTo>
                    <a:pt x="2118732" y="132688"/>
                    <a:pt x="2134684" y="144958"/>
                    <a:pt x="2141035" y="162425"/>
                  </a:cubicBezTo>
                  <a:cubicBezTo>
                    <a:pt x="2198440" y="320289"/>
                    <a:pt x="2114988" y="184687"/>
                    <a:pt x="2174488" y="273937"/>
                  </a:cubicBezTo>
                  <a:lnTo>
                    <a:pt x="2196791" y="207030"/>
                  </a:lnTo>
                  <a:cubicBezTo>
                    <a:pt x="2200508" y="195879"/>
                    <a:pt x="2205091" y="184980"/>
                    <a:pt x="2207942" y="173576"/>
                  </a:cubicBezTo>
                  <a:lnTo>
                    <a:pt x="2219093" y="128972"/>
                  </a:lnTo>
                  <a:cubicBezTo>
                    <a:pt x="2222810" y="158708"/>
                    <a:pt x="2221633" y="189477"/>
                    <a:pt x="2230244" y="218181"/>
                  </a:cubicBezTo>
                  <a:cubicBezTo>
                    <a:pt x="2233265" y="228251"/>
                    <a:pt x="2248405" y="230820"/>
                    <a:pt x="2252547" y="240484"/>
                  </a:cubicBezTo>
                  <a:cubicBezTo>
                    <a:pt x="2260013" y="257905"/>
                    <a:pt x="2259101" y="277852"/>
                    <a:pt x="2263698" y="296240"/>
                  </a:cubicBezTo>
                  <a:cubicBezTo>
                    <a:pt x="2266549" y="307644"/>
                    <a:pt x="2271620" y="318392"/>
                    <a:pt x="2274849" y="329694"/>
                  </a:cubicBezTo>
                  <a:cubicBezTo>
                    <a:pt x="2302845" y="427682"/>
                    <a:pt x="2270420" y="327560"/>
                    <a:pt x="2297152" y="407752"/>
                  </a:cubicBezTo>
                  <a:cubicBezTo>
                    <a:pt x="2300869" y="374298"/>
                    <a:pt x="2302770" y="340593"/>
                    <a:pt x="2308303" y="307391"/>
                  </a:cubicBezTo>
                  <a:cubicBezTo>
                    <a:pt x="2312405" y="282776"/>
                    <a:pt x="2331599" y="249648"/>
                    <a:pt x="2341757" y="229333"/>
                  </a:cubicBezTo>
                  <a:cubicBezTo>
                    <a:pt x="2345474" y="214465"/>
                    <a:pt x="2346054" y="198436"/>
                    <a:pt x="2352908" y="184728"/>
                  </a:cubicBezTo>
                  <a:cubicBezTo>
                    <a:pt x="2357610" y="175324"/>
                    <a:pt x="2365236" y="159100"/>
                    <a:pt x="2375210" y="162425"/>
                  </a:cubicBezTo>
                  <a:cubicBezTo>
                    <a:pt x="2386361" y="166142"/>
                    <a:pt x="2381104" y="185365"/>
                    <a:pt x="2386361" y="195879"/>
                  </a:cubicBezTo>
                  <a:cubicBezTo>
                    <a:pt x="2407377" y="237910"/>
                    <a:pt x="2409710" y="229856"/>
                    <a:pt x="2453269" y="251635"/>
                  </a:cubicBezTo>
                  <a:cubicBezTo>
                    <a:pt x="2460703" y="270220"/>
                    <a:pt x="2480426" y="287972"/>
                    <a:pt x="2475571" y="307391"/>
                  </a:cubicBezTo>
                  <a:cubicBezTo>
                    <a:pt x="2472273" y="320582"/>
                    <a:pt x="2383459" y="257134"/>
                    <a:pt x="2475571" y="318542"/>
                  </a:cubicBezTo>
                  <a:cubicBezTo>
                    <a:pt x="2479288" y="329693"/>
                    <a:pt x="2484079" y="340543"/>
                    <a:pt x="2486722" y="351996"/>
                  </a:cubicBezTo>
                  <a:cubicBezTo>
                    <a:pt x="2495246" y="388932"/>
                    <a:pt x="2487999" y="431967"/>
                    <a:pt x="2509025" y="463508"/>
                  </a:cubicBezTo>
                  <a:lnTo>
                    <a:pt x="2531327" y="496962"/>
                  </a:lnTo>
                  <a:cubicBezTo>
                    <a:pt x="2542478" y="485811"/>
                    <a:pt x="2556423" y="476881"/>
                    <a:pt x="2564781" y="463508"/>
                  </a:cubicBezTo>
                  <a:cubicBezTo>
                    <a:pt x="2630296" y="358684"/>
                    <a:pt x="2552283" y="442551"/>
                    <a:pt x="2609386" y="385450"/>
                  </a:cubicBezTo>
                  <a:cubicBezTo>
                    <a:pt x="2616820" y="363147"/>
                    <a:pt x="2625986" y="341349"/>
                    <a:pt x="2631688" y="318542"/>
                  </a:cubicBezTo>
                  <a:cubicBezTo>
                    <a:pt x="2635405" y="303674"/>
                    <a:pt x="2637992" y="288476"/>
                    <a:pt x="2642839" y="273937"/>
                  </a:cubicBezTo>
                  <a:cubicBezTo>
                    <a:pt x="2649169" y="254947"/>
                    <a:pt x="2657708" y="236766"/>
                    <a:pt x="2665142" y="218181"/>
                  </a:cubicBezTo>
                  <a:cubicBezTo>
                    <a:pt x="2718146" y="377197"/>
                    <a:pt x="2664886" y="211714"/>
                    <a:pt x="2698596" y="329694"/>
                  </a:cubicBezTo>
                  <a:cubicBezTo>
                    <a:pt x="2711691" y="375526"/>
                    <a:pt x="2724848" y="388314"/>
                    <a:pt x="2676293" y="307391"/>
                  </a:cubicBezTo>
                  <a:cubicBezTo>
                    <a:pt x="2680010" y="288806"/>
                    <a:pt x="2682847" y="270022"/>
                    <a:pt x="2687444" y="251635"/>
                  </a:cubicBezTo>
                  <a:cubicBezTo>
                    <a:pt x="2690295" y="240231"/>
                    <a:pt x="2695367" y="229483"/>
                    <a:pt x="2698596" y="218181"/>
                  </a:cubicBezTo>
                  <a:cubicBezTo>
                    <a:pt x="2702806" y="203445"/>
                    <a:pt x="2706422" y="188537"/>
                    <a:pt x="2709747" y="173576"/>
                  </a:cubicBezTo>
                  <a:cubicBezTo>
                    <a:pt x="2716190" y="144581"/>
                    <a:pt x="2719410" y="97005"/>
                    <a:pt x="2743200" y="73215"/>
                  </a:cubicBezTo>
                  <a:cubicBezTo>
                    <a:pt x="2751512" y="64903"/>
                    <a:pt x="2735766" y="95518"/>
                    <a:pt x="2732049" y="106669"/>
                  </a:cubicBezTo>
                  <a:cubicBezTo>
                    <a:pt x="2735766" y="140123"/>
                    <a:pt x="2728147" y="176924"/>
                    <a:pt x="2743200" y="207030"/>
                  </a:cubicBezTo>
                  <a:cubicBezTo>
                    <a:pt x="2749194" y="219017"/>
                    <a:pt x="2759509" y="185563"/>
                    <a:pt x="2765503" y="173576"/>
                  </a:cubicBezTo>
                  <a:cubicBezTo>
                    <a:pt x="2770760" y="163063"/>
                    <a:pt x="2772937" y="151274"/>
                    <a:pt x="2776654" y="140123"/>
                  </a:cubicBezTo>
                  <a:cubicBezTo>
                    <a:pt x="2770419" y="121419"/>
                    <a:pt x="2749923" y="79884"/>
                    <a:pt x="2776654" y="62064"/>
                  </a:cubicBezTo>
                  <a:cubicBezTo>
                    <a:pt x="2785402" y="56232"/>
                    <a:pt x="2791523" y="76933"/>
                    <a:pt x="2798957" y="84367"/>
                  </a:cubicBezTo>
                  <a:cubicBezTo>
                    <a:pt x="2806391" y="125255"/>
                    <a:pt x="2806667" y="168118"/>
                    <a:pt x="2821259" y="207030"/>
                  </a:cubicBezTo>
                  <a:cubicBezTo>
                    <a:pt x="2825386" y="218036"/>
                    <a:pt x="2827153" y="184090"/>
                    <a:pt x="2832410" y="173576"/>
                  </a:cubicBezTo>
                  <a:cubicBezTo>
                    <a:pt x="2838404" y="161589"/>
                    <a:pt x="2848064" y="151759"/>
                    <a:pt x="2854713" y="140123"/>
                  </a:cubicBezTo>
                  <a:cubicBezTo>
                    <a:pt x="2862960" y="125690"/>
                    <a:pt x="2869581" y="110386"/>
                    <a:pt x="2877015" y="95518"/>
                  </a:cubicBezTo>
                  <a:cubicBezTo>
                    <a:pt x="2946310" y="118616"/>
                    <a:pt x="2922392" y="98582"/>
                    <a:pt x="2899318" y="229333"/>
                  </a:cubicBezTo>
                  <a:cubicBezTo>
                    <a:pt x="2895232" y="252484"/>
                    <a:pt x="2877015" y="296240"/>
                    <a:pt x="2877015" y="296240"/>
                  </a:cubicBezTo>
                </a:path>
              </a:pathLst>
            </a:custGeom>
            <a:ln>
              <a:solidFill>
                <a:srgbClr val="FEF802"/>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100" name="Straight Connector 99"/>
            <p:cNvCxnSpPr/>
            <p:nvPr/>
          </p:nvCxnSpPr>
          <p:spPr>
            <a:xfrm>
              <a:off x="2991086" y="4664360"/>
              <a:ext cx="2215342" cy="0"/>
            </a:xfrm>
            <a:prstGeom prst="line">
              <a:avLst/>
            </a:prstGeom>
            <a:ln>
              <a:solidFill>
                <a:srgbClr val="FEF802"/>
              </a:solidFill>
            </a:ln>
          </p:spPr>
          <p:style>
            <a:lnRef idx="1">
              <a:schemeClr val="accent1"/>
            </a:lnRef>
            <a:fillRef idx="0">
              <a:schemeClr val="accent1"/>
            </a:fillRef>
            <a:effectRef idx="0">
              <a:schemeClr val="accent1"/>
            </a:effectRef>
            <a:fontRef idx="minor">
              <a:schemeClr val="tx1"/>
            </a:fontRef>
          </p:style>
        </p:cxnSp>
        <p:sp>
          <p:nvSpPr>
            <p:cNvPr id="101" name="Freeform 100"/>
            <p:cNvSpPr/>
            <p:nvPr/>
          </p:nvSpPr>
          <p:spPr>
            <a:xfrm>
              <a:off x="3037830" y="4113370"/>
              <a:ext cx="2183553" cy="382430"/>
            </a:xfrm>
            <a:custGeom>
              <a:avLst/>
              <a:gdLst>
                <a:gd name="connsiteX0" fmla="*/ 485 w 2929157"/>
                <a:gd name="connsiteY0" fmla="*/ 178420 h 613317"/>
                <a:gd name="connsiteX1" fmla="*/ 11636 w 2929157"/>
                <a:gd name="connsiteY1" fmla="*/ 144966 h 613317"/>
                <a:gd name="connsiteX2" fmla="*/ 78544 w 2929157"/>
                <a:gd name="connsiteY2" fmla="*/ 167268 h 613317"/>
                <a:gd name="connsiteX3" fmla="*/ 111997 w 2929157"/>
                <a:gd name="connsiteY3" fmla="*/ 156117 h 613317"/>
                <a:gd name="connsiteX4" fmla="*/ 178905 w 2929157"/>
                <a:gd name="connsiteY4" fmla="*/ 189571 h 613317"/>
                <a:gd name="connsiteX5" fmla="*/ 212358 w 2929157"/>
                <a:gd name="connsiteY5" fmla="*/ 178420 h 613317"/>
                <a:gd name="connsiteX6" fmla="*/ 223510 w 2929157"/>
                <a:gd name="connsiteY6" fmla="*/ 144966 h 613317"/>
                <a:gd name="connsiteX7" fmla="*/ 234661 w 2929157"/>
                <a:gd name="connsiteY7" fmla="*/ 178420 h 613317"/>
                <a:gd name="connsiteX8" fmla="*/ 279266 w 2929157"/>
                <a:gd name="connsiteY8" fmla="*/ 189571 h 613317"/>
                <a:gd name="connsiteX9" fmla="*/ 290417 w 2929157"/>
                <a:gd name="connsiteY9" fmla="*/ 223025 h 613317"/>
                <a:gd name="connsiteX10" fmla="*/ 301568 w 2929157"/>
                <a:gd name="connsiteY10" fmla="*/ 278781 h 613317"/>
                <a:gd name="connsiteX11" fmla="*/ 323871 w 2929157"/>
                <a:gd name="connsiteY11" fmla="*/ 301083 h 613317"/>
                <a:gd name="connsiteX12" fmla="*/ 357324 w 2929157"/>
                <a:gd name="connsiteY12" fmla="*/ 312234 h 613317"/>
                <a:gd name="connsiteX13" fmla="*/ 368475 w 2929157"/>
                <a:gd name="connsiteY13" fmla="*/ 345688 h 613317"/>
                <a:gd name="connsiteX14" fmla="*/ 390778 w 2929157"/>
                <a:gd name="connsiteY14" fmla="*/ 434898 h 613317"/>
                <a:gd name="connsiteX15" fmla="*/ 413080 w 2929157"/>
                <a:gd name="connsiteY15" fmla="*/ 468351 h 613317"/>
                <a:gd name="connsiteX16" fmla="*/ 401929 w 2929157"/>
                <a:gd name="connsiteY16" fmla="*/ 434898 h 613317"/>
                <a:gd name="connsiteX17" fmla="*/ 413080 w 2929157"/>
                <a:gd name="connsiteY17" fmla="*/ 345688 h 613317"/>
                <a:gd name="connsiteX18" fmla="*/ 435383 w 2929157"/>
                <a:gd name="connsiteY18" fmla="*/ 367990 h 613317"/>
                <a:gd name="connsiteX19" fmla="*/ 468836 w 2929157"/>
                <a:gd name="connsiteY19" fmla="*/ 412595 h 613317"/>
                <a:gd name="connsiteX20" fmla="*/ 502290 w 2929157"/>
                <a:gd name="connsiteY20" fmla="*/ 423747 h 613317"/>
                <a:gd name="connsiteX21" fmla="*/ 535744 w 2929157"/>
                <a:gd name="connsiteY21" fmla="*/ 446049 h 613317"/>
                <a:gd name="connsiteX22" fmla="*/ 558046 w 2929157"/>
                <a:gd name="connsiteY22" fmla="*/ 367990 h 613317"/>
                <a:gd name="connsiteX23" fmla="*/ 546895 w 2929157"/>
                <a:gd name="connsiteY23" fmla="*/ 301083 h 613317"/>
                <a:gd name="connsiteX24" fmla="*/ 558046 w 2929157"/>
                <a:gd name="connsiteY24" fmla="*/ 245327 h 613317"/>
                <a:gd name="connsiteX25" fmla="*/ 580349 w 2929157"/>
                <a:gd name="connsiteY25" fmla="*/ 178420 h 613317"/>
                <a:gd name="connsiteX26" fmla="*/ 591500 w 2929157"/>
                <a:gd name="connsiteY26" fmla="*/ 122664 h 613317"/>
                <a:gd name="connsiteX27" fmla="*/ 624954 w 2929157"/>
                <a:gd name="connsiteY27" fmla="*/ 133815 h 613317"/>
                <a:gd name="connsiteX28" fmla="*/ 669558 w 2929157"/>
                <a:gd name="connsiteY28" fmla="*/ 156117 h 613317"/>
                <a:gd name="connsiteX29" fmla="*/ 691861 w 2929157"/>
                <a:gd name="connsiteY29" fmla="*/ 100361 h 613317"/>
                <a:gd name="connsiteX30" fmla="*/ 714163 w 2929157"/>
                <a:gd name="connsiteY30" fmla="*/ 122664 h 613317"/>
                <a:gd name="connsiteX31" fmla="*/ 725315 w 2929157"/>
                <a:gd name="connsiteY31" fmla="*/ 156117 h 613317"/>
                <a:gd name="connsiteX32" fmla="*/ 781071 w 2929157"/>
                <a:gd name="connsiteY32" fmla="*/ 289932 h 613317"/>
                <a:gd name="connsiteX33" fmla="*/ 803373 w 2929157"/>
                <a:gd name="connsiteY33" fmla="*/ 256478 h 613317"/>
                <a:gd name="connsiteX34" fmla="*/ 814524 w 2929157"/>
                <a:gd name="connsiteY34" fmla="*/ 223025 h 613317"/>
                <a:gd name="connsiteX35" fmla="*/ 803373 w 2929157"/>
                <a:gd name="connsiteY35" fmla="*/ 278781 h 613317"/>
                <a:gd name="connsiteX36" fmla="*/ 825675 w 2929157"/>
                <a:gd name="connsiteY36" fmla="*/ 211873 h 613317"/>
                <a:gd name="connsiteX37" fmla="*/ 836827 w 2929157"/>
                <a:gd name="connsiteY37" fmla="*/ 256478 h 613317"/>
                <a:gd name="connsiteX38" fmla="*/ 847978 w 2929157"/>
                <a:gd name="connsiteY38" fmla="*/ 289932 h 613317"/>
                <a:gd name="connsiteX39" fmla="*/ 859129 w 2929157"/>
                <a:gd name="connsiteY39" fmla="*/ 256478 h 613317"/>
                <a:gd name="connsiteX40" fmla="*/ 870280 w 2929157"/>
                <a:gd name="connsiteY40" fmla="*/ 111512 h 613317"/>
                <a:gd name="connsiteX41" fmla="*/ 914885 w 2929157"/>
                <a:gd name="connsiteY41" fmla="*/ 100361 h 613317"/>
                <a:gd name="connsiteX42" fmla="*/ 937188 w 2929157"/>
                <a:gd name="connsiteY42" fmla="*/ 167268 h 613317"/>
                <a:gd name="connsiteX43" fmla="*/ 948339 w 2929157"/>
                <a:gd name="connsiteY43" fmla="*/ 66907 h 613317"/>
                <a:gd name="connsiteX44" fmla="*/ 970641 w 2929157"/>
                <a:gd name="connsiteY44" fmla="*/ 33454 h 613317"/>
                <a:gd name="connsiteX45" fmla="*/ 981793 w 2929157"/>
                <a:gd name="connsiteY45" fmla="*/ 66907 h 613317"/>
                <a:gd name="connsiteX46" fmla="*/ 970641 w 2929157"/>
                <a:gd name="connsiteY46" fmla="*/ 178420 h 613317"/>
                <a:gd name="connsiteX47" fmla="*/ 948339 w 2929157"/>
                <a:gd name="connsiteY47" fmla="*/ 156117 h 613317"/>
                <a:gd name="connsiteX48" fmla="*/ 959490 w 2929157"/>
                <a:gd name="connsiteY48" fmla="*/ 122664 h 613317"/>
                <a:gd name="connsiteX49" fmla="*/ 970641 w 2929157"/>
                <a:gd name="connsiteY49" fmla="*/ 78059 h 613317"/>
                <a:gd name="connsiteX50" fmla="*/ 992944 w 2929157"/>
                <a:gd name="connsiteY50" fmla="*/ 111512 h 613317"/>
                <a:gd name="connsiteX51" fmla="*/ 1048700 w 2929157"/>
                <a:gd name="connsiteY51" fmla="*/ 167268 h 613317"/>
                <a:gd name="connsiteX52" fmla="*/ 1071002 w 2929157"/>
                <a:gd name="connsiteY52" fmla="*/ 200722 h 613317"/>
                <a:gd name="connsiteX53" fmla="*/ 1115607 w 2929157"/>
                <a:gd name="connsiteY53" fmla="*/ 178420 h 613317"/>
                <a:gd name="connsiteX54" fmla="*/ 1126758 w 2929157"/>
                <a:gd name="connsiteY54" fmla="*/ 423747 h 613317"/>
                <a:gd name="connsiteX55" fmla="*/ 1137910 w 2929157"/>
                <a:gd name="connsiteY55" fmla="*/ 390293 h 613317"/>
                <a:gd name="connsiteX56" fmla="*/ 1160212 w 2929157"/>
                <a:gd name="connsiteY56" fmla="*/ 245327 h 613317"/>
                <a:gd name="connsiteX57" fmla="*/ 1182515 w 2929157"/>
                <a:gd name="connsiteY57" fmla="*/ 312234 h 613317"/>
                <a:gd name="connsiteX58" fmla="*/ 1193666 w 2929157"/>
                <a:gd name="connsiteY58" fmla="*/ 345688 h 613317"/>
                <a:gd name="connsiteX59" fmla="*/ 1204817 w 2929157"/>
                <a:gd name="connsiteY59" fmla="*/ 479503 h 613317"/>
                <a:gd name="connsiteX60" fmla="*/ 1238271 w 2929157"/>
                <a:gd name="connsiteY60" fmla="*/ 579864 h 613317"/>
                <a:gd name="connsiteX61" fmla="*/ 1249422 w 2929157"/>
                <a:gd name="connsiteY61" fmla="*/ 613317 h 613317"/>
                <a:gd name="connsiteX62" fmla="*/ 1282875 w 2929157"/>
                <a:gd name="connsiteY62" fmla="*/ 602166 h 613317"/>
                <a:gd name="connsiteX63" fmla="*/ 1294027 w 2929157"/>
                <a:gd name="connsiteY63" fmla="*/ 512956 h 613317"/>
                <a:gd name="connsiteX64" fmla="*/ 1305178 w 2929157"/>
                <a:gd name="connsiteY64" fmla="*/ 446049 h 613317"/>
                <a:gd name="connsiteX65" fmla="*/ 1316329 w 2929157"/>
                <a:gd name="connsiteY65" fmla="*/ 367990 h 613317"/>
                <a:gd name="connsiteX66" fmla="*/ 1327480 w 2929157"/>
                <a:gd name="connsiteY66" fmla="*/ 301083 h 613317"/>
                <a:gd name="connsiteX67" fmla="*/ 1349783 w 2929157"/>
                <a:gd name="connsiteY67" fmla="*/ 234176 h 613317"/>
                <a:gd name="connsiteX68" fmla="*/ 1360934 w 2929157"/>
                <a:gd name="connsiteY68" fmla="*/ 167268 h 613317"/>
                <a:gd name="connsiteX69" fmla="*/ 1372085 w 2929157"/>
                <a:gd name="connsiteY69" fmla="*/ 122664 h 613317"/>
                <a:gd name="connsiteX70" fmla="*/ 1405539 w 2929157"/>
                <a:gd name="connsiteY70" fmla="*/ 111512 h 613317"/>
                <a:gd name="connsiteX71" fmla="*/ 1416690 w 2929157"/>
                <a:gd name="connsiteY71" fmla="*/ 156117 h 613317"/>
                <a:gd name="connsiteX72" fmla="*/ 1450144 w 2929157"/>
                <a:gd name="connsiteY72" fmla="*/ 167268 h 613317"/>
                <a:gd name="connsiteX73" fmla="*/ 1472446 w 2929157"/>
                <a:gd name="connsiteY73" fmla="*/ 200722 h 613317"/>
                <a:gd name="connsiteX74" fmla="*/ 1517051 w 2929157"/>
                <a:gd name="connsiteY74" fmla="*/ 111512 h 613317"/>
                <a:gd name="connsiteX75" fmla="*/ 1528202 w 2929157"/>
                <a:gd name="connsiteY75" fmla="*/ 55756 h 613317"/>
                <a:gd name="connsiteX76" fmla="*/ 1561656 w 2929157"/>
                <a:gd name="connsiteY76" fmla="*/ 100361 h 613317"/>
                <a:gd name="connsiteX77" fmla="*/ 1583958 w 2929157"/>
                <a:gd name="connsiteY77" fmla="*/ 234176 h 613317"/>
                <a:gd name="connsiteX78" fmla="*/ 1628563 w 2929157"/>
                <a:gd name="connsiteY78" fmla="*/ 256478 h 613317"/>
                <a:gd name="connsiteX79" fmla="*/ 1662017 w 2929157"/>
                <a:gd name="connsiteY79" fmla="*/ 200722 h 613317"/>
                <a:gd name="connsiteX80" fmla="*/ 1695471 w 2929157"/>
                <a:gd name="connsiteY80" fmla="*/ 167268 h 613317"/>
                <a:gd name="connsiteX81" fmla="*/ 1728924 w 2929157"/>
                <a:gd name="connsiteY81" fmla="*/ 66907 h 613317"/>
                <a:gd name="connsiteX82" fmla="*/ 1740075 w 2929157"/>
                <a:gd name="connsiteY82" fmla="*/ 33454 h 613317"/>
                <a:gd name="connsiteX83" fmla="*/ 1751227 w 2929157"/>
                <a:gd name="connsiteY83" fmla="*/ 0 h 613317"/>
                <a:gd name="connsiteX84" fmla="*/ 1762378 w 2929157"/>
                <a:gd name="connsiteY84" fmla="*/ 33454 h 613317"/>
                <a:gd name="connsiteX85" fmla="*/ 1784680 w 2929157"/>
                <a:gd name="connsiteY85" fmla="*/ 122664 h 613317"/>
                <a:gd name="connsiteX86" fmla="*/ 1806983 w 2929157"/>
                <a:gd name="connsiteY86" fmla="*/ 189571 h 613317"/>
                <a:gd name="connsiteX87" fmla="*/ 1818134 w 2929157"/>
                <a:gd name="connsiteY87" fmla="*/ 223025 h 613317"/>
                <a:gd name="connsiteX88" fmla="*/ 1851588 w 2929157"/>
                <a:gd name="connsiteY88" fmla="*/ 200722 h 613317"/>
                <a:gd name="connsiteX89" fmla="*/ 1862739 w 2929157"/>
                <a:gd name="connsiteY89" fmla="*/ 167268 h 613317"/>
                <a:gd name="connsiteX90" fmla="*/ 1885041 w 2929157"/>
                <a:gd name="connsiteY90" fmla="*/ 133815 h 613317"/>
                <a:gd name="connsiteX91" fmla="*/ 1896193 w 2929157"/>
                <a:gd name="connsiteY91" fmla="*/ 55756 h 613317"/>
                <a:gd name="connsiteX92" fmla="*/ 1929646 w 2929157"/>
                <a:gd name="connsiteY92" fmla="*/ 66907 h 613317"/>
                <a:gd name="connsiteX93" fmla="*/ 1963100 w 2929157"/>
                <a:gd name="connsiteY93" fmla="*/ 167268 h 613317"/>
                <a:gd name="connsiteX94" fmla="*/ 1974251 w 2929157"/>
                <a:gd name="connsiteY94" fmla="*/ 200722 h 613317"/>
                <a:gd name="connsiteX95" fmla="*/ 1996554 w 2929157"/>
                <a:gd name="connsiteY95" fmla="*/ 423747 h 613317"/>
                <a:gd name="connsiteX96" fmla="*/ 2030007 w 2929157"/>
                <a:gd name="connsiteY96" fmla="*/ 412595 h 613317"/>
                <a:gd name="connsiteX97" fmla="*/ 2063461 w 2929157"/>
                <a:gd name="connsiteY97" fmla="*/ 312234 h 613317"/>
                <a:gd name="connsiteX98" fmla="*/ 2074612 w 2929157"/>
                <a:gd name="connsiteY98" fmla="*/ 278781 h 613317"/>
                <a:gd name="connsiteX99" fmla="*/ 2074612 w 2929157"/>
                <a:gd name="connsiteY99" fmla="*/ 211873 h 613317"/>
                <a:gd name="connsiteX100" fmla="*/ 2108066 w 2929157"/>
                <a:gd name="connsiteY100" fmla="*/ 200722 h 613317"/>
                <a:gd name="connsiteX101" fmla="*/ 2152671 w 2929157"/>
                <a:gd name="connsiteY101" fmla="*/ 289932 h 613317"/>
                <a:gd name="connsiteX102" fmla="*/ 2163822 w 2929157"/>
                <a:gd name="connsiteY102" fmla="*/ 323386 h 613317"/>
                <a:gd name="connsiteX103" fmla="*/ 2208427 w 2929157"/>
                <a:gd name="connsiteY103" fmla="*/ 234176 h 613317"/>
                <a:gd name="connsiteX104" fmla="*/ 2253032 w 2929157"/>
                <a:gd name="connsiteY104" fmla="*/ 122664 h 613317"/>
                <a:gd name="connsiteX105" fmla="*/ 2308788 w 2929157"/>
                <a:gd name="connsiteY105" fmla="*/ 223025 h 613317"/>
                <a:gd name="connsiteX106" fmla="*/ 2331090 w 2929157"/>
                <a:gd name="connsiteY106" fmla="*/ 156117 h 613317"/>
                <a:gd name="connsiteX107" fmla="*/ 2386846 w 2929157"/>
                <a:gd name="connsiteY107" fmla="*/ 100361 h 613317"/>
                <a:gd name="connsiteX108" fmla="*/ 2431451 w 2929157"/>
                <a:gd name="connsiteY108" fmla="*/ 89210 h 613317"/>
                <a:gd name="connsiteX109" fmla="*/ 2453754 w 2929157"/>
                <a:gd name="connsiteY109" fmla="*/ 111512 h 613317"/>
                <a:gd name="connsiteX110" fmla="*/ 2487207 w 2929157"/>
                <a:gd name="connsiteY110" fmla="*/ 234176 h 613317"/>
                <a:gd name="connsiteX111" fmla="*/ 2531812 w 2929157"/>
                <a:gd name="connsiteY111" fmla="*/ 167268 h 613317"/>
                <a:gd name="connsiteX112" fmla="*/ 2565266 w 2929157"/>
                <a:gd name="connsiteY112" fmla="*/ 100361 h 613317"/>
                <a:gd name="connsiteX113" fmla="*/ 2587568 w 2929157"/>
                <a:gd name="connsiteY113" fmla="*/ 178420 h 613317"/>
                <a:gd name="connsiteX114" fmla="*/ 2609871 w 2929157"/>
                <a:gd name="connsiteY114" fmla="*/ 200722 h 613317"/>
                <a:gd name="connsiteX115" fmla="*/ 2621022 w 2929157"/>
                <a:gd name="connsiteY115" fmla="*/ 278781 h 613317"/>
                <a:gd name="connsiteX116" fmla="*/ 2632173 w 2929157"/>
                <a:gd name="connsiteY116" fmla="*/ 323386 h 613317"/>
                <a:gd name="connsiteX117" fmla="*/ 2643324 w 2929157"/>
                <a:gd name="connsiteY117" fmla="*/ 289932 h 613317"/>
                <a:gd name="connsiteX118" fmla="*/ 2654475 w 2929157"/>
                <a:gd name="connsiteY118" fmla="*/ 234176 h 613317"/>
                <a:gd name="connsiteX119" fmla="*/ 2699080 w 2929157"/>
                <a:gd name="connsiteY119" fmla="*/ 144966 h 613317"/>
                <a:gd name="connsiteX120" fmla="*/ 2732534 w 2929157"/>
                <a:gd name="connsiteY120" fmla="*/ 256478 h 613317"/>
                <a:gd name="connsiteX121" fmla="*/ 2743685 w 2929157"/>
                <a:gd name="connsiteY121" fmla="*/ 178420 h 613317"/>
                <a:gd name="connsiteX122" fmla="*/ 2799441 w 2929157"/>
                <a:gd name="connsiteY122" fmla="*/ 189571 h 613317"/>
                <a:gd name="connsiteX123" fmla="*/ 2810593 w 2929157"/>
                <a:gd name="connsiteY123" fmla="*/ 144966 h 613317"/>
                <a:gd name="connsiteX124" fmla="*/ 2832895 w 2929157"/>
                <a:gd name="connsiteY124" fmla="*/ 78059 h 613317"/>
                <a:gd name="connsiteX125" fmla="*/ 2866349 w 2929157"/>
                <a:gd name="connsiteY125" fmla="*/ 122664 h 613317"/>
                <a:gd name="connsiteX126" fmla="*/ 2888651 w 2929157"/>
                <a:gd name="connsiteY126" fmla="*/ 245327 h 613317"/>
                <a:gd name="connsiteX127" fmla="*/ 2910954 w 2929157"/>
                <a:gd name="connsiteY127" fmla="*/ 223025 h 613317"/>
                <a:gd name="connsiteX128" fmla="*/ 2922105 w 2929157"/>
                <a:gd name="connsiteY128" fmla="*/ 122664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157" h="613317">
                  <a:moveTo>
                    <a:pt x="485" y="178420"/>
                  </a:moveTo>
                  <a:cubicBezTo>
                    <a:pt x="4202" y="167269"/>
                    <a:pt x="0" y="146628"/>
                    <a:pt x="11636" y="144966"/>
                  </a:cubicBezTo>
                  <a:cubicBezTo>
                    <a:pt x="34909" y="141641"/>
                    <a:pt x="78544" y="167268"/>
                    <a:pt x="78544" y="167268"/>
                  </a:cubicBezTo>
                  <a:cubicBezTo>
                    <a:pt x="89695" y="163551"/>
                    <a:pt x="100243" y="156117"/>
                    <a:pt x="111997" y="156117"/>
                  </a:cubicBezTo>
                  <a:cubicBezTo>
                    <a:pt x="153101" y="156117"/>
                    <a:pt x="155164" y="165830"/>
                    <a:pt x="178905" y="189571"/>
                  </a:cubicBezTo>
                  <a:cubicBezTo>
                    <a:pt x="190056" y="185854"/>
                    <a:pt x="204047" y="186731"/>
                    <a:pt x="212358" y="178420"/>
                  </a:cubicBezTo>
                  <a:cubicBezTo>
                    <a:pt x="220670" y="170108"/>
                    <a:pt x="211755" y="144966"/>
                    <a:pt x="223510" y="144966"/>
                  </a:cubicBezTo>
                  <a:cubicBezTo>
                    <a:pt x="235265" y="144966"/>
                    <a:pt x="225482" y="171077"/>
                    <a:pt x="234661" y="178420"/>
                  </a:cubicBezTo>
                  <a:cubicBezTo>
                    <a:pt x="246629" y="187994"/>
                    <a:pt x="264398" y="185854"/>
                    <a:pt x="279266" y="189571"/>
                  </a:cubicBezTo>
                  <a:cubicBezTo>
                    <a:pt x="282983" y="200722"/>
                    <a:pt x="287566" y="211621"/>
                    <a:pt x="290417" y="223025"/>
                  </a:cubicBezTo>
                  <a:cubicBezTo>
                    <a:pt x="295014" y="241413"/>
                    <a:pt x="294102" y="261360"/>
                    <a:pt x="301568" y="278781"/>
                  </a:cubicBezTo>
                  <a:cubicBezTo>
                    <a:pt x="305710" y="288444"/>
                    <a:pt x="316437" y="293649"/>
                    <a:pt x="323871" y="301083"/>
                  </a:cubicBezTo>
                  <a:cubicBezTo>
                    <a:pt x="355460" y="395853"/>
                    <a:pt x="311404" y="296927"/>
                    <a:pt x="357324" y="312234"/>
                  </a:cubicBezTo>
                  <a:cubicBezTo>
                    <a:pt x="368475" y="315951"/>
                    <a:pt x="365624" y="334284"/>
                    <a:pt x="368475" y="345688"/>
                  </a:cubicBezTo>
                  <a:cubicBezTo>
                    <a:pt x="374836" y="371131"/>
                    <a:pt x="378035" y="409411"/>
                    <a:pt x="390778" y="434898"/>
                  </a:cubicBezTo>
                  <a:cubicBezTo>
                    <a:pt x="396771" y="446885"/>
                    <a:pt x="399678" y="468351"/>
                    <a:pt x="413080" y="468351"/>
                  </a:cubicBezTo>
                  <a:cubicBezTo>
                    <a:pt x="424834" y="468351"/>
                    <a:pt x="405646" y="446049"/>
                    <a:pt x="401929" y="434898"/>
                  </a:cubicBezTo>
                  <a:cubicBezTo>
                    <a:pt x="405646" y="405161"/>
                    <a:pt x="399678" y="372492"/>
                    <a:pt x="413080" y="345688"/>
                  </a:cubicBezTo>
                  <a:cubicBezTo>
                    <a:pt x="417782" y="336284"/>
                    <a:pt x="428652" y="359913"/>
                    <a:pt x="435383" y="367990"/>
                  </a:cubicBezTo>
                  <a:cubicBezTo>
                    <a:pt x="447281" y="382268"/>
                    <a:pt x="454559" y="400697"/>
                    <a:pt x="468836" y="412595"/>
                  </a:cubicBezTo>
                  <a:cubicBezTo>
                    <a:pt x="477866" y="420120"/>
                    <a:pt x="491776" y="418490"/>
                    <a:pt x="502290" y="423747"/>
                  </a:cubicBezTo>
                  <a:cubicBezTo>
                    <a:pt x="514277" y="429741"/>
                    <a:pt x="524593" y="438615"/>
                    <a:pt x="535744" y="446049"/>
                  </a:cubicBezTo>
                  <a:cubicBezTo>
                    <a:pt x="541002" y="430273"/>
                    <a:pt x="558046" y="381992"/>
                    <a:pt x="558046" y="367990"/>
                  </a:cubicBezTo>
                  <a:cubicBezTo>
                    <a:pt x="558046" y="345380"/>
                    <a:pt x="550612" y="323385"/>
                    <a:pt x="546895" y="301083"/>
                  </a:cubicBezTo>
                  <a:cubicBezTo>
                    <a:pt x="550612" y="282498"/>
                    <a:pt x="553059" y="263613"/>
                    <a:pt x="558046" y="245327"/>
                  </a:cubicBezTo>
                  <a:cubicBezTo>
                    <a:pt x="564232" y="222647"/>
                    <a:pt x="575739" y="201472"/>
                    <a:pt x="580349" y="178420"/>
                  </a:cubicBezTo>
                  <a:lnTo>
                    <a:pt x="591500" y="122664"/>
                  </a:lnTo>
                  <a:cubicBezTo>
                    <a:pt x="602651" y="126381"/>
                    <a:pt x="616642" y="125503"/>
                    <a:pt x="624954" y="133815"/>
                  </a:cubicBezTo>
                  <a:cubicBezTo>
                    <a:pt x="662125" y="170985"/>
                    <a:pt x="602651" y="178419"/>
                    <a:pt x="669558" y="156117"/>
                  </a:cubicBezTo>
                  <a:cubicBezTo>
                    <a:pt x="676992" y="137532"/>
                    <a:pt x="675847" y="112371"/>
                    <a:pt x="691861" y="100361"/>
                  </a:cubicBezTo>
                  <a:cubicBezTo>
                    <a:pt x="700272" y="94053"/>
                    <a:pt x="708754" y="113649"/>
                    <a:pt x="714163" y="122664"/>
                  </a:cubicBezTo>
                  <a:cubicBezTo>
                    <a:pt x="720211" y="132743"/>
                    <a:pt x="721598" y="144966"/>
                    <a:pt x="725315" y="156117"/>
                  </a:cubicBezTo>
                  <a:cubicBezTo>
                    <a:pt x="726624" y="169204"/>
                    <a:pt x="708170" y="302082"/>
                    <a:pt x="781071" y="289932"/>
                  </a:cubicBezTo>
                  <a:cubicBezTo>
                    <a:pt x="794291" y="287729"/>
                    <a:pt x="797379" y="268465"/>
                    <a:pt x="803373" y="256478"/>
                  </a:cubicBezTo>
                  <a:cubicBezTo>
                    <a:pt x="808630" y="245965"/>
                    <a:pt x="814524" y="211271"/>
                    <a:pt x="814524" y="223025"/>
                  </a:cubicBezTo>
                  <a:cubicBezTo>
                    <a:pt x="814524" y="241978"/>
                    <a:pt x="789972" y="292184"/>
                    <a:pt x="803373" y="278781"/>
                  </a:cubicBezTo>
                  <a:cubicBezTo>
                    <a:pt x="819996" y="262157"/>
                    <a:pt x="825675" y="211873"/>
                    <a:pt x="825675" y="211873"/>
                  </a:cubicBezTo>
                  <a:cubicBezTo>
                    <a:pt x="829392" y="226741"/>
                    <a:pt x="832617" y="241742"/>
                    <a:pt x="836827" y="256478"/>
                  </a:cubicBezTo>
                  <a:cubicBezTo>
                    <a:pt x="840056" y="267780"/>
                    <a:pt x="836223" y="289932"/>
                    <a:pt x="847978" y="289932"/>
                  </a:cubicBezTo>
                  <a:cubicBezTo>
                    <a:pt x="859733" y="289932"/>
                    <a:pt x="855412" y="267629"/>
                    <a:pt x="859129" y="256478"/>
                  </a:cubicBezTo>
                  <a:cubicBezTo>
                    <a:pt x="862846" y="208156"/>
                    <a:pt x="853980" y="157153"/>
                    <a:pt x="870280" y="111512"/>
                  </a:cubicBezTo>
                  <a:cubicBezTo>
                    <a:pt x="875435" y="97079"/>
                    <a:pt x="903111" y="90550"/>
                    <a:pt x="914885" y="100361"/>
                  </a:cubicBezTo>
                  <a:cubicBezTo>
                    <a:pt x="932945" y="115411"/>
                    <a:pt x="937188" y="167268"/>
                    <a:pt x="937188" y="167268"/>
                  </a:cubicBezTo>
                  <a:cubicBezTo>
                    <a:pt x="940905" y="133814"/>
                    <a:pt x="940175" y="99562"/>
                    <a:pt x="948339" y="66907"/>
                  </a:cubicBezTo>
                  <a:cubicBezTo>
                    <a:pt x="951589" y="53905"/>
                    <a:pt x="957239" y="33454"/>
                    <a:pt x="970641" y="33454"/>
                  </a:cubicBezTo>
                  <a:cubicBezTo>
                    <a:pt x="982395" y="33454"/>
                    <a:pt x="978076" y="55756"/>
                    <a:pt x="981793" y="66907"/>
                  </a:cubicBezTo>
                  <a:cubicBezTo>
                    <a:pt x="978076" y="104078"/>
                    <a:pt x="983758" y="143442"/>
                    <a:pt x="970641" y="178420"/>
                  </a:cubicBezTo>
                  <a:cubicBezTo>
                    <a:pt x="966949" y="188264"/>
                    <a:pt x="950401" y="166426"/>
                    <a:pt x="948339" y="156117"/>
                  </a:cubicBezTo>
                  <a:cubicBezTo>
                    <a:pt x="946034" y="144591"/>
                    <a:pt x="956261" y="133966"/>
                    <a:pt x="959490" y="122664"/>
                  </a:cubicBezTo>
                  <a:cubicBezTo>
                    <a:pt x="963700" y="107928"/>
                    <a:pt x="966924" y="92927"/>
                    <a:pt x="970641" y="78059"/>
                  </a:cubicBezTo>
                  <a:cubicBezTo>
                    <a:pt x="978075" y="89210"/>
                    <a:pt x="984119" y="101426"/>
                    <a:pt x="992944" y="111512"/>
                  </a:cubicBezTo>
                  <a:cubicBezTo>
                    <a:pt x="1010252" y="131292"/>
                    <a:pt x="1034121" y="145398"/>
                    <a:pt x="1048700" y="167268"/>
                  </a:cubicBezTo>
                  <a:lnTo>
                    <a:pt x="1071002" y="200722"/>
                  </a:lnTo>
                  <a:cubicBezTo>
                    <a:pt x="1098562" y="118045"/>
                    <a:pt x="1082792" y="112788"/>
                    <a:pt x="1115607" y="178420"/>
                  </a:cubicBezTo>
                  <a:cubicBezTo>
                    <a:pt x="1119324" y="260196"/>
                    <a:pt x="1118188" y="342337"/>
                    <a:pt x="1126758" y="423747"/>
                  </a:cubicBezTo>
                  <a:cubicBezTo>
                    <a:pt x="1127989" y="435437"/>
                    <a:pt x="1135360" y="401768"/>
                    <a:pt x="1137910" y="390293"/>
                  </a:cubicBezTo>
                  <a:cubicBezTo>
                    <a:pt x="1144099" y="362445"/>
                    <a:pt x="1156655" y="270224"/>
                    <a:pt x="1160212" y="245327"/>
                  </a:cubicBezTo>
                  <a:lnTo>
                    <a:pt x="1182515" y="312234"/>
                  </a:lnTo>
                  <a:lnTo>
                    <a:pt x="1193666" y="345688"/>
                  </a:lnTo>
                  <a:cubicBezTo>
                    <a:pt x="1197383" y="390293"/>
                    <a:pt x="1196442" y="435534"/>
                    <a:pt x="1204817" y="479503"/>
                  </a:cubicBezTo>
                  <a:cubicBezTo>
                    <a:pt x="1211415" y="514143"/>
                    <a:pt x="1227120" y="546410"/>
                    <a:pt x="1238271" y="579864"/>
                  </a:cubicBezTo>
                  <a:lnTo>
                    <a:pt x="1249422" y="613317"/>
                  </a:lnTo>
                  <a:cubicBezTo>
                    <a:pt x="1260573" y="609600"/>
                    <a:pt x="1278101" y="612907"/>
                    <a:pt x="1282875" y="602166"/>
                  </a:cubicBezTo>
                  <a:cubicBezTo>
                    <a:pt x="1295046" y="574781"/>
                    <a:pt x="1289789" y="542623"/>
                    <a:pt x="1294027" y="512956"/>
                  </a:cubicBezTo>
                  <a:cubicBezTo>
                    <a:pt x="1297225" y="490573"/>
                    <a:pt x="1301740" y="468396"/>
                    <a:pt x="1305178" y="446049"/>
                  </a:cubicBezTo>
                  <a:cubicBezTo>
                    <a:pt x="1309175" y="420071"/>
                    <a:pt x="1312332" y="393968"/>
                    <a:pt x="1316329" y="367990"/>
                  </a:cubicBezTo>
                  <a:cubicBezTo>
                    <a:pt x="1319767" y="345643"/>
                    <a:pt x="1321996" y="323018"/>
                    <a:pt x="1327480" y="301083"/>
                  </a:cubicBezTo>
                  <a:cubicBezTo>
                    <a:pt x="1333182" y="278276"/>
                    <a:pt x="1349783" y="234176"/>
                    <a:pt x="1349783" y="234176"/>
                  </a:cubicBezTo>
                  <a:cubicBezTo>
                    <a:pt x="1353500" y="211873"/>
                    <a:pt x="1356500" y="189439"/>
                    <a:pt x="1360934" y="167268"/>
                  </a:cubicBezTo>
                  <a:cubicBezTo>
                    <a:pt x="1363940" y="152240"/>
                    <a:pt x="1362511" y="134631"/>
                    <a:pt x="1372085" y="122664"/>
                  </a:cubicBezTo>
                  <a:cubicBezTo>
                    <a:pt x="1379428" y="113485"/>
                    <a:pt x="1394388" y="115229"/>
                    <a:pt x="1405539" y="111512"/>
                  </a:cubicBezTo>
                  <a:cubicBezTo>
                    <a:pt x="1409256" y="126380"/>
                    <a:pt x="1407116" y="144149"/>
                    <a:pt x="1416690" y="156117"/>
                  </a:cubicBezTo>
                  <a:cubicBezTo>
                    <a:pt x="1424033" y="165296"/>
                    <a:pt x="1440965" y="159925"/>
                    <a:pt x="1450144" y="167268"/>
                  </a:cubicBezTo>
                  <a:cubicBezTo>
                    <a:pt x="1460609" y="175640"/>
                    <a:pt x="1465012" y="189571"/>
                    <a:pt x="1472446" y="200722"/>
                  </a:cubicBezTo>
                  <a:cubicBezTo>
                    <a:pt x="1498074" y="123841"/>
                    <a:pt x="1478126" y="150439"/>
                    <a:pt x="1517051" y="111512"/>
                  </a:cubicBezTo>
                  <a:cubicBezTo>
                    <a:pt x="1520768" y="92927"/>
                    <a:pt x="1509814" y="60353"/>
                    <a:pt x="1528202" y="55756"/>
                  </a:cubicBezTo>
                  <a:cubicBezTo>
                    <a:pt x="1546233" y="51248"/>
                    <a:pt x="1556112" y="82622"/>
                    <a:pt x="1561656" y="100361"/>
                  </a:cubicBezTo>
                  <a:cubicBezTo>
                    <a:pt x="1575144" y="143523"/>
                    <a:pt x="1566145" y="192612"/>
                    <a:pt x="1583958" y="234176"/>
                  </a:cubicBezTo>
                  <a:cubicBezTo>
                    <a:pt x="1590506" y="249455"/>
                    <a:pt x="1613695" y="249044"/>
                    <a:pt x="1628563" y="256478"/>
                  </a:cubicBezTo>
                  <a:cubicBezTo>
                    <a:pt x="1698017" y="187027"/>
                    <a:pt x="1604117" y="287572"/>
                    <a:pt x="1662017" y="200722"/>
                  </a:cubicBezTo>
                  <a:cubicBezTo>
                    <a:pt x="1670765" y="187600"/>
                    <a:pt x="1684320" y="178419"/>
                    <a:pt x="1695471" y="167268"/>
                  </a:cubicBezTo>
                  <a:lnTo>
                    <a:pt x="1728924" y="66907"/>
                  </a:lnTo>
                  <a:lnTo>
                    <a:pt x="1740075" y="33454"/>
                  </a:lnTo>
                  <a:lnTo>
                    <a:pt x="1751227" y="0"/>
                  </a:lnTo>
                  <a:cubicBezTo>
                    <a:pt x="1754944" y="11151"/>
                    <a:pt x="1759285" y="22114"/>
                    <a:pt x="1762378" y="33454"/>
                  </a:cubicBezTo>
                  <a:cubicBezTo>
                    <a:pt x="1770443" y="63026"/>
                    <a:pt x="1774987" y="93585"/>
                    <a:pt x="1784680" y="122664"/>
                  </a:cubicBezTo>
                  <a:lnTo>
                    <a:pt x="1806983" y="189571"/>
                  </a:lnTo>
                  <a:lnTo>
                    <a:pt x="1818134" y="223025"/>
                  </a:lnTo>
                  <a:cubicBezTo>
                    <a:pt x="1829285" y="215591"/>
                    <a:pt x="1843216" y="211187"/>
                    <a:pt x="1851588" y="200722"/>
                  </a:cubicBezTo>
                  <a:cubicBezTo>
                    <a:pt x="1858931" y="191543"/>
                    <a:pt x="1857482" y="177782"/>
                    <a:pt x="1862739" y="167268"/>
                  </a:cubicBezTo>
                  <a:cubicBezTo>
                    <a:pt x="1868732" y="155281"/>
                    <a:pt x="1877607" y="144966"/>
                    <a:pt x="1885041" y="133815"/>
                  </a:cubicBezTo>
                  <a:cubicBezTo>
                    <a:pt x="1888758" y="107795"/>
                    <a:pt x="1881613" y="77626"/>
                    <a:pt x="1896193" y="55756"/>
                  </a:cubicBezTo>
                  <a:cubicBezTo>
                    <a:pt x="1902713" y="45976"/>
                    <a:pt x="1922814" y="57342"/>
                    <a:pt x="1929646" y="66907"/>
                  </a:cubicBezTo>
                  <a:cubicBezTo>
                    <a:pt x="1929646" y="66908"/>
                    <a:pt x="1957524" y="150540"/>
                    <a:pt x="1963100" y="167268"/>
                  </a:cubicBezTo>
                  <a:lnTo>
                    <a:pt x="1974251" y="200722"/>
                  </a:lnTo>
                  <a:cubicBezTo>
                    <a:pt x="1981685" y="275064"/>
                    <a:pt x="1977540" y="351494"/>
                    <a:pt x="1996554" y="423747"/>
                  </a:cubicBezTo>
                  <a:cubicBezTo>
                    <a:pt x="1999545" y="435114"/>
                    <a:pt x="2023175" y="422160"/>
                    <a:pt x="2030007" y="412595"/>
                  </a:cubicBezTo>
                  <a:cubicBezTo>
                    <a:pt x="2030010" y="412590"/>
                    <a:pt x="2057885" y="328963"/>
                    <a:pt x="2063461" y="312234"/>
                  </a:cubicBezTo>
                  <a:lnTo>
                    <a:pt x="2074612" y="278781"/>
                  </a:lnTo>
                  <a:cubicBezTo>
                    <a:pt x="2067178" y="256479"/>
                    <a:pt x="2052310" y="234175"/>
                    <a:pt x="2074612" y="211873"/>
                  </a:cubicBezTo>
                  <a:cubicBezTo>
                    <a:pt x="2082924" y="203561"/>
                    <a:pt x="2096915" y="204439"/>
                    <a:pt x="2108066" y="200722"/>
                  </a:cubicBezTo>
                  <a:cubicBezTo>
                    <a:pt x="2146991" y="239648"/>
                    <a:pt x="2127044" y="213052"/>
                    <a:pt x="2152671" y="289932"/>
                  </a:cubicBezTo>
                  <a:lnTo>
                    <a:pt x="2163822" y="323386"/>
                  </a:lnTo>
                  <a:cubicBezTo>
                    <a:pt x="2220836" y="285375"/>
                    <a:pt x="2187060" y="319644"/>
                    <a:pt x="2208427" y="234176"/>
                  </a:cubicBezTo>
                  <a:cubicBezTo>
                    <a:pt x="2222208" y="179051"/>
                    <a:pt x="2229957" y="168812"/>
                    <a:pt x="2253032" y="122664"/>
                  </a:cubicBezTo>
                  <a:cubicBezTo>
                    <a:pt x="2257692" y="131984"/>
                    <a:pt x="2302424" y="224298"/>
                    <a:pt x="2308788" y="223025"/>
                  </a:cubicBezTo>
                  <a:cubicBezTo>
                    <a:pt x="2331840" y="218415"/>
                    <a:pt x="2314467" y="172740"/>
                    <a:pt x="2331090" y="156117"/>
                  </a:cubicBezTo>
                  <a:lnTo>
                    <a:pt x="2386846" y="100361"/>
                  </a:lnTo>
                  <a:cubicBezTo>
                    <a:pt x="2440696" y="154211"/>
                    <a:pt x="2375183" y="103278"/>
                    <a:pt x="2431451" y="89210"/>
                  </a:cubicBezTo>
                  <a:cubicBezTo>
                    <a:pt x="2441651" y="86660"/>
                    <a:pt x="2446320" y="104078"/>
                    <a:pt x="2453754" y="111512"/>
                  </a:cubicBezTo>
                  <a:cubicBezTo>
                    <a:pt x="2478907" y="212126"/>
                    <a:pt x="2466363" y="171643"/>
                    <a:pt x="2487207" y="234176"/>
                  </a:cubicBezTo>
                  <a:cubicBezTo>
                    <a:pt x="2502075" y="211873"/>
                    <a:pt x="2523336" y="192697"/>
                    <a:pt x="2531812" y="167268"/>
                  </a:cubicBezTo>
                  <a:cubicBezTo>
                    <a:pt x="2547201" y="121100"/>
                    <a:pt x="2536443" y="143595"/>
                    <a:pt x="2565266" y="100361"/>
                  </a:cubicBezTo>
                  <a:cubicBezTo>
                    <a:pt x="2567349" y="108692"/>
                    <a:pt x="2580712" y="166994"/>
                    <a:pt x="2587568" y="178420"/>
                  </a:cubicBezTo>
                  <a:cubicBezTo>
                    <a:pt x="2592977" y="187435"/>
                    <a:pt x="2602437" y="193288"/>
                    <a:pt x="2609871" y="200722"/>
                  </a:cubicBezTo>
                  <a:cubicBezTo>
                    <a:pt x="2613588" y="226742"/>
                    <a:pt x="2616320" y="252921"/>
                    <a:pt x="2621022" y="278781"/>
                  </a:cubicBezTo>
                  <a:cubicBezTo>
                    <a:pt x="2623764" y="293860"/>
                    <a:pt x="2618465" y="316532"/>
                    <a:pt x="2632173" y="323386"/>
                  </a:cubicBezTo>
                  <a:cubicBezTo>
                    <a:pt x="2642687" y="328643"/>
                    <a:pt x="2640473" y="301336"/>
                    <a:pt x="2643324" y="289932"/>
                  </a:cubicBezTo>
                  <a:cubicBezTo>
                    <a:pt x="2647921" y="271544"/>
                    <a:pt x="2650363" y="252678"/>
                    <a:pt x="2654475" y="234176"/>
                  </a:cubicBezTo>
                  <a:cubicBezTo>
                    <a:pt x="2667661" y="174839"/>
                    <a:pt x="2659431" y="197832"/>
                    <a:pt x="2699080" y="144966"/>
                  </a:cubicBezTo>
                  <a:cubicBezTo>
                    <a:pt x="2730906" y="49493"/>
                    <a:pt x="2686763" y="164934"/>
                    <a:pt x="2732534" y="256478"/>
                  </a:cubicBezTo>
                  <a:cubicBezTo>
                    <a:pt x="2744288" y="279987"/>
                    <a:pt x="2739968" y="204439"/>
                    <a:pt x="2743685" y="178420"/>
                  </a:cubicBezTo>
                  <a:cubicBezTo>
                    <a:pt x="2758474" y="193209"/>
                    <a:pt x="2773707" y="221739"/>
                    <a:pt x="2799441" y="189571"/>
                  </a:cubicBezTo>
                  <a:cubicBezTo>
                    <a:pt x="2809015" y="177603"/>
                    <a:pt x="2806189" y="159646"/>
                    <a:pt x="2810593" y="144966"/>
                  </a:cubicBezTo>
                  <a:cubicBezTo>
                    <a:pt x="2817348" y="122449"/>
                    <a:pt x="2832895" y="78059"/>
                    <a:pt x="2832895" y="78059"/>
                  </a:cubicBezTo>
                  <a:cubicBezTo>
                    <a:pt x="2844046" y="92927"/>
                    <a:pt x="2857128" y="106527"/>
                    <a:pt x="2866349" y="122664"/>
                  </a:cubicBezTo>
                  <a:cubicBezTo>
                    <a:pt x="2882851" y="151543"/>
                    <a:pt x="2886560" y="228601"/>
                    <a:pt x="2888651" y="245327"/>
                  </a:cubicBezTo>
                  <a:cubicBezTo>
                    <a:pt x="2896085" y="237893"/>
                    <a:pt x="2905545" y="232040"/>
                    <a:pt x="2910954" y="223025"/>
                  </a:cubicBezTo>
                  <a:cubicBezTo>
                    <a:pt x="2929157" y="192686"/>
                    <a:pt x="2922105" y="155271"/>
                    <a:pt x="2922105" y="122664"/>
                  </a:cubicBezTo>
                </a:path>
              </a:pathLst>
            </a:custGeom>
            <a:ln>
              <a:solidFill>
                <a:srgbClr val="FEF802"/>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76" name="Group 103"/>
          <p:cNvGrpSpPr/>
          <p:nvPr/>
        </p:nvGrpSpPr>
        <p:grpSpPr>
          <a:xfrm>
            <a:off x="2438400" y="3962400"/>
            <a:ext cx="1828800" cy="597932"/>
            <a:chOff x="2438400" y="3962400"/>
            <a:chExt cx="1828800" cy="597932"/>
          </a:xfrm>
        </p:grpSpPr>
        <p:sp>
          <p:nvSpPr>
            <p:cNvPr id="102" name="Curved Up Arrow 101"/>
            <p:cNvSpPr/>
            <p:nvPr/>
          </p:nvSpPr>
          <p:spPr>
            <a:xfrm>
              <a:off x="2971800" y="3962400"/>
              <a:ext cx="1295400" cy="533400"/>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TextBox 102"/>
            <p:cNvSpPr txBox="1"/>
            <p:nvPr/>
          </p:nvSpPr>
          <p:spPr>
            <a:xfrm>
              <a:off x="2438400" y="4191000"/>
              <a:ext cx="729174" cy="369332"/>
            </a:xfrm>
            <a:prstGeom prst="rect">
              <a:avLst/>
            </a:prstGeom>
            <a:noFill/>
          </p:spPr>
          <p:txBody>
            <a:bodyPr wrap="none" rtlCol="0">
              <a:spAutoFit/>
            </a:bodyPr>
            <a:lstStyle/>
            <a:p>
              <a:r>
                <a:rPr lang="en-US" dirty="0" err="1" smtClean="0"/>
                <a:t>mQTL</a:t>
              </a:r>
              <a:endParaRPr lang="en-US" b="1" dirty="0"/>
            </a:p>
          </p:txBody>
        </p:sp>
      </p:grpSp>
      <p:grpSp>
        <p:nvGrpSpPr>
          <p:cNvPr id="89" name="Group 104"/>
          <p:cNvGrpSpPr/>
          <p:nvPr/>
        </p:nvGrpSpPr>
        <p:grpSpPr>
          <a:xfrm>
            <a:off x="3096750" y="3962399"/>
            <a:ext cx="2008646" cy="954731"/>
            <a:chOff x="2712118" y="3962400"/>
            <a:chExt cx="1555082" cy="632374"/>
          </a:xfrm>
        </p:grpSpPr>
        <p:sp>
          <p:nvSpPr>
            <p:cNvPr id="106" name="Curved Up Arrow 105"/>
            <p:cNvSpPr/>
            <p:nvPr/>
          </p:nvSpPr>
          <p:spPr>
            <a:xfrm>
              <a:off x="2971800" y="3962400"/>
              <a:ext cx="1295400" cy="533400"/>
            </a:xfrm>
            <a:prstGeom prst="curvedUp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TextBox 106"/>
            <p:cNvSpPr txBox="1"/>
            <p:nvPr/>
          </p:nvSpPr>
          <p:spPr>
            <a:xfrm>
              <a:off x="2712118" y="4350144"/>
              <a:ext cx="585621" cy="244630"/>
            </a:xfrm>
            <a:prstGeom prst="rect">
              <a:avLst/>
            </a:prstGeom>
            <a:noFill/>
          </p:spPr>
          <p:txBody>
            <a:bodyPr wrap="none" rtlCol="0">
              <a:spAutoFit/>
            </a:bodyPr>
            <a:lstStyle/>
            <a:p>
              <a:r>
                <a:rPr lang="en-US" dirty="0" err="1" smtClean="0"/>
                <a:t>dsQTL</a:t>
              </a:r>
              <a:endParaRPr lang="en-US" b="1" dirty="0"/>
            </a:p>
          </p:txBody>
        </p:sp>
      </p:grpSp>
      <p:grpSp>
        <p:nvGrpSpPr>
          <p:cNvPr id="104" name="Group 107"/>
          <p:cNvGrpSpPr/>
          <p:nvPr/>
        </p:nvGrpSpPr>
        <p:grpSpPr>
          <a:xfrm rot="2404309">
            <a:off x="1414946" y="4878913"/>
            <a:ext cx="4376257" cy="1595518"/>
            <a:chOff x="2831320" y="4176881"/>
            <a:chExt cx="1503814" cy="478135"/>
          </a:xfrm>
        </p:grpSpPr>
        <p:sp>
          <p:nvSpPr>
            <p:cNvPr id="109" name="Curved Up Arrow 108"/>
            <p:cNvSpPr/>
            <p:nvPr/>
          </p:nvSpPr>
          <p:spPr>
            <a:xfrm>
              <a:off x="2831320" y="4176881"/>
              <a:ext cx="1435880" cy="318919"/>
            </a:xfrm>
            <a:prstGeom prst="curvedUpArrow">
              <a:avLst/>
            </a:prstGeom>
            <a:solidFill>
              <a:srgbClr val="FEF8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TextBox 109"/>
            <p:cNvSpPr txBox="1"/>
            <p:nvPr/>
          </p:nvSpPr>
          <p:spPr>
            <a:xfrm rot="19662562">
              <a:off x="3284126" y="4410386"/>
              <a:ext cx="1051008" cy="244630"/>
            </a:xfrm>
            <a:prstGeom prst="rect">
              <a:avLst/>
            </a:prstGeom>
            <a:noFill/>
          </p:spPr>
          <p:txBody>
            <a:bodyPr wrap="none" rtlCol="0">
              <a:spAutoFit/>
            </a:bodyPr>
            <a:lstStyle/>
            <a:p>
              <a:r>
                <a:rPr lang="en-US" dirty="0" err="1" smtClean="0"/>
                <a:t>miRNA</a:t>
              </a:r>
              <a:r>
                <a:rPr lang="en-US" dirty="0" smtClean="0"/>
                <a:t> </a:t>
              </a:r>
              <a:r>
                <a:rPr lang="en-US" dirty="0" err="1" smtClean="0"/>
                <a:t>eQTL</a:t>
              </a:r>
              <a:endParaRPr lang="en-US" b="1" dirty="0"/>
            </a:p>
          </p:txBody>
        </p:sp>
      </p:grpSp>
      <p:pic>
        <p:nvPicPr>
          <p:cNvPr id="112" name="Picture 111" descr="UNCC_Logo_4c.jpg"/>
          <p:cNvPicPr>
            <a:picLocks noChangeAspect="1"/>
          </p:cNvPicPr>
          <p:nvPr/>
        </p:nvPicPr>
        <p:blipFill>
          <a:blip r:embed="rId3"/>
          <a:stretch>
            <a:fillRect/>
          </a:stretch>
        </p:blipFill>
        <p:spPr>
          <a:xfrm>
            <a:off x="0" y="1"/>
            <a:ext cx="1219200" cy="542544"/>
          </a:xfrm>
          <a:prstGeom prst="rect">
            <a:avLst/>
          </a:prstGeom>
        </p:spPr>
      </p:pic>
      <p:sp>
        <p:nvSpPr>
          <p:cNvPr id="111"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13"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14"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31</a:t>
            </a:fld>
            <a:endParaRPr lang="en-US" dirty="0"/>
          </a:p>
        </p:txBody>
      </p:sp>
    </p:spTree>
    <p:extLst>
      <p:ext uri="{BB962C8B-B14F-4D97-AF65-F5344CB8AC3E}">
        <p14:creationId xmlns:p14="http://schemas.microsoft.com/office/powerpoint/2010/main" val="1209546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6"/>
                                        </p:tgtEl>
                                        <p:attrNameLst>
                                          <p:attrName>style.visibility</p:attrName>
                                        </p:attrNameLst>
                                      </p:cBhvr>
                                      <p:to>
                                        <p:strVal val="visible"/>
                                      </p:to>
                                    </p:set>
                                    <p:anim calcmode="lin" valueType="num">
                                      <p:cBhvr additive="base">
                                        <p:cTn id="13" dur="500" fill="hold"/>
                                        <p:tgtEl>
                                          <p:spTgt spid="76"/>
                                        </p:tgtEl>
                                        <p:attrNameLst>
                                          <p:attrName>ppt_x</p:attrName>
                                        </p:attrNameLst>
                                      </p:cBhvr>
                                      <p:tavLst>
                                        <p:tav tm="0">
                                          <p:val>
                                            <p:strVal val="#ppt_x"/>
                                          </p:val>
                                        </p:tav>
                                        <p:tav tm="100000">
                                          <p:val>
                                            <p:strVal val="#ppt_x"/>
                                          </p:val>
                                        </p:tav>
                                      </p:tavLst>
                                    </p:anim>
                                    <p:anim calcmode="lin" valueType="num">
                                      <p:cBhvr additive="base">
                                        <p:cTn id="1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ppt_x"/>
                                          </p:val>
                                        </p:tav>
                                        <p:tav tm="100000">
                                          <p:val>
                                            <p:strVal val="#ppt_x"/>
                                          </p:val>
                                        </p:tav>
                                      </p:tavLst>
                                    </p:anim>
                                    <p:anim calcmode="lin" valueType="num">
                                      <p:cBhvr additive="base">
                                        <p:cTn id="2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9"/>
                                        </p:tgtEl>
                                        <p:attrNameLst>
                                          <p:attrName>style.visibility</p:attrName>
                                        </p:attrNameLst>
                                      </p:cBhvr>
                                      <p:to>
                                        <p:strVal val="visible"/>
                                      </p:to>
                                    </p:set>
                                    <p:anim calcmode="lin" valueType="num">
                                      <p:cBhvr additive="base">
                                        <p:cTn id="25" dur="500" fill="hold"/>
                                        <p:tgtEl>
                                          <p:spTgt spid="89"/>
                                        </p:tgtEl>
                                        <p:attrNameLst>
                                          <p:attrName>ppt_x</p:attrName>
                                        </p:attrNameLst>
                                      </p:cBhvr>
                                      <p:tavLst>
                                        <p:tav tm="0">
                                          <p:val>
                                            <p:strVal val="#ppt_x"/>
                                          </p:val>
                                        </p:tav>
                                        <p:tav tm="100000">
                                          <p:val>
                                            <p:strVal val="#ppt_x"/>
                                          </p:val>
                                        </p:tav>
                                      </p:tavLst>
                                    </p:anim>
                                    <p:anim calcmode="lin" valueType="num">
                                      <p:cBhvr additive="base">
                                        <p:cTn id="26"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500" fill="hold"/>
                                        <p:tgtEl>
                                          <p:spTgt spid="63"/>
                                        </p:tgtEl>
                                        <p:attrNameLst>
                                          <p:attrName>ppt_x</p:attrName>
                                        </p:attrNameLst>
                                      </p:cBhvr>
                                      <p:tavLst>
                                        <p:tav tm="0">
                                          <p:val>
                                            <p:strVal val="#ppt_x"/>
                                          </p:val>
                                        </p:tav>
                                        <p:tav tm="100000">
                                          <p:val>
                                            <p:strVal val="#ppt_x"/>
                                          </p:val>
                                        </p:tav>
                                      </p:tavLst>
                                    </p:anim>
                                    <p:anim calcmode="lin" valueType="num">
                                      <p:cBhvr additive="base">
                                        <p:cTn id="32"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4"/>
                                        </p:tgtEl>
                                        <p:attrNameLst>
                                          <p:attrName>style.visibility</p:attrName>
                                        </p:attrNameLst>
                                      </p:cBhvr>
                                      <p:to>
                                        <p:strVal val="visible"/>
                                      </p:to>
                                    </p:set>
                                    <p:anim calcmode="lin" valueType="num">
                                      <p:cBhvr additive="base">
                                        <p:cTn id="37" dur="500" fill="hold"/>
                                        <p:tgtEl>
                                          <p:spTgt spid="104"/>
                                        </p:tgtEl>
                                        <p:attrNameLst>
                                          <p:attrName>ppt_x</p:attrName>
                                        </p:attrNameLst>
                                      </p:cBhvr>
                                      <p:tavLst>
                                        <p:tav tm="0">
                                          <p:val>
                                            <p:strVal val="#ppt_x"/>
                                          </p:val>
                                        </p:tav>
                                        <p:tav tm="100000">
                                          <p:val>
                                            <p:strVal val="#ppt_x"/>
                                          </p:val>
                                        </p:tav>
                                      </p:tavLst>
                                    </p:anim>
                                    <p:anim calcmode="lin" valueType="num">
                                      <p:cBhvr additive="base">
                                        <p:cTn id="38"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7"/>
            <a:ext cx="8458200" cy="4525963"/>
          </a:xfrm>
        </p:spPr>
        <p:txBody>
          <a:bodyPr>
            <a:normAutofit/>
          </a:bodyPr>
          <a:lstStyle/>
          <a:p>
            <a:r>
              <a:rPr lang="en-US" sz="2800" dirty="0">
                <a:solidFill>
                  <a:schemeClr val="bg1">
                    <a:lumMod val="50000"/>
                  </a:schemeClr>
                </a:solidFill>
              </a:rPr>
              <a:t>A Brief Introduction to Bioinformatics and Human Genetics</a:t>
            </a:r>
          </a:p>
          <a:p>
            <a:r>
              <a:rPr lang="en-US" sz="2800" dirty="0">
                <a:solidFill>
                  <a:schemeClr val="bg1">
                    <a:lumMod val="50000"/>
                  </a:schemeClr>
                </a:solidFill>
              </a:rPr>
              <a:t>Joint Effect </a:t>
            </a:r>
            <a:r>
              <a:rPr lang="en-US" sz="2800" dirty="0">
                <a:solidFill>
                  <a:schemeClr val="bg1">
                    <a:lumMod val="50000"/>
                  </a:schemeClr>
                </a:solidFill>
              </a:rPr>
              <a:t>of </a:t>
            </a:r>
            <a:r>
              <a:rPr lang="en-US" sz="2800" dirty="0">
                <a:solidFill>
                  <a:schemeClr val="bg1">
                    <a:lumMod val="50000"/>
                  </a:schemeClr>
                </a:solidFill>
              </a:rPr>
              <a:t>Genetic Variants </a:t>
            </a:r>
            <a:r>
              <a:rPr lang="en-US" sz="2800" dirty="0">
                <a:solidFill>
                  <a:schemeClr val="bg1">
                    <a:lumMod val="50000"/>
                  </a:schemeClr>
                </a:solidFill>
              </a:rPr>
              <a:t>on P</a:t>
            </a:r>
            <a:r>
              <a:rPr lang="en-US" sz="2800" dirty="0">
                <a:solidFill>
                  <a:schemeClr val="bg1">
                    <a:lumMod val="50000"/>
                  </a:schemeClr>
                </a:solidFill>
              </a:rPr>
              <a:t>henotypes</a:t>
            </a:r>
          </a:p>
          <a:p>
            <a:r>
              <a:rPr lang="en-US" sz="2800" dirty="0">
                <a:solidFill>
                  <a:schemeClr val="bg1">
                    <a:lumMod val="50000"/>
                  </a:schemeClr>
                </a:solidFill>
              </a:rPr>
              <a:t>A Network Approach for Integrative Analysis of Genomic Data </a:t>
            </a:r>
            <a:endParaRPr lang="en-US" sz="2800" dirty="0">
              <a:solidFill>
                <a:schemeClr val="bg1">
                  <a:lumMod val="50000"/>
                </a:schemeClr>
              </a:solidFill>
            </a:endParaRPr>
          </a:p>
          <a:p>
            <a:r>
              <a:rPr lang="en-US" sz="2800" dirty="0" smtClean="0"/>
              <a:t>Genetic Privacy</a:t>
            </a:r>
          </a:p>
          <a:p>
            <a:r>
              <a:rPr lang="en-US" sz="2800" dirty="0">
                <a:solidFill>
                  <a:schemeClr val="bg1">
                    <a:lumMod val="50000"/>
                  </a:schemeClr>
                </a:solidFill>
              </a:rPr>
              <a:t>Summary and future </a:t>
            </a:r>
            <a:r>
              <a:rPr lang="en-US" sz="2800" dirty="0">
                <a:solidFill>
                  <a:schemeClr val="bg1">
                    <a:lumMod val="50000"/>
                  </a:schemeClr>
                </a:solidFill>
              </a:rPr>
              <a:t>w</a:t>
            </a:r>
            <a:r>
              <a:rPr lang="en-US" sz="2800" dirty="0">
                <a:solidFill>
                  <a:schemeClr val="bg1">
                    <a:lumMod val="50000"/>
                  </a:schemeClr>
                </a:solidFill>
              </a:rPr>
              <a:t>ork </a:t>
            </a:r>
          </a:p>
          <a:p>
            <a:endParaRPr lang="en-US" sz="3600" dirty="0" smtClean="0"/>
          </a:p>
          <a:p>
            <a:endParaRPr lang="en-US" sz="3600" dirty="0"/>
          </a:p>
        </p:txBody>
      </p:sp>
      <p:sp>
        <p:nvSpPr>
          <p:cNvPr id="4" name="Title 3"/>
          <p:cNvSpPr>
            <a:spLocks noGrp="1"/>
          </p:cNvSpPr>
          <p:nvPr>
            <p:ph type="title"/>
          </p:nvPr>
        </p:nvSpPr>
        <p:spPr>
          <a:xfrm>
            <a:off x="952500" y="152400"/>
            <a:ext cx="7239000" cy="1143000"/>
          </a:xfrm>
          <a:prstGeom prst="rect">
            <a:avLst/>
          </a:prstGeom>
        </p:spPr>
        <p:txBody>
          <a:bodyPr/>
          <a:lstStyle/>
          <a:p>
            <a:r>
              <a:rPr lang="en-US" sz="3600" dirty="0" smtClean="0"/>
              <a:t>Outline</a:t>
            </a:r>
            <a:endParaRPr lang="en-US" sz="3600" dirty="0"/>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sp>
        <p:nvSpPr>
          <p:cNvPr id="7"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8"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9"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32</a:t>
            </a:fld>
            <a:endParaRPr lang="en-US" dirty="0"/>
          </a:p>
        </p:txBody>
      </p:sp>
    </p:spTree>
    <p:extLst>
      <p:ext uri="{BB962C8B-B14F-4D97-AF65-F5344CB8AC3E}">
        <p14:creationId xmlns:p14="http://schemas.microsoft.com/office/powerpoint/2010/main" val="330046363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Genetic Privacy</a:t>
            </a:r>
            <a:endParaRPr lang="en-US" dirty="0"/>
          </a:p>
        </p:txBody>
      </p:sp>
      <p:pic>
        <p:nvPicPr>
          <p:cNvPr id="4" name="Content Placeholder 3"/>
          <p:cNvPicPr>
            <a:picLocks noGrp="1" noChangeAspect="1"/>
          </p:cNvPicPr>
          <p:nvPr>
            <p:ph idx="1"/>
          </p:nvPr>
        </p:nvPicPr>
        <p:blipFill rotWithShape="1">
          <a:blip r:embed="rId2"/>
          <a:srcRect l="-155" t="1" r="-1374" b="-4034"/>
          <a:stretch/>
        </p:blipFill>
        <p:spPr>
          <a:xfrm>
            <a:off x="457200" y="1417638"/>
            <a:ext cx="8046797" cy="2793072"/>
          </a:xfrm>
        </p:spPr>
      </p:pic>
      <p:pic>
        <p:nvPicPr>
          <p:cNvPr id="5" name="Picture 4"/>
          <p:cNvPicPr>
            <a:picLocks noChangeAspect="1"/>
          </p:cNvPicPr>
          <p:nvPr/>
        </p:nvPicPr>
        <p:blipFill>
          <a:blip r:embed="rId3"/>
          <a:stretch>
            <a:fillRect/>
          </a:stretch>
        </p:blipFill>
        <p:spPr>
          <a:xfrm>
            <a:off x="2405529" y="3749690"/>
            <a:ext cx="6572623" cy="2612549"/>
          </a:xfrm>
          <a:prstGeom prst="rect">
            <a:avLst/>
          </a:prstGeom>
        </p:spPr>
      </p:pic>
      <p:pic>
        <p:nvPicPr>
          <p:cNvPr id="9" name="Picture 8" descr="UNCC_Logo_4c.jpg"/>
          <p:cNvPicPr>
            <a:picLocks noChangeAspect="1"/>
          </p:cNvPicPr>
          <p:nvPr/>
        </p:nvPicPr>
        <p:blipFill>
          <a:blip r:embed="rId4"/>
          <a:stretch>
            <a:fillRect/>
          </a:stretch>
        </p:blipFill>
        <p:spPr>
          <a:xfrm>
            <a:off x="0" y="1"/>
            <a:ext cx="1219200" cy="542544"/>
          </a:xfrm>
          <a:prstGeom prst="rect">
            <a:avLst/>
          </a:prstGeom>
        </p:spPr>
      </p:pic>
      <p:sp>
        <p:nvSpPr>
          <p:cNvPr id="10"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1"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2"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33</a:t>
            </a:fld>
            <a:endParaRPr lang="en-US" dirty="0"/>
          </a:p>
        </p:txBody>
      </p:sp>
    </p:spTree>
    <p:extLst>
      <p:ext uri="{BB962C8B-B14F-4D97-AF65-F5344CB8AC3E}">
        <p14:creationId xmlns:p14="http://schemas.microsoft.com/office/powerpoint/2010/main" val="2543325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HIPAA</a:t>
            </a:r>
            <a:endParaRPr lang="en-US" dirty="0"/>
          </a:p>
        </p:txBody>
      </p:sp>
      <p:sp>
        <p:nvSpPr>
          <p:cNvPr id="3" name="Content Placeholder 2"/>
          <p:cNvSpPr>
            <a:spLocks noGrp="1"/>
          </p:cNvSpPr>
          <p:nvPr>
            <p:ph idx="1"/>
          </p:nvPr>
        </p:nvSpPr>
        <p:spPr>
          <a:xfrm>
            <a:off x="457200" y="3989294"/>
            <a:ext cx="8229600" cy="2136869"/>
          </a:xfrm>
        </p:spPr>
        <p:txBody>
          <a:bodyPr>
            <a:normAutofit fontScale="77500" lnSpcReduction="20000"/>
          </a:bodyPr>
          <a:lstStyle/>
          <a:p>
            <a:r>
              <a:rPr lang="en-US" dirty="0" smtClean="0"/>
              <a:t>Protected </a:t>
            </a:r>
            <a:r>
              <a:rPr lang="en-US" dirty="0"/>
              <a:t>Health Information</a:t>
            </a:r>
          </a:p>
          <a:p>
            <a:pPr lvl="1"/>
            <a:r>
              <a:rPr lang="en-US" dirty="0"/>
              <a:t>The Privacy Rule protects all "individually identifiable health information"</a:t>
            </a:r>
          </a:p>
          <a:p>
            <a:r>
              <a:rPr lang="en-US" dirty="0"/>
              <a:t>De-Identified Health Information</a:t>
            </a:r>
          </a:p>
          <a:p>
            <a:pPr lvl="1"/>
            <a:r>
              <a:rPr lang="en-US" dirty="0"/>
              <a:t>There are no restrictions on the use or disclosure of de-identified health information.</a:t>
            </a:r>
            <a:endParaRPr lang="en-US" dirty="0"/>
          </a:p>
        </p:txBody>
      </p:sp>
      <p:pic>
        <p:nvPicPr>
          <p:cNvPr id="7" name="Picture 6" descr="UNCC_Logo_4c.jpg"/>
          <p:cNvPicPr>
            <a:picLocks noChangeAspect="1"/>
          </p:cNvPicPr>
          <p:nvPr/>
        </p:nvPicPr>
        <p:blipFill>
          <a:blip r:embed="rId2"/>
          <a:stretch>
            <a:fillRect/>
          </a:stretch>
        </p:blipFill>
        <p:spPr>
          <a:xfrm>
            <a:off x="0" y="1"/>
            <a:ext cx="1219200" cy="542544"/>
          </a:xfrm>
          <a:prstGeom prst="rect">
            <a:avLst/>
          </a:prstGeom>
        </p:spPr>
      </p:pic>
      <p:sp>
        <p:nvSpPr>
          <p:cNvPr id="8"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9"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0"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34</a:t>
            </a:fld>
            <a:endParaRPr lang="en-US" dirty="0"/>
          </a:p>
        </p:txBody>
      </p:sp>
      <p:pic>
        <p:nvPicPr>
          <p:cNvPr id="11" name="Picture 10"/>
          <p:cNvPicPr>
            <a:picLocks noChangeAspect="1"/>
          </p:cNvPicPr>
          <p:nvPr/>
        </p:nvPicPr>
        <p:blipFill>
          <a:blip r:embed="rId3"/>
          <a:stretch>
            <a:fillRect/>
          </a:stretch>
        </p:blipFill>
        <p:spPr>
          <a:xfrm>
            <a:off x="822511" y="1524374"/>
            <a:ext cx="7594233" cy="2464920"/>
          </a:xfrm>
          <a:prstGeom prst="rect">
            <a:avLst/>
          </a:prstGeom>
        </p:spPr>
      </p:pic>
    </p:spTree>
    <p:extLst>
      <p:ext uri="{BB962C8B-B14F-4D97-AF65-F5344CB8AC3E}">
        <p14:creationId xmlns:p14="http://schemas.microsoft.com/office/powerpoint/2010/main" val="212426370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GINA</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748115" y="1298603"/>
            <a:ext cx="5363883" cy="4859481"/>
          </a:xfrm>
          <a:prstGeom prst="rect">
            <a:avLst/>
          </a:prstGeom>
        </p:spPr>
      </p:pic>
      <p:pic>
        <p:nvPicPr>
          <p:cNvPr id="8" name="Picture 7" descr="UNCC_Logo_4c.jpg"/>
          <p:cNvPicPr>
            <a:picLocks noChangeAspect="1"/>
          </p:cNvPicPr>
          <p:nvPr/>
        </p:nvPicPr>
        <p:blipFill>
          <a:blip r:embed="rId3"/>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35</a:t>
            </a:fld>
            <a:endParaRPr lang="en-US" dirty="0"/>
          </a:p>
        </p:txBody>
      </p:sp>
    </p:spTree>
    <p:extLst>
      <p:ext uri="{BB962C8B-B14F-4D97-AF65-F5344CB8AC3E}">
        <p14:creationId xmlns:p14="http://schemas.microsoft.com/office/powerpoint/2010/main" val="140703473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Genetic hiding/masking</a:t>
            </a:r>
            <a:endParaRPr lang="en-US" dirty="0"/>
          </a:p>
        </p:txBody>
      </p:sp>
      <p:sp>
        <p:nvSpPr>
          <p:cNvPr id="3" name="Content Placeholder 2"/>
          <p:cNvSpPr>
            <a:spLocks noGrp="1"/>
          </p:cNvSpPr>
          <p:nvPr>
            <p:ph idx="1"/>
          </p:nvPr>
        </p:nvSpPr>
        <p:spPr>
          <a:xfrm>
            <a:off x="194235" y="1600200"/>
            <a:ext cx="8492565" cy="4525963"/>
          </a:xfrm>
        </p:spPr>
        <p:txBody>
          <a:bodyPr>
            <a:normAutofit fontScale="77500" lnSpcReduction="20000"/>
          </a:bodyPr>
          <a:lstStyle/>
          <a:p>
            <a:r>
              <a:rPr lang="en-US" dirty="0" smtClean="0"/>
              <a:t>The </a:t>
            </a:r>
            <a:r>
              <a:rPr lang="en-US" dirty="0"/>
              <a:t>public release of </a:t>
            </a:r>
            <a:r>
              <a:rPr lang="en-US" dirty="0" err="1"/>
              <a:t>Dr</a:t>
            </a:r>
            <a:r>
              <a:rPr lang="en-US" dirty="0"/>
              <a:t> James </a:t>
            </a:r>
            <a:r>
              <a:rPr lang="en-US" dirty="0" smtClean="0"/>
              <a:t>Watson’s genome </a:t>
            </a:r>
            <a:r>
              <a:rPr lang="en-US" dirty="0"/>
              <a:t>sequence </a:t>
            </a:r>
            <a:r>
              <a:rPr lang="en-US" dirty="0" smtClean="0"/>
              <a:t>was </a:t>
            </a:r>
            <a:r>
              <a:rPr lang="en-US" dirty="0"/>
              <a:t>removed of all gene information about </a:t>
            </a:r>
            <a:r>
              <a:rPr lang="en-US" dirty="0" err="1"/>
              <a:t>apolipoprotein</a:t>
            </a:r>
            <a:r>
              <a:rPr lang="en-US" dirty="0"/>
              <a:t> E (</a:t>
            </a:r>
            <a:r>
              <a:rPr lang="en-US" dirty="0" err="1"/>
              <a:t>ApoE</a:t>
            </a:r>
            <a:r>
              <a:rPr lang="en-US" dirty="0"/>
              <a:t>). </a:t>
            </a:r>
            <a:r>
              <a:rPr lang="en-US" dirty="0" smtClean="0"/>
              <a:t>This decision </a:t>
            </a:r>
            <a:r>
              <a:rPr lang="en-US" dirty="0"/>
              <a:t>was rooted from respecting </a:t>
            </a:r>
            <a:r>
              <a:rPr lang="en-US" dirty="0" err="1"/>
              <a:t>Dr</a:t>
            </a:r>
            <a:r>
              <a:rPr lang="en-US" dirty="0"/>
              <a:t> Watson’s wishes for preventing prediction of his risk </a:t>
            </a:r>
            <a:r>
              <a:rPr lang="en-US" dirty="0" smtClean="0"/>
              <a:t>for late</a:t>
            </a:r>
            <a:r>
              <a:rPr lang="en-US" dirty="0"/>
              <a:t>-onset Alzheimer’s disease conveyed by APOE risk alleles. </a:t>
            </a:r>
            <a:endParaRPr lang="en-US" dirty="0" smtClean="0"/>
          </a:p>
          <a:p>
            <a:r>
              <a:rPr lang="en-US" dirty="0" smtClean="0"/>
              <a:t>However</a:t>
            </a:r>
            <a:r>
              <a:rPr lang="en-US" dirty="0"/>
              <a:t>, the linkage </a:t>
            </a:r>
            <a:r>
              <a:rPr lang="en-US" dirty="0" smtClean="0"/>
              <a:t>disequilibrium (</a:t>
            </a:r>
            <a:r>
              <a:rPr lang="en-US" dirty="0"/>
              <a:t>LD, i.e., non-random associations) between other polymorphisms and APOE can be used to </a:t>
            </a:r>
            <a:r>
              <a:rPr lang="en-US" dirty="0" smtClean="0"/>
              <a:t>predict APOE </a:t>
            </a:r>
            <a:r>
              <a:rPr lang="en-US" dirty="0"/>
              <a:t>status using advanced computational </a:t>
            </a:r>
            <a:r>
              <a:rPr lang="en-US" dirty="0" smtClean="0"/>
              <a:t>methods. </a:t>
            </a:r>
          </a:p>
          <a:p>
            <a:r>
              <a:rPr lang="en-US" dirty="0" smtClean="0"/>
              <a:t>Therefore</a:t>
            </a:r>
            <a:r>
              <a:rPr lang="en-US" dirty="0"/>
              <a:t>, it is insufficient to hide </a:t>
            </a:r>
            <a:r>
              <a:rPr lang="en-US" dirty="0" smtClean="0"/>
              <a:t>genetic information </a:t>
            </a:r>
            <a:r>
              <a:rPr lang="en-US" dirty="0"/>
              <a:t>at disease risk loci by simply removing the genotypes or sequences at these loci.</a:t>
            </a:r>
          </a:p>
        </p:txBody>
      </p:sp>
      <p:sp>
        <p:nvSpPr>
          <p:cNvPr id="4" name="TextBox 3"/>
          <p:cNvSpPr txBox="1"/>
          <p:nvPr/>
        </p:nvSpPr>
        <p:spPr>
          <a:xfrm>
            <a:off x="457200" y="5479832"/>
            <a:ext cx="8340745" cy="646331"/>
          </a:xfrm>
          <a:prstGeom prst="rect">
            <a:avLst/>
          </a:prstGeom>
          <a:noFill/>
        </p:spPr>
        <p:txBody>
          <a:bodyPr wrap="none" rtlCol="0">
            <a:spAutoFit/>
          </a:bodyPr>
          <a:lstStyle/>
          <a:p>
            <a:r>
              <a:rPr lang="en-US" dirty="0" err="1"/>
              <a:t>Nyholt</a:t>
            </a:r>
            <a:r>
              <a:rPr lang="en-US" dirty="0"/>
              <a:t> DR, Yu C, and </a:t>
            </a:r>
            <a:r>
              <a:rPr lang="en-US" dirty="0" err="1"/>
              <a:t>Visscher</a:t>
            </a:r>
            <a:r>
              <a:rPr lang="en-US" dirty="0"/>
              <a:t> PM. On Jim Watson’s APOE status: genetic information is</a:t>
            </a:r>
          </a:p>
          <a:p>
            <a:r>
              <a:rPr lang="en-US" dirty="0"/>
              <a:t>hard to hide. </a:t>
            </a:r>
            <a:r>
              <a:rPr lang="en-US" dirty="0" err="1"/>
              <a:t>Eur</a:t>
            </a:r>
            <a:r>
              <a:rPr lang="en-US" dirty="0"/>
              <a:t> J Hum Genet., 17(2):147149, 2008.</a:t>
            </a:r>
          </a:p>
        </p:txBody>
      </p:sp>
      <p:pic>
        <p:nvPicPr>
          <p:cNvPr id="8" name="Picture 7" descr="UNCC_Logo_4c.jpg"/>
          <p:cNvPicPr>
            <a:picLocks noChangeAspect="1"/>
          </p:cNvPicPr>
          <p:nvPr/>
        </p:nvPicPr>
        <p:blipFill>
          <a:blip r:embed="rId3"/>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36</a:t>
            </a:fld>
            <a:endParaRPr lang="en-US" dirty="0"/>
          </a:p>
        </p:txBody>
      </p:sp>
    </p:spTree>
    <p:extLst>
      <p:ext uri="{BB962C8B-B14F-4D97-AF65-F5344CB8AC3E}">
        <p14:creationId xmlns:p14="http://schemas.microsoft.com/office/powerpoint/2010/main" val="302022613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De-identification is insufficient…</a:t>
            </a:r>
            <a:endParaRPr lang="en-US" dirty="0"/>
          </a:p>
        </p:txBody>
      </p:sp>
      <p:sp>
        <p:nvSpPr>
          <p:cNvPr id="3" name="Content Placeholder 2"/>
          <p:cNvSpPr>
            <a:spLocks noGrp="1"/>
          </p:cNvSpPr>
          <p:nvPr>
            <p:ph idx="1"/>
          </p:nvPr>
        </p:nvSpPr>
        <p:spPr/>
        <p:txBody>
          <a:bodyPr>
            <a:normAutofit fontScale="77500" lnSpcReduction="20000"/>
          </a:bodyPr>
          <a:lstStyle/>
          <a:p>
            <a:r>
              <a:rPr lang="en-US" dirty="0"/>
              <a:t>De-identified genomic data are typically published with additional metadata such as basic </a:t>
            </a:r>
            <a:r>
              <a:rPr lang="en-US" dirty="0" smtClean="0"/>
              <a:t>demographic details</a:t>
            </a:r>
            <a:r>
              <a:rPr lang="en-US" dirty="0"/>
              <a:t>, inclusion and exclusion criteria, pedigree structure and health conditions that </a:t>
            </a:r>
            <a:r>
              <a:rPr lang="en-US" dirty="0" smtClean="0"/>
              <a:t>are crucial </a:t>
            </a:r>
            <a:r>
              <a:rPr lang="en-US" dirty="0"/>
              <a:t>to the study. </a:t>
            </a:r>
            <a:endParaRPr lang="en-US" dirty="0" smtClean="0"/>
          </a:p>
          <a:p>
            <a:r>
              <a:rPr lang="en-US" dirty="0" smtClean="0"/>
              <a:t>Nonetheless</a:t>
            </a:r>
            <a:r>
              <a:rPr lang="en-US" dirty="0"/>
              <a:t>, these pieces of metadata can be exploited to trace the </a:t>
            </a:r>
            <a:r>
              <a:rPr lang="en-US" dirty="0" smtClean="0"/>
              <a:t>identity of </a:t>
            </a:r>
            <a:r>
              <a:rPr lang="en-US" dirty="0"/>
              <a:t>unknown genomes. For example, the combination of data of birth, gender and five-digit zip </a:t>
            </a:r>
            <a:r>
              <a:rPr lang="en-US" dirty="0" smtClean="0"/>
              <a:t>code can </a:t>
            </a:r>
            <a:r>
              <a:rPr lang="en-US" dirty="0"/>
              <a:t>uniquely identify 87% of US individuals. </a:t>
            </a:r>
            <a:endParaRPr lang="en-US" dirty="0" smtClean="0"/>
          </a:p>
          <a:p>
            <a:r>
              <a:rPr lang="en-US" dirty="0" smtClean="0"/>
              <a:t>There </a:t>
            </a:r>
            <a:r>
              <a:rPr lang="en-US" dirty="0"/>
              <a:t>are extensive public resources such as </a:t>
            </a:r>
            <a:r>
              <a:rPr lang="en-US" dirty="0" smtClean="0"/>
              <a:t>voter registries</a:t>
            </a:r>
            <a:r>
              <a:rPr lang="en-US" dirty="0"/>
              <a:t>, public record search engines and social media that link demographic quasi-identifiers </a:t>
            </a:r>
            <a:r>
              <a:rPr lang="en-US" dirty="0" smtClean="0"/>
              <a:t>to individuals</a:t>
            </a:r>
            <a:r>
              <a:rPr lang="en-US" dirty="0"/>
              <a:t>.</a:t>
            </a:r>
          </a:p>
        </p:txBody>
      </p:sp>
      <p:pic>
        <p:nvPicPr>
          <p:cNvPr id="7" name="Picture 6" descr="UNCC_Logo_4c.jpg"/>
          <p:cNvPicPr>
            <a:picLocks noChangeAspect="1"/>
          </p:cNvPicPr>
          <p:nvPr/>
        </p:nvPicPr>
        <p:blipFill>
          <a:blip r:embed="rId2"/>
          <a:stretch>
            <a:fillRect/>
          </a:stretch>
        </p:blipFill>
        <p:spPr>
          <a:xfrm>
            <a:off x="0" y="1"/>
            <a:ext cx="1219200" cy="542544"/>
          </a:xfrm>
          <a:prstGeom prst="rect">
            <a:avLst/>
          </a:prstGeom>
        </p:spPr>
      </p:pic>
      <p:sp>
        <p:nvSpPr>
          <p:cNvPr id="8" name="TextBox 7"/>
          <p:cNvSpPr txBox="1"/>
          <p:nvPr/>
        </p:nvSpPr>
        <p:spPr>
          <a:xfrm>
            <a:off x="457200" y="5229206"/>
            <a:ext cx="8522447" cy="1477328"/>
          </a:xfrm>
          <a:prstGeom prst="rect">
            <a:avLst/>
          </a:prstGeom>
          <a:noFill/>
        </p:spPr>
        <p:txBody>
          <a:bodyPr wrap="square" rtlCol="0">
            <a:spAutoFit/>
          </a:bodyPr>
          <a:lstStyle/>
          <a:p>
            <a:r>
              <a:rPr lang="en-US" dirty="0" err="1"/>
              <a:t>Erlich</a:t>
            </a:r>
            <a:r>
              <a:rPr lang="en-US" dirty="0"/>
              <a:t> </a:t>
            </a:r>
            <a:r>
              <a:rPr lang="en-US" dirty="0" smtClean="0"/>
              <a:t>Y, </a:t>
            </a:r>
            <a:r>
              <a:rPr lang="en-US" dirty="0"/>
              <a:t>Narayanan </a:t>
            </a:r>
            <a:r>
              <a:rPr lang="en-US" dirty="0" smtClean="0"/>
              <a:t>A. Routes </a:t>
            </a:r>
            <a:r>
              <a:rPr lang="en-US" dirty="0"/>
              <a:t>for breaching and protecting genetic privacy. Nat Rev Genet. 2014 Jun;15(6):409-21. </a:t>
            </a:r>
            <a:endParaRPr lang="en-US" dirty="0" smtClean="0"/>
          </a:p>
          <a:p>
            <a:r>
              <a:rPr lang="en-US" dirty="0" smtClean="0"/>
              <a:t>L</a:t>
            </a:r>
            <a:r>
              <a:rPr lang="en-US" dirty="0"/>
              <a:t>. Sweeney, Simple Demographics Often Identify </a:t>
            </a:r>
            <a:r>
              <a:rPr lang="en-US" dirty="0" smtClean="0"/>
              <a:t> People </a:t>
            </a:r>
            <a:r>
              <a:rPr lang="en-US" dirty="0"/>
              <a:t>Uniquely. Carnegie </a:t>
            </a:r>
          </a:p>
          <a:p>
            <a:r>
              <a:rPr lang="en-US" dirty="0"/>
              <a:t>Mellon University, Data </a:t>
            </a:r>
            <a:r>
              <a:rPr lang="en-US" dirty="0" smtClean="0"/>
              <a:t>Privacy </a:t>
            </a:r>
            <a:r>
              <a:rPr lang="en-US" dirty="0"/>
              <a:t>Working Paper 3. Pittsburgh 2000. </a:t>
            </a:r>
          </a:p>
          <a:p>
            <a:endParaRPr lang="en-US" dirty="0"/>
          </a:p>
        </p:txBody>
      </p:sp>
      <p:sp>
        <p:nvSpPr>
          <p:cNvPr id="9"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37</a:t>
            </a:fld>
            <a:endParaRPr lang="en-US" dirty="0"/>
          </a:p>
        </p:txBody>
      </p:sp>
    </p:spTree>
    <p:extLst>
      <p:ext uri="{BB962C8B-B14F-4D97-AF65-F5344CB8AC3E}">
        <p14:creationId xmlns:p14="http://schemas.microsoft.com/office/powerpoint/2010/main" val="187556705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282" y="274638"/>
            <a:ext cx="8229600" cy="1143000"/>
          </a:xfrm>
        </p:spPr>
        <p:txBody>
          <a:bodyPr>
            <a:normAutofit fontScale="90000"/>
          </a:bodyPr>
          <a:lstStyle/>
          <a:p>
            <a:r>
              <a:rPr lang="en-US" dirty="0" smtClean="0"/>
              <a:t>Infringement of genetic privacy when multiple data types are combined</a:t>
            </a:r>
            <a:endParaRPr lang="en-US" dirty="0"/>
          </a:p>
        </p:txBody>
      </p:sp>
      <p:sp>
        <p:nvSpPr>
          <p:cNvPr id="3" name="Content Placeholder 2"/>
          <p:cNvSpPr>
            <a:spLocks noGrp="1"/>
          </p:cNvSpPr>
          <p:nvPr>
            <p:ph idx="1"/>
          </p:nvPr>
        </p:nvSpPr>
        <p:spPr/>
        <p:txBody>
          <a:bodyPr>
            <a:normAutofit fontScale="92500"/>
          </a:bodyPr>
          <a:lstStyle/>
          <a:p>
            <a:r>
              <a:rPr lang="en-US" sz="2600" dirty="0" smtClean="0"/>
              <a:t>Use </a:t>
            </a:r>
            <a:r>
              <a:rPr lang="en-US" sz="2600" dirty="0"/>
              <a:t>the 1000 Genomes Project Phase 1 data with whole genome sequences of 1,092 individuals (no phenotypes so publicly accessible</a:t>
            </a:r>
            <a:r>
              <a:rPr lang="en-US" sz="2600" dirty="0" smtClean="0"/>
              <a:t>)</a:t>
            </a:r>
          </a:p>
          <a:p>
            <a:r>
              <a:rPr lang="en-US" sz="2600" dirty="0" smtClean="0"/>
              <a:t>Surnames </a:t>
            </a:r>
            <a:r>
              <a:rPr lang="en-US" sz="2600" dirty="0"/>
              <a:t>can be recovered from personal genomes by profiling short tandem repeats on the Y chromosome (Y-STRs) and querying recreational genetic genealogy databases. </a:t>
            </a:r>
            <a:endParaRPr lang="en-US" sz="2600" dirty="0" smtClean="0"/>
          </a:p>
          <a:p>
            <a:r>
              <a:rPr lang="en-US" sz="2600" dirty="0" smtClean="0"/>
              <a:t>A </a:t>
            </a:r>
            <a:r>
              <a:rPr lang="en-US" sz="2600" dirty="0"/>
              <a:t>combination of a surname with other types of metadata, such as age and state, can be used to triangulate the identity of the target.</a:t>
            </a:r>
          </a:p>
          <a:p>
            <a:r>
              <a:rPr lang="en-US" sz="2600" dirty="0"/>
              <a:t>Age information is taken out from the publicly accessible 1000 Genomes Project data</a:t>
            </a:r>
            <a:r>
              <a:rPr lang="en-US" sz="2600" dirty="0" smtClean="0"/>
              <a:t>.</a:t>
            </a:r>
            <a:endParaRPr lang="en-US" sz="2600" dirty="0"/>
          </a:p>
        </p:txBody>
      </p:sp>
      <p:sp>
        <p:nvSpPr>
          <p:cNvPr id="4" name="TextBox 3"/>
          <p:cNvSpPr txBox="1"/>
          <p:nvPr/>
        </p:nvSpPr>
        <p:spPr>
          <a:xfrm>
            <a:off x="5289177" y="5617883"/>
            <a:ext cx="3080102" cy="369332"/>
          </a:xfrm>
          <a:prstGeom prst="rect">
            <a:avLst/>
          </a:prstGeom>
          <a:noFill/>
        </p:spPr>
        <p:txBody>
          <a:bodyPr wrap="none" rtlCol="0">
            <a:spAutoFit/>
          </a:bodyPr>
          <a:lstStyle/>
          <a:p>
            <a:r>
              <a:rPr lang="fr-FR" dirty="0" err="1"/>
              <a:t>Gymrek</a:t>
            </a:r>
            <a:r>
              <a:rPr lang="fr-FR" dirty="0"/>
              <a:t> M, et al. Science, </a:t>
            </a:r>
            <a:r>
              <a:rPr lang="fr-FR" dirty="0" smtClean="0"/>
              <a:t>2013</a:t>
            </a:r>
            <a:endParaRPr lang="fr-FR" dirty="0"/>
          </a:p>
        </p:txBody>
      </p:sp>
      <p:pic>
        <p:nvPicPr>
          <p:cNvPr id="8" name="Picture 7" descr="UNCC_Logo_4c.jpg"/>
          <p:cNvPicPr>
            <a:picLocks noChangeAspect="1"/>
          </p:cNvPicPr>
          <p:nvPr/>
        </p:nvPicPr>
        <p:blipFill>
          <a:blip r:embed="rId2"/>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38</a:t>
            </a:fld>
            <a:endParaRPr lang="en-US" dirty="0"/>
          </a:p>
        </p:txBody>
      </p:sp>
    </p:spTree>
    <p:extLst>
      <p:ext uri="{BB962C8B-B14F-4D97-AF65-F5344CB8AC3E}">
        <p14:creationId xmlns:p14="http://schemas.microsoft.com/office/powerpoint/2010/main" val="68982941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Homer’s Attack</a:t>
            </a:r>
            <a:endParaRPr lang="en-US" dirty="0"/>
          </a:p>
        </p:txBody>
      </p:sp>
      <p:sp>
        <p:nvSpPr>
          <p:cNvPr id="3" name="Content Placeholder 2"/>
          <p:cNvSpPr>
            <a:spLocks noGrp="1"/>
          </p:cNvSpPr>
          <p:nvPr>
            <p:ph idx="1"/>
          </p:nvPr>
        </p:nvSpPr>
        <p:spPr/>
        <p:txBody>
          <a:bodyPr>
            <a:normAutofit fontScale="92500" lnSpcReduction="10000"/>
          </a:bodyPr>
          <a:lstStyle/>
          <a:p>
            <a:r>
              <a:rPr lang="en-US" sz="2900" dirty="0"/>
              <a:t>GWAS statistics do not completely conceal identity because they can be used to assess the probability of a person belonging to a case or test group based on his genotypes at a number of markers.</a:t>
            </a:r>
          </a:p>
          <a:p>
            <a:r>
              <a:rPr lang="en-US" sz="2900" dirty="0"/>
              <a:t>Suggest that composite statistics across cohorts, such as allele frequency or genotype counts, do not mask identity within genome-wide association studies.</a:t>
            </a:r>
          </a:p>
          <a:p>
            <a:r>
              <a:rPr lang="en-US" sz="2900" dirty="0"/>
              <a:t>Genetic privacy can be breached </a:t>
            </a:r>
            <a:r>
              <a:rPr lang="en-US" sz="2900" dirty="0" smtClean="0"/>
              <a:t>even if only aggregate data is accessible. </a:t>
            </a:r>
          </a:p>
          <a:p>
            <a:r>
              <a:rPr lang="en-US" sz="2900" dirty="0" smtClean="0"/>
              <a:t>The genotype-phenotype data (</a:t>
            </a:r>
            <a:r>
              <a:rPr lang="en-US" sz="2900" dirty="0" err="1" smtClean="0"/>
              <a:t>dbGaP</a:t>
            </a:r>
            <a:r>
              <a:rPr lang="en-US" sz="2900" dirty="0" smtClean="0"/>
              <a:t>) at NIH/EBI is controlled access. </a:t>
            </a:r>
            <a:endParaRPr lang="en-US" sz="2900" dirty="0"/>
          </a:p>
          <a:p>
            <a:endParaRPr lang="en-US" dirty="0"/>
          </a:p>
        </p:txBody>
      </p:sp>
      <p:sp>
        <p:nvSpPr>
          <p:cNvPr id="4" name="TextBox 3"/>
          <p:cNvSpPr txBox="1"/>
          <p:nvPr/>
        </p:nvSpPr>
        <p:spPr>
          <a:xfrm>
            <a:off x="5498352" y="5625102"/>
            <a:ext cx="3486539" cy="646331"/>
          </a:xfrm>
          <a:prstGeom prst="rect">
            <a:avLst/>
          </a:prstGeom>
          <a:noFill/>
        </p:spPr>
        <p:txBody>
          <a:bodyPr wrap="none" rtlCol="0">
            <a:spAutoFit/>
          </a:bodyPr>
          <a:lstStyle/>
          <a:p>
            <a:r>
              <a:rPr lang="en-US" dirty="0"/>
              <a:t>Homer N, et al. </a:t>
            </a:r>
            <a:r>
              <a:rPr lang="en-US" dirty="0" err="1"/>
              <a:t>Plos</a:t>
            </a:r>
            <a:r>
              <a:rPr lang="en-US" dirty="0"/>
              <a:t> Genetics, 2008</a:t>
            </a:r>
          </a:p>
          <a:p>
            <a:endParaRPr lang="en-US" dirty="0"/>
          </a:p>
        </p:txBody>
      </p:sp>
      <p:pic>
        <p:nvPicPr>
          <p:cNvPr id="8" name="Picture 7" descr="UNCC_Logo_4c.jpg"/>
          <p:cNvPicPr>
            <a:picLocks noChangeAspect="1"/>
          </p:cNvPicPr>
          <p:nvPr/>
        </p:nvPicPr>
        <p:blipFill>
          <a:blip r:embed="rId3"/>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39</a:t>
            </a:fld>
            <a:endParaRPr lang="en-US" dirty="0"/>
          </a:p>
        </p:txBody>
      </p:sp>
    </p:spTree>
    <p:extLst>
      <p:ext uri="{BB962C8B-B14F-4D97-AF65-F5344CB8AC3E}">
        <p14:creationId xmlns:p14="http://schemas.microsoft.com/office/powerpoint/2010/main" val="249102722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Human’s Place in Nature</a:t>
            </a:r>
            <a:endParaRPr lang="en-US" dirty="0"/>
          </a:p>
        </p:txBody>
      </p:sp>
      <p:pic>
        <p:nvPicPr>
          <p:cNvPr id="4" name="Content Placeholder 3"/>
          <p:cNvPicPr>
            <a:picLocks noGrp="1" noChangeAspect="1"/>
          </p:cNvPicPr>
          <p:nvPr>
            <p:ph idx="1"/>
          </p:nvPr>
        </p:nvPicPr>
        <p:blipFill>
          <a:blip r:embed="rId2"/>
          <a:srcRect t="4074" b="4074"/>
          <a:stretch>
            <a:fillRect/>
          </a:stretch>
        </p:blipFill>
        <p:spPr/>
      </p:pic>
      <p:pic>
        <p:nvPicPr>
          <p:cNvPr id="5" name="Picture 4" descr="UNCC_Logo_4c.jpg"/>
          <p:cNvPicPr>
            <a:picLocks noChangeAspect="1"/>
          </p:cNvPicPr>
          <p:nvPr/>
        </p:nvPicPr>
        <p:blipFill>
          <a:blip r:embed="rId3"/>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a:t>
            </a:fld>
            <a:endParaRPr lang="en-US" dirty="0"/>
          </a:p>
        </p:txBody>
      </p:sp>
    </p:spTree>
    <p:extLst>
      <p:ext uri="{BB962C8B-B14F-4D97-AF65-F5344CB8AC3E}">
        <p14:creationId xmlns:p14="http://schemas.microsoft.com/office/powerpoint/2010/main" val="267196446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Preserving Genetic Privacy</a:t>
            </a:r>
            <a:endParaRPr lang="en-US" dirty="0"/>
          </a:p>
        </p:txBody>
      </p:sp>
      <p:sp>
        <p:nvSpPr>
          <p:cNvPr id="3" name="Content Placeholder 2"/>
          <p:cNvSpPr>
            <a:spLocks noGrp="1"/>
          </p:cNvSpPr>
          <p:nvPr>
            <p:ph idx="1"/>
          </p:nvPr>
        </p:nvSpPr>
        <p:spPr/>
        <p:txBody>
          <a:bodyPr/>
          <a:lstStyle/>
          <a:p>
            <a:endParaRPr lang="en-US"/>
          </a:p>
        </p:txBody>
      </p:sp>
      <p:pic>
        <p:nvPicPr>
          <p:cNvPr id="5" name="Content Placeholder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78936" cy="4038600"/>
          </a:xfrm>
          <a:prstGeom prst="rect">
            <a:avLst/>
          </a:prstGeom>
        </p:spPr>
      </p:pic>
      <p:pic>
        <p:nvPicPr>
          <p:cNvPr id="7" name="Picture 6" descr="UNCC_Logo_4c.jpg"/>
          <p:cNvPicPr>
            <a:picLocks noChangeAspect="1"/>
          </p:cNvPicPr>
          <p:nvPr/>
        </p:nvPicPr>
        <p:blipFill>
          <a:blip r:embed="rId3"/>
          <a:stretch>
            <a:fillRect/>
          </a:stretch>
        </p:blipFill>
        <p:spPr>
          <a:xfrm>
            <a:off x="0" y="1"/>
            <a:ext cx="1219200" cy="542544"/>
          </a:xfrm>
          <a:prstGeom prst="rect">
            <a:avLst/>
          </a:prstGeom>
        </p:spPr>
      </p:pic>
      <p:sp>
        <p:nvSpPr>
          <p:cNvPr id="8" name="TextBox 7"/>
          <p:cNvSpPr txBox="1"/>
          <p:nvPr/>
        </p:nvSpPr>
        <p:spPr>
          <a:xfrm>
            <a:off x="381000" y="5486400"/>
            <a:ext cx="8077200" cy="523220"/>
          </a:xfrm>
          <a:prstGeom prst="rect">
            <a:avLst/>
          </a:prstGeom>
          <a:solidFill>
            <a:schemeClr val="accent1"/>
          </a:solidFill>
          <a:ln>
            <a:solidFill>
              <a:schemeClr val="accent1"/>
            </a:solidFill>
          </a:ln>
        </p:spPr>
        <p:txBody>
          <a:bodyPr wrap="square" rtlCol="0">
            <a:spAutoFit/>
          </a:bodyPr>
          <a:lstStyle/>
          <a:p>
            <a:r>
              <a:rPr lang="en-US" sz="1400" dirty="0" smtClean="0"/>
              <a:t>“Using Aggregate Human Genome Data for Individual Identification”, Wang Y, Wu X, and </a:t>
            </a:r>
            <a:r>
              <a:rPr lang="en-US" sz="1400" b="1" dirty="0" smtClean="0"/>
              <a:t>Shi X</a:t>
            </a:r>
            <a:r>
              <a:rPr lang="en-US" sz="1400" dirty="0" smtClean="0"/>
              <a:t>, BIBM13</a:t>
            </a:r>
          </a:p>
          <a:p>
            <a:r>
              <a:rPr lang="en-US" sz="1400" dirty="0" smtClean="0"/>
              <a:t> (</a:t>
            </a:r>
            <a:r>
              <a:rPr lang="en-US" sz="1400" b="1" dirty="0" smtClean="0"/>
              <a:t>Best Paper Award</a:t>
            </a:r>
            <a:r>
              <a:rPr lang="en-US" sz="1400" dirty="0" smtClean="0"/>
              <a:t>).</a:t>
            </a:r>
            <a:endParaRPr lang="en-US" sz="1400" dirty="0"/>
          </a:p>
        </p:txBody>
      </p:sp>
      <p:sp>
        <p:nvSpPr>
          <p:cNvPr id="10"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1"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2"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40</a:t>
            </a:fld>
            <a:endParaRPr lang="en-US" dirty="0"/>
          </a:p>
        </p:txBody>
      </p:sp>
    </p:spTree>
    <p:extLst>
      <p:ext uri="{BB962C8B-B14F-4D97-AF65-F5344CB8AC3E}">
        <p14:creationId xmlns:p14="http://schemas.microsoft.com/office/powerpoint/2010/main" val="7950416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additive="base">
                                        <p:cTn id="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8" dur="500" fill="hold"/>
                                        <p:tgtEl>
                                          <p:spTgt spid="8">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 calcmode="lin" valueType="num">
                                      <p:cBhvr additive="base">
                                        <p:cTn id="15"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Genetic Privacy of </a:t>
            </a:r>
            <a:r>
              <a:rPr lang="en-US" dirty="0" err="1" smtClean="0"/>
              <a:t>HeLa</a:t>
            </a:r>
            <a:r>
              <a:rPr lang="en-US" dirty="0" smtClean="0"/>
              <a:t> Cells</a:t>
            </a:r>
            <a:endParaRPr lang="en-US" dirty="0"/>
          </a:p>
        </p:txBody>
      </p:sp>
      <p:sp>
        <p:nvSpPr>
          <p:cNvPr id="3" name="Content Placeholder 2"/>
          <p:cNvSpPr>
            <a:spLocks noGrp="1"/>
          </p:cNvSpPr>
          <p:nvPr>
            <p:ph idx="1"/>
          </p:nvPr>
        </p:nvSpPr>
        <p:spPr>
          <a:xfrm>
            <a:off x="457200" y="1600200"/>
            <a:ext cx="6551056" cy="4525963"/>
          </a:xfrm>
        </p:spPr>
        <p:txBody>
          <a:bodyPr>
            <a:normAutofit fontScale="70000" lnSpcReduction="20000"/>
          </a:bodyPr>
          <a:lstStyle/>
          <a:p>
            <a:r>
              <a:rPr lang="en-US" dirty="0"/>
              <a:t>A recent release of the whole genome sequence of </a:t>
            </a:r>
            <a:r>
              <a:rPr lang="en-US" dirty="0" err="1" smtClean="0"/>
              <a:t>HeLa</a:t>
            </a:r>
            <a:r>
              <a:rPr lang="en-US" dirty="0" smtClean="0"/>
              <a:t> </a:t>
            </a:r>
            <a:r>
              <a:rPr lang="en-US" dirty="0"/>
              <a:t>cells, one of the most widely used </a:t>
            </a:r>
            <a:r>
              <a:rPr lang="en-US" dirty="0" smtClean="0"/>
              <a:t>yet controversial </a:t>
            </a:r>
            <a:r>
              <a:rPr lang="en-US" dirty="0"/>
              <a:t>cell lines, has motivated significant debate on the privacy concern of Henrietta Lacks (</a:t>
            </a:r>
            <a:r>
              <a:rPr lang="en-US" dirty="0" smtClean="0"/>
              <a:t>the source </a:t>
            </a:r>
            <a:r>
              <a:rPr lang="en-US" dirty="0"/>
              <a:t>of </a:t>
            </a:r>
            <a:r>
              <a:rPr lang="en-US" dirty="0" err="1"/>
              <a:t>Hela</a:t>
            </a:r>
            <a:r>
              <a:rPr lang="en-US" dirty="0"/>
              <a:t> cells) and her </a:t>
            </a:r>
            <a:r>
              <a:rPr lang="en-US" dirty="0" err="1"/>
              <a:t>descendents</a:t>
            </a:r>
            <a:r>
              <a:rPr lang="en-US" dirty="0"/>
              <a:t> from open access of her sequence. </a:t>
            </a:r>
            <a:endParaRPr lang="en-US" dirty="0" smtClean="0"/>
          </a:p>
          <a:p>
            <a:r>
              <a:rPr lang="en-US" dirty="0" smtClean="0"/>
              <a:t>Due </a:t>
            </a:r>
            <a:r>
              <a:rPr lang="en-US" dirty="0"/>
              <a:t>to the privacy </a:t>
            </a:r>
            <a:r>
              <a:rPr lang="en-US" dirty="0" smtClean="0"/>
              <a:t>concern brought </a:t>
            </a:r>
            <a:r>
              <a:rPr lang="en-US" dirty="0"/>
              <a:t>by the general public and scientific communities, the original publication was retracted </a:t>
            </a:r>
            <a:r>
              <a:rPr lang="en-US" dirty="0" smtClean="0"/>
              <a:t>and the </a:t>
            </a:r>
            <a:r>
              <a:rPr lang="en-US" dirty="0"/>
              <a:t>sequence of </a:t>
            </a:r>
            <a:r>
              <a:rPr lang="en-US" dirty="0" err="1" smtClean="0"/>
              <a:t>HeLa</a:t>
            </a:r>
            <a:r>
              <a:rPr lang="en-US" dirty="0" smtClean="0"/>
              <a:t> </a:t>
            </a:r>
            <a:r>
              <a:rPr lang="en-US" dirty="0"/>
              <a:t>cells was taken </a:t>
            </a:r>
            <a:r>
              <a:rPr lang="en-US" dirty="0" smtClean="0"/>
              <a:t>out </a:t>
            </a:r>
            <a:r>
              <a:rPr lang="en-US" dirty="0"/>
              <a:t>from public </a:t>
            </a:r>
            <a:r>
              <a:rPr lang="en-US" dirty="0" smtClean="0"/>
              <a:t>domain.</a:t>
            </a:r>
          </a:p>
          <a:p>
            <a:r>
              <a:rPr lang="en-US" dirty="0" smtClean="0"/>
              <a:t>The </a:t>
            </a:r>
            <a:r>
              <a:rPr lang="en-US" dirty="0" err="1" smtClean="0"/>
              <a:t>HeLa</a:t>
            </a:r>
            <a:r>
              <a:rPr lang="en-US" dirty="0" smtClean="0"/>
              <a:t> sequence </a:t>
            </a:r>
            <a:r>
              <a:rPr lang="en-US" dirty="0"/>
              <a:t>is now under controlled access from </a:t>
            </a:r>
            <a:r>
              <a:rPr lang="en-US" dirty="0" err="1"/>
              <a:t>dbGaP</a:t>
            </a:r>
            <a:r>
              <a:rPr lang="en-US" dirty="0"/>
              <a:t> and the applications for access has to be </a:t>
            </a:r>
            <a:r>
              <a:rPr lang="en-US" dirty="0" smtClean="0"/>
              <a:t>reviewed by </a:t>
            </a:r>
            <a:r>
              <a:rPr lang="en-US" dirty="0"/>
              <a:t>a committee composed of scientists and Lacks family members.</a:t>
            </a:r>
          </a:p>
        </p:txBody>
      </p:sp>
      <p:pic>
        <p:nvPicPr>
          <p:cNvPr id="4" name="Picture 3"/>
          <p:cNvPicPr>
            <a:picLocks noChangeAspect="1"/>
          </p:cNvPicPr>
          <p:nvPr/>
        </p:nvPicPr>
        <p:blipFill>
          <a:blip r:embed="rId2"/>
          <a:stretch>
            <a:fillRect/>
          </a:stretch>
        </p:blipFill>
        <p:spPr>
          <a:xfrm>
            <a:off x="6963433" y="1600200"/>
            <a:ext cx="2135744" cy="3250453"/>
          </a:xfrm>
          <a:prstGeom prst="rect">
            <a:avLst/>
          </a:prstGeom>
        </p:spPr>
      </p:pic>
      <p:pic>
        <p:nvPicPr>
          <p:cNvPr id="8" name="Picture 7" descr="UNCC_Logo_4c.jpg"/>
          <p:cNvPicPr>
            <a:picLocks noChangeAspect="1"/>
          </p:cNvPicPr>
          <p:nvPr/>
        </p:nvPicPr>
        <p:blipFill>
          <a:blip r:embed="rId3"/>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41</a:t>
            </a:fld>
            <a:endParaRPr lang="en-US" dirty="0"/>
          </a:p>
        </p:txBody>
      </p:sp>
    </p:spTree>
    <p:extLst>
      <p:ext uri="{BB962C8B-B14F-4D97-AF65-F5344CB8AC3E}">
        <p14:creationId xmlns:p14="http://schemas.microsoft.com/office/powerpoint/2010/main" val="174274036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Genomics Data</a:t>
            </a:r>
            <a:endParaRPr lang="en-US" dirty="0"/>
          </a:p>
        </p:txBody>
      </p:sp>
      <p:sp>
        <p:nvSpPr>
          <p:cNvPr id="3" name="Content Placeholder 2"/>
          <p:cNvSpPr>
            <a:spLocks noGrp="1"/>
          </p:cNvSpPr>
          <p:nvPr>
            <p:ph idx="1"/>
          </p:nvPr>
        </p:nvSpPr>
        <p:spPr/>
        <p:txBody>
          <a:bodyPr>
            <a:noAutofit/>
          </a:bodyPr>
          <a:lstStyle/>
          <a:p>
            <a:r>
              <a:rPr lang="en-US" sz="2600" dirty="0"/>
              <a:t>A</a:t>
            </a:r>
            <a:r>
              <a:rPr lang="en-US" sz="2600" dirty="0" smtClean="0"/>
              <a:t>lthough </a:t>
            </a:r>
            <a:r>
              <a:rPr lang="en-US" sz="2600" dirty="0"/>
              <a:t>genotype data is under controlled access such as in </a:t>
            </a:r>
            <a:r>
              <a:rPr lang="en-US" sz="2600" dirty="0" err="1"/>
              <a:t>dbGaP</a:t>
            </a:r>
            <a:r>
              <a:rPr lang="en-US" sz="2600" dirty="0"/>
              <a:t>, gene </a:t>
            </a:r>
            <a:r>
              <a:rPr lang="en-US" sz="2600" dirty="0" smtClean="0"/>
              <a:t>expression profiles </a:t>
            </a:r>
            <a:r>
              <a:rPr lang="en-US" sz="2600" dirty="0"/>
              <a:t>and known statistics are usually open and unprotected. </a:t>
            </a:r>
            <a:endParaRPr lang="en-US" sz="2600" dirty="0" smtClean="0"/>
          </a:p>
          <a:p>
            <a:r>
              <a:rPr lang="en-US" sz="2600" dirty="0" smtClean="0"/>
              <a:t>A </a:t>
            </a:r>
            <a:r>
              <a:rPr lang="en-US" sz="2600" dirty="0"/>
              <a:t>recent study reported that </a:t>
            </a:r>
            <a:r>
              <a:rPr lang="en-US" sz="2600" dirty="0" smtClean="0"/>
              <a:t>these expression </a:t>
            </a:r>
            <a:r>
              <a:rPr lang="en-US" sz="2600" dirty="0"/>
              <a:t>data could be used to predict the individuals’ genotypes at particular </a:t>
            </a:r>
            <a:r>
              <a:rPr lang="en-US" sz="2600" dirty="0" smtClean="0"/>
              <a:t>loci. </a:t>
            </a:r>
          </a:p>
          <a:p>
            <a:r>
              <a:rPr lang="en-US" sz="2600" dirty="0" smtClean="0"/>
              <a:t>Hence, the </a:t>
            </a:r>
            <a:r>
              <a:rPr lang="en-US" sz="2600" dirty="0"/>
              <a:t>openly accessed gene expression and RNA sequencing data provides yet another potential </a:t>
            </a:r>
            <a:r>
              <a:rPr lang="en-US" sz="2600" dirty="0" smtClean="0"/>
              <a:t>source of </a:t>
            </a:r>
            <a:r>
              <a:rPr lang="en-US" sz="2600" dirty="0"/>
              <a:t>privacy disclosure</a:t>
            </a:r>
            <a:r>
              <a:rPr lang="en-US" sz="2600" dirty="0" smtClean="0"/>
              <a:t>.</a:t>
            </a:r>
            <a:endParaRPr lang="en-US" sz="2600" dirty="0"/>
          </a:p>
        </p:txBody>
      </p:sp>
      <p:sp>
        <p:nvSpPr>
          <p:cNvPr id="4" name="TextBox 3"/>
          <p:cNvSpPr txBox="1"/>
          <p:nvPr/>
        </p:nvSpPr>
        <p:spPr>
          <a:xfrm>
            <a:off x="9569" y="5668526"/>
            <a:ext cx="9149372" cy="646331"/>
          </a:xfrm>
          <a:prstGeom prst="rect">
            <a:avLst/>
          </a:prstGeom>
          <a:noFill/>
        </p:spPr>
        <p:txBody>
          <a:bodyPr wrap="none" rtlCol="0">
            <a:spAutoFit/>
          </a:bodyPr>
          <a:lstStyle/>
          <a:p>
            <a:r>
              <a:rPr lang="en-US" dirty="0"/>
              <a:t>Eric E </a:t>
            </a:r>
            <a:r>
              <a:rPr lang="en-US" dirty="0" err="1"/>
              <a:t>Schadt</a:t>
            </a:r>
            <a:r>
              <a:rPr lang="en-US" dirty="0"/>
              <a:t>, </a:t>
            </a:r>
            <a:r>
              <a:rPr lang="en-US" dirty="0" err="1"/>
              <a:t>Sangsoon</a:t>
            </a:r>
            <a:r>
              <a:rPr lang="en-US" dirty="0"/>
              <a:t> Woo, and </a:t>
            </a:r>
            <a:r>
              <a:rPr lang="en-US" dirty="0" err="1"/>
              <a:t>Ke</a:t>
            </a:r>
            <a:r>
              <a:rPr lang="en-US" dirty="0"/>
              <a:t> </a:t>
            </a:r>
            <a:r>
              <a:rPr lang="en-US" dirty="0" err="1"/>
              <a:t>Hao</a:t>
            </a:r>
            <a:r>
              <a:rPr lang="en-US" dirty="0"/>
              <a:t>. Bayesian method to predict individual </a:t>
            </a:r>
            <a:r>
              <a:rPr lang="en-US" dirty="0" err="1"/>
              <a:t>snp</a:t>
            </a:r>
            <a:r>
              <a:rPr lang="en-US" dirty="0"/>
              <a:t> genotypes</a:t>
            </a:r>
          </a:p>
          <a:p>
            <a:r>
              <a:rPr lang="en-US" dirty="0"/>
              <a:t>from gene expression data. Nature genetics, 44(5):603–608, 2012.</a:t>
            </a:r>
          </a:p>
        </p:txBody>
      </p:sp>
      <p:pic>
        <p:nvPicPr>
          <p:cNvPr id="8" name="Picture 7" descr="UNCC_Logo_4c.jpg"/>
          <p:cNvPicPr>
            <a:picLocks noChangeAspect="1"/>
          </p:cNvPicPr>
          <p:nvPr/>
        </p:nvPicPr>
        <p:blipFill>
          <a:blip r:embed="rId3"/>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42</a:t>
            </a:fld>
            <a:endParaRPr lang="en-US" dirty="0"/>
          </a:p>
        </p:txBody>
      </p:sp>
    </p:spTree>
    <p:extLst>
      <p:ext uri="{BB962C8B-B14F-4D97-AF65-F5344CB8AC3E}">
        <p14:creationId xmlns:p14="http://schemas.microsoft.com/office/powerpoint/2010/main" val="392654020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Genome Project</a:t>
            </a:r>
            <a:endParaRPr lang="en-US" dirty="0"/>
          </a:p>
        </p:txBody>
      </p:sp>
      <p:sp>
        <p:nvSpPr>
          <p:cNvPr id="7" name="Content Placeholder 6"/>
          <p:cNvSpPr>
            <a:spLocks noGrp="1"/>
          </p:cNvSpPr>
          <p:nvPr>
            <p:ph idx="1"/>
          </p:nvPr>
        </p:nvSpPr>
        <p:spPr/>
        <p:txBody>
          <a:bodyPr>
            <a:normAutofit/>
          </a:bodyPr>
          <a:lstStyle/>
          <a:p>
            <a:r>
              <a:rPr lang="en-US" dirty="0"/>
              <a:t>Sharing data is critical to scientific progress, but has been hampered by traditional research </a:t>
            </a:r>
            <a:r>
              <a:rPr lang="en-US" dirty="0" smtClean="0"/>
              <a:t>practices.</a:t>
            </a:r>
          </a:p>
          <a:p>
            <a:r>
              <a:rPr lang="en-US" dirty="0" smtClean="0"/>
              <a:t>The </a:t>
            </a:r>
            <a:r>
              <a:rPr lang="en-US" dirty="0"/>
              <a:t>Personal Genome Project was founded in 2005 and is dedicated to creating public genome, health, and trait </a:t>
            </a:r>
            <a:r>
              <a:rPr lang="en-US" dirty="0" smtClean="0"/>
              <a:t>data: invite </a:t>
            </a:r>
            <a:r>
              <a:rPr lang="en-US" dirty="0"/>
              <a:t>willing participants to publicly share their personal data for the greater good.</a:t>
            </a:r>
          </a:p>
        </p:txBody>
      </p:sp>
      <p:pic>
        <p:nvPicPr>
          <p:cNvPr id="8" name="Picture 7" descr="UNCC_Logo_4c.jpg"/>
          <p:cNvPicPr>
            <a:picLocks noChangeAspect="1"/>
          </p:cNvPicPr>
          <p:nvPr/>
        </p:nvPicPr>
        <p:blipFill>
          <a:blip r:embed="rId2"/>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43</a:t>
            </a:fld>
            <a:endParaRPr lang="en-US" dirty="0"/>
          </a:p>
        </p:txBody>
      </p:sp>
    </p:spTree>
    <p:extLst>
      <p:ext uri="{BB962C8B-B14F-4D97-AF65-F5344CB8AC3E}">
        <p14:creationId xmlns:p14="http://schemas.microsoft.com/office/powerpoint/2010/main" val="24225753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PGP Accident </a:t>
            </a:r>
            <a:endParaRPr lang="en-US" dirty="0"/>
          </a:p>
        </p:txBody>
      </p:sp>
      <p:sp>
        <p:nvSpPr>
          <p:cNvPr id="3" name="Content Placeholder 2"/>
          <p:cNvSpPr>
            <a:spLocks noGrp="1"/>
          </p:cNvSpPr>
          <p:nvPr>
            <p:ph idx="1"/>
          </p:nvPr>
        </p:nvSpPr>
        <p:spPr/>
        <p:txBody>
          <a:bodyPr>
            <a:normAutofit fontScale="92500" lnSpcReduction="10000"/>
          </a:bodyPr>
          <a:lstStyle/>
          <a:p>
            <a:r>
              <a:rPr lang="en-US" dirty="0"/>
              <a:t>Another accident of personal privacy is the recent exposure of the full names of PGP </a:t>
            </a:r>
            <a:r>
              <a:rPr lang="en-US" dirty="0" smtClean="0"/>
              <a:t>participants from </a:t>
            </a:r>
            <a:r>
              <a:rPr lang="en-US" dirty="0"/>
              <a:t>filenames in the database. </a:t>
            </a:r>
            <a:endParaRPr lang="en-US" dirty="0" smtClean="0"/>
          </a:p>
          <a:p>
            <a:r>
              <a:rPr lang="en-US" dirty="0" smtClean="0"/>
              <a:t>The </a:t>
            </a:r>
            <a:r>
              <a:rPr lang="en-US" dirty="0"/>
              <a:t>PGP, an open repository of human genomes and all </a:t>
            </a:r>
            <a:r>
              <a:rPr lang="en-US" dirty="0" smtClean="0"/>
              <a:t>related traits</a:t>
            </a:r>
            <a:r>
              <a:rPr lang="en-US" dirty="0"/>
              <a:t>, allowed participants to upload 23andMe genotyping files to the participants’ public </a:t>
            </a:r>
            <a:r>
              <a:rPr lang="en-US" dirty="0" smtClean="0"/>
              <a:t>profile webpages</a:t>
            </a:r>
            <a:r>
              <a:rPr lang="en-US" dirty="0"/>
              <a:t>. Many users simply used the default name convention which is the first and last names </a:t>
            </a:r>
            <a:r>
              <a:rPr lang="en-US" dirty="0" smtClean="0"/>
              <a:t>of the </a:t>
            </a:r>
            <a:r>
              <a:rPr lang="en-US" dirty="0"/>
              <a:t>user, and thus made their genotypes explicitly identifiable.</a:t>
            </a:r>
          </a:p>
        </p:txBody>
      </p:sp>
      <p:pic>
        <p:nvPicPr>
          <p:cNvPr id="7" name="Picture 6" descr="UNCC_Logo_4c.jpg"/>
          <p:cNvPicPr>
            <a:picLocks noChangeAspect="1"/>
          </p:cNvPicPr>
          <p:nvPr/>
        </p:nvPicPr>
        <p:blipFill>
          <a:blip r:embed="rId2"/>
          <a:stretch>
            <a:fillRect/>
          </a:stretch>
        </p:blipFill>
        <p:spPr>
          <a:xfrm>
            <a:off x="0" y="1"/>
            <a:ext cx="1219200" cy="542544"/>
          </a:xfrm>
          <a:prstGeom prst="rect">
            <a:avLst/>
          </a:prstGeom>
        </p:spPr>
      </p:pic>
      <p:sp>
        <p:nvSpPr>
          <p:cNvPr id="8"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9"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0"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44</a:t>
            </a:fld>
            <a:endParaRPr lang="en-US" dirty="0"/>
          </a:p>
        </p:txBody>
      </p:sp>
    </p:spTree>
    <p:extLst>
      <p:ext uri="{BB962C8B-B14F-4D97-AF65-F5344CB8AC3E}">
        <p14:creationId xmlns:p14="http://schemas.microsoft.com/office/powerpoint/2010/main" val="154932201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Alliance (GA4GH) </a:t>
            </a:r>
            <a:endParaRPr lang="en-US" dirty="0"/>
          </a:p>
        </p:txBody>
      </p:sp>
      <p:sp>
        <p:nvSpPr>
          <p:cNvPr id="3" name="Content Placeholder 2"/>
          <p:cNvSpPr>
            <a:spLocks noGrp="1"/>
          </p:cNvSpPr>
          <p:nvPr>
            <p:ph idx="1"/>
          </p:nvPr>
        </p:nvSpPr>
        <p:spPr/>
        <p:txBody>
          <a:bodyPr>
            <a:normAutofit fontScale="70000" lnSpcReduction="20000"/>
          </a:bodyPr>
          <a:lstStyle/>
          <a:p>
            <a:r>
              <a:rPr lang="en-US" dirty="0"/>
              <a:t>The Global Alliance for Genomics and Health (Global Alliance) is an international coalition, dedicated to improving human health by maximizing the potential of genomic medicine through effective and responsible data sharing. </a:t>
            </a:r>
            <a:endParaRPr lang="en-US" dirty="0" smtClean="0"/>
          </a:p>
          <a:p>
            <a:r>
              <a:rPr lang="en-US" dirty="0"/>
              <a:t>Since its formation in 2013, the Global Alliance for Genomics and Health is leading the way to enable genomic and clinical data sharing. The Alliance’s Working Groups are producing high-impact deliverables to ensure such responsible sharing is possible, such as developing a </a:t>
            </a:r>
            <a:r>
              <a:rPr lang="en-US" b="1" dirty="0">
                <a:hlinkClick r:id="rId3"/>
              </a:rPr>
              <a:t>Framework for Data Sharing</a:t>
            </a:r>
            <a:r>
              <a:rPr lang="en-US" dirty="0"/>
              <a:t> to guide governance and research and a </a:t>
            </a:r>
            <a:r>
              <a:rPr lang="en-US" b="1" dirty="0">
                <a:hlinkClick r:id="rId4"/>
              </a:rPr>
              <a:t>Genomics API</a:t>
            </a:r>
            <a:r>
              <a:rPr lang="en-US" dirty="0"/>
              <a:t> to allow for the interoperable exchange of data. The Working Groups are also catalyzing key collaborative projects that aim to share real-world data, such as </a:t>
            </a:r>
            <a:r>
              <a:rPr lang="en-US" b="1" dirty="0">
                <a:hlinkClick r:id="rId5"/>
              </a:rPr>
              <a:t>Matchmaker Exchange</a:t>
            </a:r>
            <a:r>
              <a:rPr lang="en-US" dirty="0"/>
              <a:t>, </a:t>
            </a:r>
            <a:r>
              <a:rPr lang="en-US" b="1" dirty="0">
                <a:hlinkClick r:id="rId6"/>
              </a:rPr>
              <a:t>Beacon Project</a:t>
            </a:r>
            <a:r>
              <a:rPr lang="en-US" dirty="0"/>
              <a:t>, and </a:t>
            </a:r>
            <a:r>
              <a:rPr lang="en-US" b="1" dirty="0">
                <a:hlinkClick r:id="rId7"/>
              </a:rPr>
              <a:t>BRCA Challenge</a:t>
            </a:r>
            <a:r>
              <a:rPr lang="en-US" dirty="0"/>
              <a:t>.</a:t>
            </a:r>
          </a:p>
        </p:txBody>
      </p:sp>
      <p:sp>
        <p:nvSpPr>
          <p:cNvPr id="4" name="Rectangle 3"/>
          <p:cNvSpPr/>
          <p:nvPr/>
        </p:nvSpPr>
        <p:spPr>
          <a:xfrm>
            <a:off x="5565433" y="5756831"/>
            <a:ext cx="3121367" cy="369332"/>
          </a:xfrm>
          <a:prstGeom prst="rect">
            <a:avLst/>
          </a:prstGeom>
        </p:spPr>
        <p:txBody>
          <a:bodyPr wrap="none">
            <a:spAutoFit/>
          </a:bodyPr>
          <a:lstStyle/>
          <a:p>
            <a:r>
              <a:rPr lang="en-US" dirty="0"/>
              <a:t>http://</a:t>
            </a:r>
            <a:r>
              <a:rPr lang="en-US" dirty="0" err="1"/>
              <a:t>genomicsandhealth.org</a:t>
            </a:r>
            <a:r>
              <a:rPr lang="en-US" dirty="0"/>
              <a:t>/</a:t>
            </a:r>
          </a:p>
        </p:txBody>
      </p:sp>
      <p:pic>
        <p:nvPicPr>
          <p:cNvPr id="8" name="Picture 7" descr="UNCC_Logo_4c.jpg"/>
          <p:cNvPicPr>
            <a:picLocks noChangeAspect="1"/>
          </p:cNvPicPr>
          <p:nvPr/>
        </p:nvPicPr>
        <p:blipFill>
          <a:blip r:embed="rId8"/>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45</a:t>
            </a:fld>
            <a:endParaRPr lang="en-US" dirty="0"/>
          </a:p>
        </p:txBody>
      </p:sp>
    </p:spTree>
    <p:extLst>
      <p:ext uri="{BB962C8B-B14F-4D97-AF65-F5344CB8AC3E}">
        <p14:creationId xmlns:p14="http://schemas.microsoft.com/office/powerpoint/2010/main" val="203280072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Differential </a:t>
            </a:r>
            <a:r>
              <a:rPr lang="en-US" dirty="0"/>
              <a:t>Privacy Preservation</a:t>
            </a:r>
          </a:p>
        </p:txBody>
      </p:sp>
      <p:sp>
        <p:nvSpPr>
          <p:cNvPr id="3" name="Content Placeholder 2"/>
          <p:cNvSpPr>
            <a:spLocks noGrp="1"/>
          </p:cNvSpPr>
          <p:nvPr>
            <p:ph idx="1"/>
          </p:nvPr>
        </p:nvSpPr>
        <p:spPr/>
        <p:txBody>
          <a:bodyPr>
            <a:noAutofit/>
          </a:bodyPr>
          <a:lstStyle/>
          <a:p>
            <a:r>
              <a:rPr lang="en-US" sz="2400" dirty="0" smtClean="0"/>
              <a:t>Differential </a:t>
            </a:r>
            <a:r>
              <a:rPr lang="en-US" sz="2400" dirty="0"/>
              <a:t>privacy </a:t>
            </a:r>
            <a:r>
              <a:rPr lang="en-US" sz="2400" dirty="0" smtClean="0"/>
              <a:t>is </a:t>
            </a:r>
            <a:r>
              <a:rPr lang="en-US" sz="2400" dirty="0"/>
              <a:t>a paradigm of post-processing </a:t>
            </a:r>
            <a:r>
              <a:rPr lang="en-US" sz="2400" dirty="0" smtClean="0"/>
              <a:t>the output </a:t>
            </a:r>
            <a:r>
              <a:rPr lang="en-US" sz="2400" dirty="0"/>
              <a:t>of queries such that the inclusion or exclusion of a single individual from the data set makes </a:t>
            </a:r>
            <a:r>
              <a:rPr lang="en-US" sz="2400" dirty="0" smtClean="0"/>
              <a:t>no statistical difference </a:t>
            </a:r>
            <a:r>
              <a:rPr lang="en-US" sz="2400" dirty="0"/>
              <a:t>to the results found</a:t>
            </a:r>
            <a:r>
              <a:rPr lang="en-US" sz="2400" dirty="0" smtClean="0"/>
              <a:t>.</a:t>
            </a:r>
          </a:p>
          <a:p>
            <a:r>
              <a:rPr lang="en-US" sz="2400" dirty="0"/>
              <a:t>The applicability </a:t>
            </a:r>
            <a:r>
              <a:rPr lang="en-US" sz="2400" dirty="0" smtClean="0"/>
              <a:t>of enforcing differential </a:t>
            </a:r>
            <a:r>
              <a:rPr lang="en-US" sz="2400" dirty="0"/>
              <a:t>privacy in genomic data has been recently </a:t>
            </a:r>
            <a:r>
              <a:rPr lang="en-US" sz="2400" dirty="0" smtClean="0"/>
              <a:t>studied where </a:t>
            </a:r>
            <a:r>
              <a:rPr lang="en-US" sz="2400" dirty="0"/>
              <a:t>statistics (e.g.</a:t>
            </a:r>
            <a:r>
              <a:rPr lang="en-US" sz="2400" dirty="0" smtClean="0"/>
              <a:t>, the </a:t>
            </a:r>
            <a:r>
              <a:rPr lang="en-US" sz="2400" dirty="0"/>
              <a:t>allele frequencies of cases and controls, chi-square statistic and p-values) and logistic </a:t>
            </a:r>
            <a:r>
              <a:rPr lang="en-US" sz="2400" dirty="0" smtClean="0"/>
              <a:t>regression were </a:t>
            </a:r>
            <a:r>
              <a:rPr lang="en-US" sz="2400" dirty="0"/>
              <a:t>explored on GWAS data.</a:t>
            </a:r>
          </a:p>
        </p:txBody>
      </p:sp>
      <p:sp>
        <p:nvSpPr>
          <p:cNvPr id="4" name="TextBox 3"/>
          <p:cNvSpPr txBox="1"/>
          <p:nvPr/>
        </p:nvSpPr>
        <p:spPr>
          <a:xfrm>
            <a:off x="224116" y="4819791"/>
            <a:ext cx="8462683" cy="1169551"/>
          </a:xfrm>
          <a:prstGeom prst="rect">
            <a:avLst/>
          </a:prstGeom>
          <a:noFill/>
        </p:spPr>
        <p:txBody>
          <a:bodyPr wrap="square" rtlCol="0">
            <a:spAutoFit/>
          </a:bodyPr>
          <a:lstStyle/>
          <a:p>
            <a:r>
              <a:rPr lang="en-US" sz="1400" dirty="0"/>
              <a:t>Stephen E Fienberg, Aleksandra </a:t>
            </a:r>
            <a:r>
              <a:rPr lang="en-US" sz="1400" dirty="0" err="1"/>
              <a:t>Slavkovic</a:t>
            </a:r>
            <a:r>
              <a:rPr lang="en-US" sz="1400" dirty="0"/>
              <a:t>, and Caroline </a:t>
            </a:r>
            <a:r>
              <a:rPr lang="en-US" sz="1400" dirty="0" err="1"/>
              <a:t>Uhler</a:t>
            </a:r>
            <a:r>
              <a:rPr lang="en-US" sz="1400" dirty="0"/>
              <a:t>. Privacy preserving </a:t>
            </a:r>
            <a:r>
              <a:rPr lang="en-US" sz="1400" dirty="0" err="1"/>
              <a:t>gwas</a:t>
            </a:r>
            <a:r>
              <a:rPr lang="en-US" sz="1400" dirty="0"/>
              <a:t> </a:t>
            </a:r>
            <a:r>
              <a:rPr lang="en-US" sz="1400" dirty="0" smtClean="0"/>
              <a:t>data sharing</a:t>
            </a:r>
            <a:r>
              <a:rPr lang="en-US" sz="1400" dirty="0"/>
              <a:t>. In Data Mining Workshops (ICDMW), 2011 IEEE 11th International Conference on</a:t>
            </a:r>
            <a:r>
              <a:rPr lang="en-US" sz="1400" dirty="0" smtClean="0"/>
              <a:t>, pages </a:t>
            </a:r>
            <a:r>
              <a:rPr lang="en-US" sz="1400" dirty="0"/>
              <a:t>628–635. IEEE, 2011.</a:t>
            </a:r>
          </a:p>
          <a:p>
            <a:r>
              <a:rPr lang="en-US" sz="1400" dirty="0" smtClean="0"/>
              <a:t>Aaron </a:t>
            </a:r>
            <a:r>
              <a:rPr lang="en-US" sz="1400" dirty="0"/>
              <a:t>Johnson and </a:t>
            </a:r>
            <a:r>
              <a:rPr lang="en-US" sz="1400" dirty="0" err="1"/>
              <a:t>Vitaly</a:t>
            </a:r>
            <a:r>
              <a:rPr lang="en-US" sz="1400" dirty="0"/>
              <a:t> </a:t>
            </a:r>
            <a:r>
              <a:rPr lang="en-US" sz="1400" dirty="0" err="1"/>
              <a:t>Shmatikov</a:t>
            </a:r>
            <a:r>
              <a:rPr lang="en-US" sz="1400" dirty="0"/>
              <a:t>. Privacy-preserving data exploration in genome-</a:t>
            </a:r>
            <a:r>
              <a:rPr lang="en-US" sz="1400" dirty="0" smtClean="0"/>
              <a:t>wide association </a:t>
            </a:r>
            <a:r>
              <a:rPr lang="en-US" sz="1400" dirty="0"/>
              <a:t>studies. In Proceedings of the 19th ACM SIGKDD international conference </a:t>
            </a:r>
            <a:r>
              <a:rPr lang="en-US" sz="1400" dirty="0" smtClean="0"/>
              <a:t>on Knowledge </a:t>
            </a:r>
            <a:r>
              <a:rPr lang="en-US" sz="1400" dirty="0"/>
              <a:t>discovery and data mining, pages 1079–1087. ACM, 2013.</a:t>
            </a:r>
          </a:p>
        </p:txBody>
      </p:sp>
      <p:pic>
        <p:nvPicPr>
          <p:cNvPr id="8" name="Picture 7" descr="UNCC_Logo_4c.jpg"/>
          <p:cNvPicPr>
            <a:picLocks noChangeAspect="1"/>
          </p:cNvPicPr>
          <p:nvPr/>
        </p:nvPicPr>
        <p:blipFill>
          <a:blip r:embed="rId2"/>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46</a:t>
            </a:fld>
            <a:endParaRPr lang="en-US" dirty="0"/>
          </a:p>
        </p:txBody>
      </p:sp>
    </p:spTree>
    <p:extLst>
      <p:ext uri="{BB962C8B-B14F-4D97-AF65-F5344CB8AC3E}">
        <p14:creationId xmlns:p14="http://schemas.microsoft.com/office/powerpoint/2010/main" val="57903952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Cryptographic Solutions</a:t>
            </a:r>
          </a:p>
        </p:txBody>
      </p:sp>
      <p:sp>
        <p:nvSpPr>
          <p:cNvPr id="3" name="Content Placeholder 2"/>
          <p:cNvSpPr>
            <a:spLocks noGrp="1"/>
          </p:cNvSpPr>
          <p:nvPr>
            <p:ph idx="1"/>
          </p:nvPr>
        </p:nvSpPr>
        <p:spPr>
          <a:xfrm>
            <a:off x="457200" y="1600200"/>
            <a:ext cx="8387976" cy="4899212"/>
          </a:xfrm>
        </p:spPr>
        <p:txBody>
          <a:bodyPr>
            <a:normAutofit fontScale="77500" lnSpcReduction="20000"/>
          </a:bodyPr>
          <a:lstStyle/>
          <a:p>
            <a:r>
              <a:rPr lang="en-US" dirty="0"/>
              <a:t>Cryptographic studies are often used for the task of out-sourcing </a:t>
            </a:r>
            <a:r>
              <a:rPr lang="en-US" dirty="0" smtClean="0"/>
              <a:t>computation on </a:t>
            </a:r>
            <a:r>
              <a:rPr lang="en-US" dirty="0"/>
              <a:t>genetic information to third parties without revealing any genetic information to </a:t>
            </a:r>
            <a:r>
              <a:rPr lang="en-US" dirty="0" smtClean="0"/>
              <a:t>the service </a:t>
            </a:r>
            <a:r>
              <a:rPr lang="en-US" dirty="0"/>
              <a:t>provider</a:t>
            </a:r>
            <a:r>
              <a:rPr lang="en-US" dirty="0" smtClean="0"/>
              <a:t>.</a:t>
            </a:r>
          </a:p>
          <a:p>
            <a:r>
              <a:rPr lang="en-US" dirty="0" err="1" smtClean="0"/>
              <a:t>Homomorphic</a:t>
            </a:r>
            <a:r>
              <a:rPr lang="en-US" dirty="0" smtClean="0"/>
              <a:t> </a:t>
            </a:r>
            <a:r>
              <a:rPr lang="en-US" dirty="0"/>
              <a:t>encryption: A user sends the </a:t>
            </a:r>
            <a:r>
              <a:rPr lang="en-US" dirty="0" smtClean="0"/>
              <a:t>encrypted version </a:t>
            </a:r>
            <a:r>
              <a:rPr lang="en-US" dirty="0"/>
              <a:t>of his genomic data to the third party for interpretation. The interpretation party </a:t>
            </a:r>
            <a:r>
              <a:rPr lang="en-US" dirty="0" smtClean="0"/>
              <a:t>cannot read </a:t>
            </a:r>
            <a:r>
              <a:rPr lang="en-US" dirty="0"/>
              <a:t>the plain genotypic values (because it does not have the key), but can execute the </a:t>
            </a:r>
            <a:r>
              <a:rPr lang="en-US" dirty="0" smtClean="0"/>
              <a:t>analytical algorithms </a:t>
            </a:r>
            <a:r>
              <a:rPr lang="en-US" dirty="0"/>
              <a:t>on the encrypted genotypes directly.</a:t>
            </a:r>
            <a:endParaRPr lang="en-US" dirty="0" smtClean="0"/>
          </a:p>
          <a:p>
            <a:r>
              <a:rPr lang="en-US" dirty="0" smtClean="0"/>
              <a:t>Secure </a:t>
            </a:r>
            <a:r>
              <a:rPr lang="en-US" dirty="0"/>
              <a:t>multiparty </a:t>
            </a:r>
            <a:r>
              <a:rPr lang="en-US" dirty="0" smtClean="0"/>
              <a:t>computation: </a:t>
            </a:r>
            <a:r>
              <a:rPr lang="en-US" dirty="0"/>
              <a:t>A</a:t>
            </a:r>
            <a:r>
              <a:rPr lang="en-US" dirty="0" smtClean="0"/>
              <a:t>llows </a:t>
            </a:r>
            <a:r>
              <a:rPr lang="en-US" dirty="0"/>
              <a:t>two </a:t>
            </a:r>
            <a:r>
              <a:rPr lang="en-US" dirty="0" smtClean="0"/>
              <a:t>or more </a:t>
            </a:r>
            <a:r>
              <a:rPr lang="en-US" dirty="0"/>
              <a:t>entities, each of which has some private genetic data, to execute a computation on these </a:t>
            </a:r>
            <a:r>
              <a:rPr lang="en-US" dirty="0" smtClean="0"/>
              <a:t>private inputs </a:t>
            </a:r>
            <a:r>
              <a:rPr lang="en-US" dirty="0"/>
              <a:t>without revealing the input to each other or disclosing it to a third party</a:t>
            </a:r>
            <a:r>
              <a:rPr lang="en-US" dirty="0" smtClean="0"/>
              <a:t>.</a:t>
            </a:r>
          </a:p>
        </p:txBody>
      </p:sp>
      <p:pic>
        <p:nvPicPr>
          <p:cNvPr id="7" name="Picture 6" descr="UNCC_Logo_4c.jpg"/>
          <p:cNvPicPr>
            <a:picLocks noChangeAspect="1"/>
          </p:cNvPicPr>
          <p:nvPr/>
        </p:nvPicPr>
        <p:blipFill>
          <a:blip r:embed="rId2"/>
          <a:stretch>
            <a:fillRect/>
          </a:stretch>
        </p:blipFill>
        <p:spPr>
          <a:xfrm>
            <a:off x="0" y="1"/>
            <a:ext cx="1219200" cy="542544"/>
          </a:xfrm>
          <a:prstGeom prst="rect">
            <a:avLst/>
          </a:prstGeom>
        </p:spPr>
      </p:pic>
      <p:sp>
        <p:nvSpPr>
          <p:cNvPr id="8"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9"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0"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47</a:t>
            </a:fld>
            <a:endParaRPr lang="en-US" dirty="0"/>
          </a:p>
        </p:txBody>
      </p:sp>
    </p:spTree>
    <p:extLst>
      <p:ext uri="{BB962C8B-B14F-4D97-AF65-F5344CB8AC3E}">
        <p14:creationId xmlns:p14="http://schemas.microsoft.com/office/powerpoint/2010/main" val="63522207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Secure Genetic Testing on Cloud</a:t>
            </a:r>
            <a:endParaRPr lang="en-US" sz="2800" dirty="0"/>
          </a:p>
        </p:txBody>
      </p:sp>
      <p:pic>
        <p:nvPicPr>
          <p:cNvPr id="5" name="Content Placeholder 4"/>
          <p:cNvPicPr>
            <a:picLocks noGrp="1" noChangeAspect="1"/>
          </p:cNvPicPr>
          <p:nvPr>
            <p:ph idx="1"/>
          </p:nvPr>
        </p:nvPicPr>
        <p:blipFill rotWithShape="1">
          <a:blip r:embed="rId3"/>
          <a:srcRect t="4962" b="1322"/>
          <a:stretch/>
        </p:blipFill>
        <p:spPr>
          <a:xfrm>
            <a:off x="262965" y="1166906"/>
            <a:ext cx="7805270" cy="4466043"/>
          </a:xfrm>
        </p:spPr>
      </p:pic>
      <p:sp>
        <p:nvSpPr>
          <p:cNvPr id="4" name="TextBox 3"/>
          <p:cNvSpPr txBox="1"/>
          <p:nvPr/>
        </p:nvSpPr>
        <p:spPr>
          <a:xfrm>
            <a:off x="0" y="5651751"/>
            <a:ext cx="9192653" cy="646331"/>
          </a:xfrm>
          <a:prstGeom prst="rect">
            <a:avLst/>
          </a:prstGeom>
          <a:noFill/>
        </p:spPr>
        <p:txBody>
          <a:bodyPr wrap="none" rtlCol="0">
            <a:spAutoFit/>
          </a:bodyPr>
          <a:lstStyle/>
          <a:p>
            <a:r>
              <a:rPr lang="en-US" dirty="0"/>
              <a:t>Han J, Li X-Y, and Shi X</a:t>
            </a:r>
            <a:r>
              <a:rPr lang="en-US" dirty="0" smtClean="0"/>
              <a:t>, "</a:t>
            </a:r>
            <a:r>
              <a:rPr lang="en-US" dirty="0"/>
              <a:t>Secure Cloud-Delegated Genetic Testing for Personalized Medicine </a:t>
            </a:r>
            <a:r>
              <a:rPr lang="en-US" dirty="0" smtClean="0"/>
              <a:t>with</a:t>
            </a:r>
          </a:p>
          <a:p>
            <a:r>
              <a:rPr lang="en-US" dirty="0" smtClean="0"/>
              <a:t> </a:t>
            </a:r>
            <a:r>
              <a:rPr lang="en-US" dirty="0"/>
              <a:t>Genetic Biomarker Hiding", </a:t>
            </a:r>
            <a:r>
              <a:rPr lang="en-US" dirty="0" smtClean="0"/>
              <a:t>in </a:t>
            </a:r>
            <a:r>
              <a:rPr lang="en-US" dirty="0"/>
              <a:t>submission.</a:t>
            </a:r>
          </a:p>
        </p:txBody>
      </p:sp>
      <p:pic>
        <p:nvPicPr>
          <p:cNvPr id="9" name="Picture 8" descr="UNCC_Logo_4c.jpg"/>
          <p:cNvPicPr>
            <a:picLocks noChangeAspect="1"/>
          </p:cNvPicPr>
          <p:nvPr/>
        </p:nvPicPr>
        <p:blipFill>
          <a:blip r:embed="rId4"/>
          <a:stretch>
            <a:fillRect/>
          </a:stretch>
        </p:blipFill>
        <p:spPr>
          <a:xfrm>
            <a:off x="0" y="1"/>
            <a:ext cx="1219200" cy="542544"/>
          </a:xfrm>
          <a:prstGeom prst="rect">
            <a:avLst/>
          </a:prstGeom>
        </p:spPr>
      </p:pic>
      <p:sp>
        <p:nvSpPr>
          <p:cNvPr id="10"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1"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2"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48</a:t>
            </a:fld>
            <a:endParaRPr lang="en-US" dirty="0"/>
          </a:p>
        </p:txBody>
      </p:sp>
    </p:spTree>
    <p:extLst>
      <p:ext uri="{BB962C8B-B14F-4D97-AF65-F5344CB8AC3E}">
        <p14:creationId xmlns:p14="http://schemas.microsoft.com/office/powerpoint/2010/main" val="58531814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Future Work</a:t>
            </a:r>
            <a:endParaRPr lang="en-US" dirty="0"/>
          </a:p>
        </p:txBody>
      </p:sp>
      <p:sp>
        <p:nvSpPr>
          <p:cNvPr id="3" name="Content Placeholder 2"/>
          <p:cNvSpPr>
            <a:spLocks noGrp="1"/>
          </p:cNvSpPr>
          <p:nvPr>
            <p:ph idx="1"/>
          </p:nvPr>
        </p:nvSpPr>
        <p:spPr/>
        <p:txBody>
          <a:bodyPr>
            <a:normAutofit/>
          </a:bodyPr>
          <a:lstStyle/>
          <a:p>
            <a:r>
              <a:rPr lang="en-US" dirty="0" smtClean="0"/>
              <a:t>Big data analytics, data integration, and bioinformatics become essential </a:t>
            </a:r>
            <a:r>
              <a:rPr lang="en-US" dirty="0" smtClean="0"/>
              <a:t>as we enter the era of personalized/precision medicine.</a:t>
            </a:r>
          </a:p>
          <a:p>
            <a:r>
              <a:rPr lang="en-US" dirty="0" smtClean="0"/>
              <a:t>Promote </a:t>
            </a:r>
            <a:r>
              <a:rPr lang="en-US" dirty="0" smtClean="0"/>
              <a:t>open science, data sharing, yet addressing the concern of data privacy. </a:t>
            </a:r>
          </a:p>
          <a:p>
            <a:endParaRPr lang="en-US" dirty="0" smtClean="0"/>
          </a:p>
        </p:txBody>
      </p:sp>
      <p:pic>
        <p:nvPicPr>
          <p:cNvPr id="11" name="Picture 10" descr="UNCC_Logo_4c.jpg"/>
          <p:cNvPicPr>
            <a:picLocks noChangeAspect="1"/>
          </p:cNvPicPr>
          <p:nvPr/>
        </p:nvPicPr>
        <p:blipFill>
          <a:blip r:embed="rId3"/>
          <a:stretch>
            <a:fillRect/>
          </a:stretch>
        </p:blipFill>
        <p:spPr>
          <a:xfrm>
            <a:off x="0" y="1"/>
            <a:ext cx="1219200" cy="542544"/>
          </a:xfrm>
          <a:prstGeom prst="rect">
            <a:avLst/>
          </a:prstGeom>
        </p:spPr>
      </p:pic>
      <p:sp>
        <p:nvSpPr>
          <p:cNvPr id="12"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3"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4"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49</a:t>
            </a:fld>
            <a:endParaRPr lang="en-US" dirty="0"/>
          </a:p>
        </p:txBody>
      </p:sp>
    </p:spTree>
    <p:extLst>
      <p:ext uri="{BB962C8B-B14F-4D97-AF65-F5344CB8AC3E}">
        <p14:creationId xmlns:p14="http://schemas.microsoft.com/office/powerpoint/2010/main" val="132302009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 of early human </a:t>
            </a:r>
            <a:r>
              <a:rPr lang="en-US" dirty="0" smtClean="0"/>
              <a:t>Migrations</a:t>
            </a:r>
            <a:br>
              <a:rPr lang="en-US" dirty="0" smtClean="0"/>
            </a:br>
            <a:r>
              <a:rPr lang="en-US" dirty="0" smtClean="0"/>
              <a:t>“Out</a:t>
            </a:r>
            <a:r>
              <a:rPr lang="en-US" dirty="0"/>
              <a:t>-of-</a:t>
            </a:r>
            <a:r>
              <a:rPr lang="en-US" dirty="0" smtClean="0"/>
              <a:t>Africa”</a:t>
            </a:r>
            <a:endParaRPr lang="en-US" dirty="0"/>
          </a:p>
        </p:txBody>
      </p:sp>
      <p:pic>
        <p:nvPicPr>
          <p:cNvPr id="5" name="Content Placeholder 4"/>
          <p:cNvPicPr>
            <a:picLocks noGrp="1" noChangeAspect="1"/>
          </p:cNvPicPr>
          <p:nvPr>
            <p:ph idx="1"/>
          </p:nvPr>
        </p:nvPicPr>
        <p:blipFill>
          <a:blip r:embed="rId3"/>
          <a:srcRect t="3393" b="3393"/>
          <a:stretch>
            <a:fillRect/>
          </a:stretch>
        </p:blipFill>
        <p:spPr>
          <a:xfrm>
            <a:off x="457200" y="1600201"/>
            <a:ext cx="7775388" cy="4276164"/>
          </a:xfrm>
        </p:spPr>
      </p:pic>
      <p:sp>
        <p:nvSpPr>
          <p:cNvPr id="6" name="Rectangle 5"/>
          <p:cNvSpPr/>
          <p:nvPr/>
        </p:nvSpPr>
        <p:spPr>
          <a:xfrm>
            <a:off x="1550215" y="4869755"/>
            <a:ext cx="4572000" cy="1077218"/>
          </a:xfrm>
          <a:prstGeom prst="rect">
            <a:avLst/>
          </a:prstGeom>
        </p:spPr>
        <p:txBody>
          <a:bodyPr>
            <a:spAutoFit/>
          </a:bodyPr>
          <a:lstStyle/>
          <a:p>
            <a:endParaRPr lang="en-US" sz="1600" dirty="0"/>
          </a:p>
          <a:p>
            <a:r>
              <a:rPr lang="en-US" sz="1600" dirty="0" smtClean="0"/>
              <a:t>Homo sapiens (model humans)</a:t>
            </a:r>
            <a:endParaRPr lang="en-US" sz="1600" dirty="0"/>
          </a:p>
          <a:p>
            <a:r>
              <a:rPr lang="en-US" sz="1600" dirty="0" smtClean="0"/>
              <a:t>Neanderthals (extinct human)</a:t>
            </a:r>
            <a:endParaRPr lang="en-US" sz="1600" dirty="0"/>
          </a:p>
          <a:p>
            <a:r>
              <a:rPr lang="en-US" sz="1600" dirty="0" smtClean="0"/>
              <a:t>Early Hominids (early humans)</a:t>
            </a:r>
            <a:endParaRPr lang="en-US" sz="1600" dirty="0"/>
          </a:p>
        </p:txBody>
      </p:sp>
      <p:sp>
        <p:nvSpPr>
          <p:cNvPr id="7" name="TextBox 6"/>
          <p:cNvSpPr txBox="1"/>
          <p:nvPr/>
        </p:nvSpPr>
        <p:spPr>
          <a:xfrm>
            <a:off x="2757484" y="5931595"/>
            <a:ext cx="6282389" cy="338554"/>
          </a:xfrm>
          <a:prstGeom prst="rect">
            <a:avLst/>
          </a:prstGeom>
          <a:noFill/>
        </p:spPr>
        <p:txBody>
          <a:bodyPr wrap="none" rtlCol="0">
            <a:spAutoFit/>
          </a:bodyPr>
          <a:lstStyle/>
          <a:p>
            <a:r>
              <a:rPr lang="en-US" sz="1600" dirty="0"/>
              <a:t>http://</a:t>
            </a:r>
            <a:r>
              <a:rPr lang="en-US" sz="1600" dirty="0" err="1"/>
              <a:t>en.wikipedia.org</a:t>
            </a:r>
            <a:r>
              <a:rPr lang="en-US" sz="1600" dirty="0"/>
              <a:t>/wiki/</a:t>
            </a:r>
            <a:r>
              <a:rPr lang="en-US" sz="1600" dirty="0" err="1"/>
              <a:t>Recent_African_origin_of_modern_humans</a:t>
            </a:r>
            <a:endParaRPr lang="en-US" sz="1600" dirty="0"/>
          </a:p>
        </p:txBody>
      </p:sp>
      <p:pic>
        <p:nvPicPr>
          <p:cNvPr id="8" name="Picture 7" descr="UNCC_Logo_4c.jpg"/>
          <p:cNvPicPr>
            <a:picLocks noChangeAspect="1"/>
          </p:cNvPicPr>
          <p:nvPr/>
        </p:nvPicPr>
        <p:blipFill>
          <a:blip r:embed="rId4"/>
          <a:stretch>
            <a:fillRect/>
          </a:stretch>
        </p:blipFill>
        <p:spPr>
          <a:xfrm>
            <a:off x="0" y="1"/>
            <a:ext cx="1219200" cy="542544"/>
          </a:xfrm>
          <a:prstGeom prst="rect">
            <a:avLst/>
          </a:prstGeom>
        </p:spPr>
      </p:pic>
      <p:sp>
        <p:nvSpPr>
          <p:cNvPr id="12"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3"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4"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5</a:t>
            </a:fld>
            <a:endParaRPr lang="en-US" dirty="0"/>
          </a:p>
        </p:txBody>
      </p:sp>
    </p:spTree>
    <p:extLst>
      <p:ext uri="{BB962C8B-B14F-4D97-AF65-F5344CB8AC3E}">
        <p14:creationId xmlns:p14="http://schemas.microsoft.com/office/powerpoint/2010/main" val="398791871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Acknowledgement</a:t>
            </a:r>
            <a:endParaRPr lang="en-US" dirty="0"/>
          </a:p>
        </p:txBody>
      </p:sp>
      <p:pic>
        <p:nvPicPr>
          <p:cNvPr id="5" name="Picture 4" descr="UNCC_Logo_4c.jpg"/>
          <p:cNvPicPr>
            <a:picLocks noChangeAspect="1"/>
          </p:cNvPicPr>
          <p:nvPr/>
        </p:nvPicPr>
        <p:blipFill>
          <a:blip r:embed="rId3"/>
          <a:stretch>
            <a:fillRect/>
          </a:stretch>
        </p:blipFill>
        <p:spPr>
          <a:xfrm>
            <a:off x="158750" y="1420777"/>
            <a:ext cx="2568539" cy="1143000"/>
          </a:xfrm>
          <a:prstGeom prst="rect">
            <a:avLst/>
          </a:prstGeom>
        </p:spPr>
      </p:pic>
      <p:sp>
        <p:nvSpPr>
          <p:cNvPr id="10" name="Footer Placeholder 6"/>
          <p:cNvSpPr>
            <a:spLocks noGrp="1"/>
          </p:cNvSpPr>
          <p:nvPr>
            <p:ph type="ftr" sz="quarter" idx="11"/>
          </p:nvPr>
        </p:nvSpPr>
        <p:spPr>
          <a:xfrm>
            <a:off x="457200" y="6356350"/>
            <a:ext cx="8458200" cy="501649"/>
          </a:xfrm>
        </p:spPr>
        <p:txBody>
          <a:bodyPr/>
          <a:lstStyle/>
          <a:p>
            <a:pPr algn="just"/>
            <a:r>
              <a:rPr lang="en-US" dirty="0" err="1" smtClean="0"/>
              <a:t>Xinghua</a:t>
            </a:r>
            <a:r>
              <a:rPr lang="en-US" dirty="0" smtClean="0"/>
              <a:t> Mindy Shi                                                                                  2			    Argonne National Laboratory	             </a:t>
            </a:r>
          </a:p>
          <a:p>
            <a:pPr algn="just"/>
            <a:r>
              <a:rPr lang="en-US" dirty="0" smtClean="0">
                <a:hlinkClick r:id="rId4"/>
              </a:rPr>
              <a:t>x.shi@uncc.edu</a:t>
            </a:r>
            <a:r>
              <a:rPr lang="en-US" dirty="0" smtClean="0"/>
              <a:t>						                                   05/23/2013</a:t>
            </a:r>
            <a:endParaRPr lang="en-US" dirty="0"/>
          </a:p>
        </p:txBody>
      </p:sp>
      <p:pic>
        <p:nvPicPr>
          <p:cNvPr id="17" name="Picture 11"/>
          <p:cNvPicPr>
            <a:picLocks noChangeAspect="1"/>
          </p:cNvPicPr>
          <p:nvPr/>
        </p:nvPicPr>
        <p:blipFill>
          <a:blip r:embed="rId5" cstate="print"/>
          <a:srcRect/>
          <a:stretch>
            <a:fillRect/>
          </a:stretch>
        </p:blipFill>
        <p:spPr bwMode="auto">
          <a:xfrm>
            <a:off x="158750" y="4913313"/>
            <a:ext cx="8909050" cy="1944687"/>
          </a:xfrm>
          <a:prstGeom prst="rect">
            <a:avLst/>
          </a:prstGeom>
          <a:noFill/>
          <a:ln w="9525">
            <a:noFill/>
            <a:miter lim="800000"/>
            <a:headEnd/>
            <a:tailEnd/>
          </a:ln>
        </p:spPr>
      </p:pic>
      <p:pic>
        <p:nvPicPr>
          <p:cNvPr id="18" name="Picture 17" descr="1000Genomes_logo_withTagline.png"/>
          <p:cNvPicPr>
            <a:picLocks noChangeAspect="1"/>
          </p:cNvPicPr>
          <p:nvPr/>
        </p:nvPicPr>
        <p:blipFill>
          <a:blip r:embed="rId6"/>
          <a:stretch>
            <a:fillRect/>
          </a:stretch>
        </p:blipFill>
        <p:spPr>
          <a:xfrm>
            <a:off x="3632454" y="4061884"/>
            <a:ext cx="5562600" cy="1190785"/>
          </a:xfrm>
          <a:prstGeom prst="rect">
            <a:avLst/>
          </a:prstGeom>
        </p:spPr>
      </p:pic>
      <p:sp>
        <p:nvSpPr>
          <p:cNvPr id="19" name="TextBox 18"/>
          <p:cNvSpPr txBox="1"/>
          <p:nvPr/>
        </p:nvSpPr>
        <p:spPr>
          <a:xfrm>
            <a:off x="2861760" y="1420777"/>
            <a:ext cx="3160058" cy="2308324"/>
          </a:xfrm>
          <a:prstGeom prst="rect">
            <a:avLst/>
          </a:prstGeom>
          <a:noFill/>
        </p:spPr>
        <p:txBody>
          <a:bodyPr wrap="square" rtlCol="0">
            <a:spAutoFit/>
          </a:bodyPr>
          <a:lstStyle/>
          <a:p>
            <a:r>
              <a:rPr lang="en-US" b="1" dirty="0" smtClean="0"/>
              <a:t>Xinghua Mindy Shi</a:t>
            </a:r>
          </a:p>
          <a:p>
            <a:r>
              <a:rPr lang="en-US" dirty="0" err="1" smtClean="0"/>
              <a:t>Jia</a:t>
            </a:r>
            <a:r>
              <a:rPr lang="en-US" dirty="0" smtClean="0"/>
              <a:t> Wen</a:t>
            </a:r>
          </a:p>
          <a:p>
            <a:r>
              <a:rPr dirty="0" smtClean="0"/>
              <a:t>Andrew Quitadamo</a:t>
            </a:r>
            <a:endParaRPr lang="en-US" dirty="0" smtClean="0"/>
          </a:p>
          <a:p>
            <a:r>
              <a:rPr lang="en-US" dirty="0" err="1" smtClean="0"/>
              <a:t>Benika</a:t>
            </a:r>
            <a:r>
              <a:rPr lang="en-US" dirty="0" smtClean="0"/>
              <a:t> Hall</a:t>
            </a:r>
          </a:p>
          <a:p>
            <a:r>
              <a:rPr lang="en-US" dirty="0" smtClean="0"/>
              <a:t>Lu </a:t>
            </a:r>
            <a:r>
              <a:rPr lang="en-US" dirty="0" err="1" smtClean="0"/>
              <a:t>Tian</a:t>
            </a:r>
            <a:endParaRPr lang="en-US" dirty="0"/>
          </a:p>
          <a:p>
            <a:r>
              <a:rPr lang="sk-SK" dirty="0" smtClean="0"/>
              <a:t>Dahlia Shvets</a:t>
            </a:r>
            <a:endParaRPr lang="en-US" dirty="0"/>
          </a:p>
          <a:p>
            <a:r>
              <a:rPr lang="fi-FI" dirty="0" err="1" smtClean="0"/>
              <a:t>Heena</a:t>
            </a:r>
            <a:r>
              <a:rPr lang="fi-FI" dirty="0" smtClean="0"/>
              <a:t> </a:t>
            </a:r>
            <a:r>
              <a:rPr lang="fi-FI" dirty="0" err="1" smtClean="0"/>
              <a:t>Desai</a:t>
            </a:r>
            <a:endParaRPr lang="fi-FI" dirty="0" smtClean="0"/>
          </a:p>
          <a:p>
            <a:r>
              <a:rPr lang="fi-FI" dirty="0" err="1" smtClean="0"/>
              <a:t>Sasan</a:t>
            </a:r>
            <a:r>
              <a:rPr lang="fi-FI" dirty="0" smtClean="0"/>
              <a:t> </a:t>
            </a:r>
            <a:r>
              <a:rPr lang="hr-HR" dirty="0"/>
              <a:t>Najar</a:t>
            </a:r>
            <a:r>
              <a:rPr lang="fi-FI" dirty="0" smtClean="0"/>
              <a:t> </a:t>
            </a:r>
            <a:endParaRPr lang="en-US" dirty="0"/>
          </a:p>
        </p:txBody>
      </p:sp>
      <p:pic>
        <p:nvPicPr>
          <p:cNvPr id="15" name="Picture 14" descr="UNCC_Logo_4c.jpg"/>
          <p:cNvPicPr>
            <a:picLocks noChangeAspect="1"/>
          </p:cNvPicPr>
          <p:nvPr/>
        </p:nvPicPr>
        <p:blipFill>
          <a:blip r:embed="rId3"/>
          <a:stretch>
            <a:fillRect/>
          </a:stretch>
        </p:blipFill>
        <p:spPr>
          <a:xfrm>
            <a:off x="0" y="1"/>
            <a:ext cx="1219200" cy="542544"/>
          </a:xfrm>
          <a:prstGeom prst="rect">
            <a:avLst/>
          </a:prstGeom>
        </p:spPr>
      </p:pic>
      <p:sp>
        <p:nvSpPr>
          <p:cNvPr id="20" name="TextBox 19"/>
          <p:cNvSpPr txBox="1"/>
          <p:nvPr/>
        </p:nvSpPr>
        <p:spPr>
          <a:xfrm>
            <a:off x="7171390" y="1594280"/>
            <a:ext cx="1896410" cy="646331"/>
          </a:xfrm>
          <a:prstGeom prst="rect">
            <a:avLst/>
          </a:prstGeom>
          <a:noFill/>
        </p:spPr>
        <p:txBody>
          <a:bodyPr wrap="none" rtlCol="0">
            <a:spAutoFit/>
          </a:bodyPr>
          <a:lstStyle/>
          <a:p>
            <a:r>
              <a:rPr lang="en-US" b="1" dirty="0" err="1" smtClean="0"/>
              <a:t>Xintao</a:t>
            </a:r>
            <a:r>
              <a:rPr lang="en-US" b="1" dirty="0" smtClean="0"/>
              <a:t> Wu (</a:t>
            </a:r>
            <a:r>
              <a:rPr lang="en-US" b="1" dirty="0" err="1" smtClean="0"/>
              <a:t>UArk</a:t>
            </a:r>
            <a:r>
              <a:rPr lang="en-US" b="1" dirty="0" smtClean="0"/>
              <a:t>)</a:t>
            </a:r>
          </a:p>
          <a:p>
            <a:r>
              <a:rPr lang="en-US" dirty="0" err="1" smtClean="0"/>
              <a:t>Yue</a:t>
            </a:r>
            <a:r>
              <a:rPr lang="en-US" dirty="0" smtClean="0"/>
              <a:t> Wang (UNCC)</a:t>
            </a:r>
          </a:p>
        </p:txBody>
      </p:sp>
      <p:sp>
        <p:nvSpPr>
          <p:cNvPr id="21" name="TextBox 20"/>
          <p:cNvSpPr txBox="1"/>
          <p:nvPr/>
        </p:nvSpPr>
        <p:spPr>
          <a:xfrm>
            <a:off x="7174320" y="2913865"/>
            <a:ext cx="1893480" cy="646331"/>
          </a:xfrm>
          <a:prstGeom prst="rect">
            <a:avLst/>
          </a:prstGeom>
          <a:noFill/>
        </p:spPr>
        <p:txBody>
          <a:bodyPr wrap="none" rtlCol="0">
            <a:spAutoFit/>
          </a:bodyPr>
          <a:lstStyle/>
          <a:p>
            <a:r>
              <a:rPr lang="en-US" b="1" dirty="0" smtClean="0"/>
              <a:t>Xiang-Yang Li (IIT)</a:t>
            </a:r>
          </a:p>
          <a:p>
            <a:r>
              <a:rPr lang="en-US" dirty="0" err="1" smtClean="0"/>
              <a:t>Junze</a:t>
            </a:r>
            <a:r>
              <a:rPr lang="en-US" dirty="0" smtClean="0"/>
              <a:t>  Han (IIT)</a:t>
            </a:r>
          </a:p>
        </p:txBody>
      </p:sp>
      <p:pic>
        <p:nvPicPr>
          <p:cNvPr id="3" name="Picture 2"/>
          <p:cNvPicPr>
            <a:picLocks noChangeAspect="1"/>
          </p:cNvPicPr>
          <p:nvPr/>
        </p:nvPicPr>
        <p:blipFill>
          <a:blip r:embed="rId7"/>
          <a:stretch>
            <a:fillRect/>
          </a:stretch>
        </p:blipFill>
        <p:spPr>
          <a:xfrm>
            <a:off x="5810746" y="1364596"/>
            <a:ext cx="1105699" cy="1105699"/>
          </a:xfrm>
          <a:prstGeom prst="rect">
            <a:avLst/>
          </a:prstGeom>
        </p:spPr>
      </p:pic>
      <p:pic>
        <p:nvPicPr>
          <p:cNvPr id="4" name="Picture 3"/>
          <p:cNvPicPr>
            <a:picLocks noChangeAspect="1"/>
          </p:cNvPicPr>
          <p:nvPr/>
        </p:nvPicPr>
        <p:blipFill>
          <a:blip r:embed="rId8"/>
          <a:stretch>
            <a:fillRect/>
          </a:stretch>
        </p:blipFill>
        <p:spPr>
          <a:xfrm>
            <a:off x="5352848" y="2685420"/>
            <a:ext cx="1886515" cy="958230"/>
          </a:xfrm>
          <a:prstGeom prst="rect">
            <a:avLst/>
          </a:prstGeom>
        </p:spPr>
      </p:pic>
    </p:spTree>
    <p:extLst>
      <p:ext uri="{BB962C8B-B14F-4D97-AF65-F5344CB8AC3E}">
        <p14:creationId xmlns:p14="http://schemas.microsoft.com/office/powerpoint/2010/main" val="368355478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smtClean="0"/>
              <a:t>Thank You!</a:t>
            </a:r>
            <a:endParaRPr lang="en-US" sz="4000" dirty="0"/>
          </a:p>
        </p:txBody>
      </p:sp>
      <p:pic>
        <p:nvPicPr>
          <p:cNvPr id="107522" name="Picture 2" descr="http://www.ideacenter.org/stuff/contentmgr/files/7ad18d31e500e09925f7b6cc71795df0/image/dna_question.jpg"/>
          <p:cNvPicPr>
            <a:picLocks noChangeAspect="1" noChangeArrowheads="1"/>
          </p:cNvPicPr>
          <p:nvPr/>
        </p:nvPicPr>
        <p:blipFill>
          <a:blip r:embed="rId2" cstate="print"/>
          <a:srcRect/>
          <a:stretch>
            <a:fillRect/>
          </a:stretch>
        </p:blipFill>
        <p:spPr bwMode="auto">
          <a:xfrm>
            <a:off x="3829050" y="2082613"/>
            <a:ext cx="1485900" cy="2543175"/>
          </a:xfrm>
          <a:prstGeom prst="rect">
            <a:avLst/>
          </a:prstGeom>
          <a:noFill/>
        </p:spPr>
      </p:pic>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sp>
        <p:nvSpPr>
          <p:cNvPr id="10"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1"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2"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51</a:t>
            </a:fld>
            <a:endParaRPr lang="en-US" dirty="0"/>
          </a:p>
        </p:txBody>
      </p:sp>
    </p:spTree>
    <p:extLst>
      <p:ext uri="{BB962C8B-B14F-4D97-AF65-F5344CB8AC3E}">
        <p14:creationId xmlns:p14="http://schemas.microsoft.com/office/powerpoint/2010/main" val="153865157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2500" y="152400"/>
            <a:ext cx="7239000" cy="1143000"/>
          </a:xfrm>
          <a:prstGeom prst="rect">
            <a:avLst/>
          </a:prstGeom>
        </p:spPr>
        <p:txBody>
          <a:bodyPr/>
          <a:lstStyle/>
          <a:p>
            <a:r>
              <a:rPr lang="en-US" sz="3600" dirty="0" smtClean="0"/>
              <a:t>Genetic Variants</a:t>
            </a:r>
            <a:endParaRPr lang="en-US" sz="3600" dirty="0"/>
          </a:p>
        </p:txBody>
      </p:sp>
      <p:sp>
        <p:nvSpPr>
          <p:cNvPr id="56" name="Content Placeholder 2"/>
          <p:cNvSpPr>
            <a:spLocks noGrp="1"/>
          </p:cNvSpPr>
          <p:nvPr>
            <p:ph idx="1"/>
          </p:nvPr>
        </p:nvSpPr>
        <p:spPr>
          <a:xfrm>
            <a:off x="457200" y="1524000"/>
            <a:ext cx="8229600" cy="4525963"/>
          </a:xfrm>
        </p:spPr>
        <p:txBody>
          <a:bodyPr/>
          <a:lstStyle/>
          <a:p>
            <a:r>
              <a:rPr lang="en-US" sz="2000" dirty="0" smtClean="0"/>
              <a:t>Single Nucleotide Polymorphisms (SNPs, over a hundred million, ~0.1% genetic difference)</a:t>
            </a:r>
          </a:p>
          <a:p>
            <a:pPr lvl="1"/>
            <a:r>
              <a:rPr lang="en-US" sz="1800" dirty="0" smtClean="0"/>
              <a:t>1bp</a:t>
            </a:r>
          </a:p>
          <a:p>
            <a:r>
              <a:rPr lang="en-US" altLang="zh-TW" sz="2000" dirty="0" smtClean="0"/>
              <a:t>Small Insertions and Deletions (INDELs, tens of millions, ~0.2-0.3%)</a:t>
            </a:r>
          </a:p>
          <a:p>
            <a:pPr lvl="1"/>
            <a:r>
              <a:rPr lang="en-US" altLang="zh-TW" sz="1800" dirty="0" smtClean="0"/>
              <a:t>Multiple base pairs (1bp ~ 50bp, arbitrary)</a:t>
            </a:r>
          </a:p>
          <a:p>
            <a:r>
              <a:rPr lang="en-US" altLang="zh-TW" sz="2000" dirty="0" smtClean="0"/>
              <a:t>Structural Variants (SVs, ~100 thousand, ~0.6-0.7% genetic difference)</a:t>
            </a:r>
          </a:p>
          <a:p>
            <a:pPr lvl="1"/>
            <a:r>
              <a:rPr lang="en-US" altLang="zh-TW" sz="1800" dirty="0" smtClean="0"/>
              <a:t>A large number of base pairs (50bp+, arbitrary) </a:t>
            </a:r>
          </a:p>
          <a:p>
            <a:pPr lvl="1"/>
            <a:r>
              <a:rPr lang="en-US" altLang="zh-TW" sz="1800" dirty="0" smtClean="0"/>
              <a:t>Encompasses:</a:t>
            </a:r>
          </a:p>
          <a:p>
            <a:pPr lvl="2"/>
            <a:r>
              <a:rPr lang="en-US" altLang="zh-TW" sz="1600" dirty="0" smtClean="0"/>
              <a:t>Copy number variants (CNVs: Deletions, Duplications, Insertions)</a:t>
            </a:r>
          </a:p>
          <a:p>
            <a:pPr lvl="2"/>
            <a:r>
              <a:rPr lang="en-US" altLang="zh-TW" sz="1600" dirty="0" smtClean="0"/>
              <a:t>Balanced events (Inversions, Translocations)</a:t>
            </a:r>
          </a:p>
          <a:p>
            <a:pPr>
              <a:buNone/>
            </a:pPr>
            <a:endParaRPr lang="en-US" altLang="zh-TW" sz="1800" dirty="0" smtClean="0"/>
          </a:p>
          <a:p>
            <a:endParaRPr lang="en-US" sz="1800" dirty="0" smtClean="0"/>
          </a:p>
          <a:p>
            <a:endParaRPr lang="en-US" sz="2800" dirty="0"/>
          </a:p>
        </p:txBody>
      </p:sp>
      <p:grpSp>
        <p:nvGrpSpPr>
          <p:cNvPr id="2" name="Group 106"/>
          <p:cNvGrpSpPr/>
          <p:nvPr/>
        </p:nvGrpSpPr>
        <p:grpSpPr>
          <a:xfrm>
            <a:off x="5867400" y="838200"/>
            <a:ext cx="2209801" cy="718458"/>
            <a:chOff x="5921021" y="2057400"/>
            <a:chExt cx="2537179" cy="718458"/>
          </a:xfrm>
        </p:grpSpPr>
        <p:grpSp>
          <p:nvGrpSpPr>
            <p:cNvPr id="3" name="Group 26"/>
            <p:cNvGrpSpPr>
              <a:grpSpLocks/>
            </p:cNvGrpSpPr>
            <p:nvPr/>
          </p:nvGrpSpPr>
          <p:grpSpPr bwMode="auto">
            <a:xfrm>
              <a:off x="5921021" y="2057400"/>
              <a:ext cx="2537179" cy="685800"/>
              <a:chOff x="1794932" y="1162050"/>
              <a:chExt cx="2700868" cy="742950"/>
            </a:xfrm>
          </p:grpSpPr>
          <p:sp>
            <p:nvSpPr>
              <p:cNvPr id="81" name="Rounded Rectangle 80"/>
              <p:cNvSpPr/>
              <p:nvPr/>
            </p:nvSpPr>
            <p:spPr>
              <a:xfrm>
                <a:off x="2667000" y="1292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 name="Rounded Rectangle 81"/>
              <p:cNvSpPr/>
              <p:nvPr/>
            </p:nvSpPr>
            <p:spPr>
              <a:xfrm>
                <a:off x="2667000" y="1673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 name="TextBox 22"/>
              <p:cNvSpPr txBox="1">
                <a:spLocks noChangeArrowheads="1"/>
              </p:cNvSpPr>
              <p:nvPr/>
            </p:nvSpPr>
            <p:spPr bwMode="auto">
              <a:xfrm>
                <a:off x="1873400" y="1216223"/>
                <a:ext cx="454933" cy="307777"/>
              </a:xfrm>
              <a:prstGeom prst="rect">
                <a:avLst/>
              </a:prstGeom>
              <a:noFill/>
              <a:ln w="9525">
                <a:noFill/>
                <a:miter lim="800000"/>
                <a:headEnd/>
                <a:tailEnd/>
              </a:ln>
            </p:spPr>
            <p:txBody>
              <a:bodyPr wrap="none">
                <a:spAutoFit/>
              </a:bodyPr>
              <a:lstStyle/>
              <a:p>
                <a:r>
                  <a:rPr lang="en-US" sz="1400">
                    <a:latin typeface="Calibri" pitchFamily="34" charset="0"/>
                  </a:rPr>
                  <a:t>Ref.</a:t>
                </a:r>
              </a:p>
            </p:txBody>
          </p:sp>
          <p:sp>
            <p:nvSpPr>
              <p:cNvPr id="84" name="TextBox 23"/>
              <p:cNvSpPr txBox="1">
                <a:spLocks noChangeArrowheads="1"/>
              </p:cNvSpPr>
              <p:nvPr/>
            </p:nvSpPr>
            <p:spPr bwMode="auto">
              <a:xfrm>
                <a:off x="1794932" y="1597223"/>
                <a:ext cx="721672" cy="307777"/>
              </a:xfrm>
              <a:prstGeom prst="rect">
                <a:avLst/>
              </a:prstGeom>
              <a:noFill/>
              <a:ln w="9525">
                <a:noFill/>
                <a:miter lim="800000"/>
                <a:headEnd/>
                <a:tailEnd/>
              </a:ln>
            </p:spPr>
            <p:txBody>
              <a:bodyPr wrap="none">
                <a:spAutoFit/>
              </a:bodyPr>
              <a:lstStyle/>
              <a:p>
                <a:r>
                  <a:rPr lang="en-US" sz="1400" dirty="0">
                    <a:latin typeface="Calibri" pitchFamily="34" charset="0"/>
                  </a:rPr>
                  <a:t>Sample</a:t>
                </a:r>
              </a:p>
            </p:txBody>
          </p:sp>
          <p:sp>
            <p:nvSpPr>
              <p:cNvPr id="85" name="TextBox 24"/>
              <p:cNvSpPr txBox="1">
                <a:spLocks noChangeArrowheads="1"/>
              </p:cNvSpPr>
              <p:nvPr/>
            </p:nvSpPr>
            <p:spPr bwMode="auto">
              <a:xfrm>
                <a:off x="3035710" y="1162050"/>
                <a:ext cx="345039" cy="400110"/>
              </a:xfrm>
              <a:prstGeom prst="rect">
                <a:avLst/>
              </a:prstGeom>
              <a:noFill/>
              <a:ln w="9525">
                <a:noFill/>
                <a:miter lim="800000"/>
                <a:headEnd/>
                <a:tailEnd/>
              </a:ln>
            </p:spPr>
            <p:txBody>
              <a:bodyPr wrap="none">
                <a:spAutoFit/>
              </a:bodyPr>
              <a:lstStyle/>
              <a:p>
                <a:r>
                  <a:rPr lang="en-US" b="1" dirty="0" smtClean="0">
                    <a:solidFill>
                      <a:srgbClr val="FFC000"/>
                    </a:solidFill>
                    <a:latin typeface="Calibri" pitchFamily="34" charset="0"/>
                  </a:rPr>
                  <a:t>A</a:t>
                </a:r>
                <a:endParaRPr lang="en-US" b="1" dirty="0">
                  <a:solidFill>
                    <a:srgbClr val="FFC000"/>
                  </a:solidFill>
                  <a:latin typeface="Calibri" pitchFamily="34" charset="0"/>
                </a:endParaRPr>
              </a:p>
            </p:txBody>
          </p:sp>
        </p:grpSp>
        <p:sp>
          <p:nvSpPr>
            <p:cNvPr id="86" name="TextBox 24"/>
            <p:cNvSpPr txBox="1">
              <a:spLocks noChangeArrowheads="1"/>
            </p:cNvSpPr>
            <p:nvPr/>
          </p:nvSpPr>
          <p:spPr bwMode="auto">
            <a:xfrm>
              <a:off x="7086600" y="2406526"/>
              <a:ext cx="351901" cy="369332"/>
            </a:xfrm>
            <a:prstGeom prst="rect">
              <a:avLst/>
            </a:prstGeom>
            <a:noFill/>
            <a:ln w="9525">
              <a:noFill/>
              <a:miter lim="800000"/>
              <a:headEnd/>
              <a:tailEnd/>
            </a:ln>
          </p:spPr>
          <p:txBody>
            <a:bodyPr wrap="none">
              <a:spAutoFit/>
            </a:bodyPr>
            <a:lstStyle/>
            <a:p>
              <a:r>
                <a:rPr lang="en-US" b="1" dirty="0" smtClean="0">
                  <a:solidFill>
                    <a:srgbClr val="FF0000"/>
                  </a:solidFill>
                  <a:latin typeface="Calibri" pitchFamily="34" charset="0"/>
                </a:rPr>
                <a:t>C</a:t>
              </a:r>
              <a:endParaRPr lang="en-US" b="1" dirty="0">
                <a:solidFill>
                  <a:srgbClr val="FF0000"/>
                </a:solidFill>
                <a:latin typeface="Calibri" pitchFamily="34" charset="0"/>
              </a:endParaRPr>
            </a:p>
          </p:txBody>
        </p:sp>
      </p:grpSp>
      <p:grpSp>
        <p:nvGrpSpPr>
          <p:cNvPr id="5" name="Group 2"/>
          <p:cNvGrpSpPr/>
          <p:nvPr/>
        </p:nvGrpSpPr>
        <p:grpSpPr>
          <a:xfrm>
            <a:off x="-76200" y="5181600"/>
            <a:ext cx="6864927" cy="990600"/>
            <a:chOff x="-76200" y="5181600"/>
            <a:chExt cx="6864927" cy="990600"/>
          </a:xfrm>
        </p:grpSpPr>
        <p:grpSp>
          <p:nvGrpSpPr>
            <p:cNvPr id="6" name="Group 26"/>
            <p:cNvGrpSpPr>
              <a:grpSpLocks/>
            </p:cNvGrpSpPr>
            <p:nvPr/>
          </p:nvGrpSpPr>
          <p:grpSpPr bwMode="auto">
            <a:xfrm>
              <a:off x="-76200" y="5257800"/>
              <a:ext cx="2362200" cy="914400"/>
              <a:chOff x="1981200" y="914400"/>
              <a:chExt cx="2514600" cy="990600"/>
            </a:xfrm>
          </p:grpSpPr>
          <p:sp>
            <p:nvSpPr>
              <p:cNvPr id="58" name="Rounded Rectangle 57"/>
              <p:cNvSpPr/>
              <p:nvPr/>
            </p:nvSpPr>
            <p:spPr>
              <a:xfrm>
                <a:off x="2667000" y="1292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9" name="Rounded Rectangle 58"/>
              <p:cNvSpPr/>
              <p:nvPr/>
            </p:nvSpPr>
            <p:spPr>
              <a:xfrm>
                <a:off x="2667000" y="1673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 name="Rectangle 59"/>
              <p:cNvSpPr/>
              <p:nvPr/>
            </p:nvSpPr>
            <p:spPr>
              <a:xfrm>
                <a:off x="3276600" y="1292225"/>
                <a:ext cx="7620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p>
            </p:txBody>
          </p:sp>
          <p:cxnSp>
            <p:nvCxnSpPr>
              <p:cNvPr id="61" name="Straight Arrow Connector 60"/>
              <p:cNvCxnSpPr>
                <a:endCxn id="59" idx="0"/>
              </p:cNvCxnSpPr>
              <p:nvPr/>
            </p:nvCxnSpPr>
            <p:spPr>
              <a:xfrm>
                <a:off x="3276600" y="1444625"/>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59" idx="0"/>
              </p:cNvCxnSpPr>
              <p:nvPr/>
            </p:nvCxnSpPr>
            <p:spPr>
              <a:xfrm rot="10800000" flipV="1">
                <a:off x="3581400" y="1443038"/>
                <a:ext cx="473075" cy="230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3" name="TextBox 22"/>
              <p:cNvSpPr txBox="1">
                <a:spLocks noChangeArrowheads="1"/>
              </p:cNvSpPr>
              <p:nvPr/>
            </p:nvSpPr>
            <p:spPr bwMode="auto">
              <a:xfrm>
                <a:off x="2059667" y="1216223"/>
                <a:ext cx="454933" cy="307777"/>
              </a:xfrm>
              <a:prstGeom prst="rect">
                <a:avLst/>
              </a:prstGeom>
              <a:noFill/>
              <a:ln w="9525">
                <a:noFill/>
                <a:miter lim="800000"/>
                <a:headEnd/>
                <a:tailEnd/>
              </a:ln>
            </p:spPr>
            <p:txBody>
              <a:bodyPr wrap="none">
                <a:spAutoFit/>
              </a:bodyPr>
              <a:lstStyle/>
              <a:p>
                <a:r>
                  <a:rPr lang="en-US" sz="1400">
                    <a:latin typeface="Calibri" pitchFamily="34" charset="0"/>
                  </a:rPr>
                  <a:t>Ref.</a:t>
                </a:r>
              </a:p>
            </p:txBody>
          </p:sp>
          <p:sp>
            <p:nvSpPr>
              <p:cNvPr id="64" name="TextBox 23"/>
              <p:cNvSpPr txBox="1">
                <a:spLocks noChangeArrowheads="1"/>
              </p:cNvSpPr>
              <p:nvPr/>
            </p:nvSpPr>
            <p:spPr bwMode="auto">
              <a:xfrm>
                <a:off x="1981200" y="1597223"/>
                <a:ext cx="721672" cy="307777"/>
              </a:xfrm>
              <a:prstGeom prst="rect">
                <a:avLst/>
              </a:prstGeom>
              <a:noFill/>
              <a:ln w="9525">
                <a:noFill/>
                <a:miter lim="800000"/>
                <a:headEnd/>
                <a:tailEnd/>
              </a:ln>
            </p:spPr>
            <p:txBody>
              <a:bodyPr wrap="none">
                <a:spAutoFit/>
              </a:bodyPr>
              <a:lstStyle/>
              <a:p>
                <a:r>
                  <a:rPr lang="en-US" sz="1400" dirty="0">
                    <a:latin typeface="Calibri" pitchFamily="34" charset="0"/>
                  </a:rPr>
                  <a:t>Sample</a:t>
                </a:r>
              </a:p>
            </p:txBody>
          </p:sp>
          <p:sp>
            <p:nvSpPr>
              <p:cNvPr id="65" name="TextBox 24"/>
              <p:cNvSpPr txBox="1">
                <a:spLocks noChangeArrowheads="1"/>
              </p:cNvSpPr>
              <p:nvPr/>
            </p:nvSpPr>
            <p:spPr bwMode="auto">
              <a:xfrm>
                <a:off x="3048000" y="914400"/>
                <a:ext cx="983346" cy="369332"/>
              </a:xfrm>
              <a:prstGeom prst="rect">
                <a:avLst/>
              </a:prstGeom>
              <a:noFill/>
              <a:ln w="9525">
                <a:noFill/>
                <a:miter lim="800000"/>
                <a:headEnd/>
                <a:tailEnd/>
              </a:ln>
            </p:spPr>
            <p:txBody>
              <a:bodyPr wrap="none">
                <a:spAutoFit/>
              </a:bodyPr>
              <a:lstStyle/>
              <a:p>
                <a:r>
                  <a:rPr lang="en-US">
                    <a:latin typeface="Calibri" pitchFamily="34" charset="0"/>
                  </a:rPr>
                  <a:t>Deletion</a:t>
                </a:r>
              </a:p>
            </p:txBody>
          </p:sp>
        </p:grpSp>
        <p:grpSp>
          <p:nvGrpSpPr>
            <p:cNvPr id="7" name="Group 93"/>
            <p:cNvGrpSpPr>
              <a:grpSpLocks/>
            </p:cNvGrpSpPr>
            <p:nvPr/>
          </p:nvGrpSpPr>
          <p:grpSpPr bwMode="auto">
            <a:xfrm>
              <a:off x="2286000" y="5257800"/>
              <a:ext cx="2362200" cy="914400"/>
              <a:chOff x="1981200" y="2209800"/>
              <a:chExt cx="2514600" cy="990600"/>
            </a:xfrm>
          </p:grpSpPr>
          <p:grpSp>
            <p:nvGrpSpPr>
              <p:cNvPr id="8" name="Group 48"/>
              <p:cNvGrpSpPr>
                <a:grpSpLocks/>
              </p:cNvGrpSpPr>
              <p:nvPr/>
            </p:nvGrpSpPr>
            <p:grpSpPr bwMode="auto">
              <a:xfrm>
                <a:off x="1981200" y="2209800"/>
                <a:ext cx="2514600" cy="990600"/>
                <a:chOff x="1981200" y="914400"/>
                <a:chExt cx="2514600" cy="990600"/>
              </a:xfrm>
            </p:grpSpPr>
            <p:sp>
              <p:nvSpPr>
                <p:cNvPr id="72" name="Rounded Rectangle 71"/>
                <p:cNvSpPr/>
                <p:nvPr/>
              </p:nvSpPr>
              <p:spPr>
                <a:xfrm>
                  <a:off x="2667000" y="1292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 name="Rounded Rectangle 72"/>
                <p:cNvSpPr/>
                <p:nvPr/>
              </p:nvSpPr>
              <p:spPr>
                <a:xfrm>
                  <a:off x="2667000" y="1673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 name="Rectangle 73"/>
                <p:cNvSpPr/>
                <p:nvPr/>
              </p:nvSpPr>
              <p:spPr>
                <a:xfrm>
                  <a:off x="3276600" y="1295400"/>
                  <a:ext cx="381000" cy="152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cxnSp>
              <p:nvCxnSpPr>
                <p:cNvPr id="75" name="Straight Arrow Connector 74"/>
                <p:cNvCxnSpPr/>
                <p:nvPr/>
              </p:nvCxnSpPr>
              <p:spPr>
                <a:xfrm rot="5400000">
                  <a:off x="3046412" y="1446213"/>
                  <a:ext cx="231775"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0800000" flipV="1">
                  <a:off x="3432175" y="1433513"/>
                  <a:ext cx="239713" cy="2397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7" name="TextBox 54"/>
                <p:cNvSpPr txBox="1">
                  <a:spLocks noChangeArrowheads="1"/>
                </p:cNvSpPr>
                <p:nvPr/>
              </p:nvSpPr>
              <p:spPr bwMode="auto">
                <a:xfrm>
                  <a:off x="2059667" y="1216223"/>
                  <a:ext cx="454933" cy="307777"/>
                </a:xfrm>
                <a:prstGeom prst="rect">
                  <a:avLst/>
                </a:prstGeom>
                <a:noFill/>
                <a:ln w="9525">
                  <a:noFill/>
                  <a:miter lim="800000"/>
                  <a:headEnd/>
                  <a:tailEnd/>
                </a:ln>
              </p:spPr>
              <p:txBody>
                <a:bodyPr wrap="none">
                  <a:spAutoFit/>
                </a:bodyPr>
                <a:lstStyle/>
                <a:p>
                  <a:r>
                    <a:rPr lang="en-US" sz="1400" dirty="0">
                      <a:latin typeface="Calibri" pitchFamily="34" charset="0"/>
                    </a:rPr>
                    <a:t>Ref.</a:t>
                  </a:r>
                </a:p>
              </p:txBody>
            </p:sp>
            <p:sp>
              <p:nvSpPr>
                <p:cNvPr id="78" name="TextBox 55"/>
                <p:cNvSpPr txBox="1">
                  <a:spLocks noChangeArrowheads="1"/>
                </p:cNvSpPr>
                <p:nvPr/>
              </p:nvSpPr>
              <p:spPr bwMode="auto">
                <a:xfrm>
                  <a:off x="1981200" y="1597223"/>
                  <a:ext cx="721672" cy="307777"/>
                </a:xfrm>
                <a:prstGeom prst="rect">
                  <a:avLst/>
                </a:prstGeom>
                <a:noFill/>
                <a:ln w="9525">
                  <a:noFill/>
                  <a:miter lim="800000"/>
                  <a:headEnd/>
                  <a:tailEnd/>
                </a:ln>
              </p:spPr>
              <p:txBody>
                <a:bodyPr wrap="none">
                  <a:spAutoFit/>
                </a:bodyPr>
                <a:lstStyle/>
                <a:p>
                  <a:r>
                    <a:rPr lang="en-US" sz="1400">
                      <a:latin typeface="Calibri" pitchFamily="34" charset="0"/>
                    </a:rPr>
                    <a:t>Sample</a:t>
                  </a:r>
                </a:p>
              </p:txBody>
            </p:sp>
            <p:sp>
              <p:nvSpPr>
                <p:cNvPr id="79" name="TextBox 56"/>
                <p:cNvSpPr txBox="1">
                  <a:spLocks noChangeArrowheads="1"/>
                </p:cNvSpPr>
                <p:nvPr/>
              </p:nvSpPr>
              <p:spPr bwMode="auto">
                <a:xfrm>
                  <a:off x="3048000" y="914400"/>
                  <a:ext cx="1254639" cy="369332"/>
                </a:xfrm>
                <a:prstGeom prst="rect">
                  <a:avLst/>
                </a:prstGeom>
                <a:noFill/>
                <a:ln w="9525">
                  <a:noFill/>
                  <a:miter lim="800000"/>
                  <a:headEnd/>
                  <a:tailEnd/>
                </a:ln>
              </p:spPr>
              <p:txBody>
                <a:bodyPr wrap="none">
                  <a:spAutoFit/>
                </a:bodyPr>
                <a:lstStyle/>
                <a:p>
                  <a:r>
                    <a:rPr lang="en-US" dirty="0">
                      <a:latin typeface="Calibri" pitchFamily="34" charset="0"/>
                    </a:rPr>
                    <a:t>Duplication</a:t>
                  </a:r>
                </a:p>
              </p:txBody>
            </p:sp>
          </p:grpSp>
          <p:sp>
            <p:nvSpPr>
              <p:cNvPr id="68" name="Rectangle 67"/>
              <p:cNvSpPr/>
              <p:nvPr/>
            </p:nvSpPr>
            <p:spPr>
              <a:xfrm>
                <a:off x="3048000" y="2971800"/>
                <a:ext cx="381000" cy="152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sp>
            <p:nvSpPr>
              <p:cNvPr id="69" name="Rectangle 68"/>
              <p:cNvSpPr/>
              <p:nvPr/>
            </p:nvSpPr>
            <p:spPr>
              <a:xfrm>
                <a:off x="3657600" y="2971800"/>
                <a:ext cx="381000" cy="152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cxnSp>
            <p:nvCxnSpPr>
              <p:cNvPr id="70" name="Straight Arrow Connector 69"/>
              <p:cNvCxnSpPr/>
              <p:nvPr/>
            </p:nvCxnSpPr>
            <p:spPr>
              <a:xfrm>
                <a:off x="3305175" y="2743200"/>
                <a:ext cx="366713" cy="2111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671888" y="2728913"/>
                <a:ext cx="393700" cy="25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9" name="Group 27"/>
            <p:cNvGrpSpPr>
              <a:grpSpLocks/>
            </p:cNvGrpSpPr>
            <p:nvPr/>
          </p:nvGrpSpPr>
          <p:grpSpPr bwMode="auto">
            <a:xfrm>
              <a:off x="4572000" y="5181600"/>
              <a:ext cx="2216727" cy="990600"/>
              <a:chOff x="1981200" y="914400"/>
              <a:chExt cx="2522482" cy="990600"/>
            </a:xfrm>
          </p:grpSpPr>
          <p:sp>
            <p:nvSpPr>
              <p:cNvPr id="88" name="Rounded Rectangle 87"/>
              <p:cNvSpPr/>
              <p:nvPr/>
            </p:nvSpPr>
            <p:spPr>
              <a:xfrm>
                <a:off x="2674883" y="1292225"/>
                <a:ext cx="1828799"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9" name="Rounded Rectangle 88"/>
              <p:cNvSpPr/>
              <p:nvPr/>
            </p:nvSpPr>
            <p:spPr>
              <a:xfrm>
                <a:off x="2674883" y="1673225"/>
                <a:ext cx="1828799"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0" name="Rectangle 89"/>
              <p:cNvSpPr/>
              <p:nvPr/>
            </p:nvSpPr>
            <p:spPr>
              <a:xfrm>
                <a:off x="3276600" y="1676400"/>
                <a:ext cx="762000" cy="1524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91" name="Straight Arrow Connector 90"/>
              <p:cNvCxnSpPr>
                <a:stCxn id="88" idx="2"/>
              </p:cNvCxnSpPr>
              <p:nvPr/>
            </p:nvCxnSpPr>
            <p:spPr>
              <a:xfrm rot="5400000">
                <a:off x="3317820" y="1389062"/>
                <a:ext cx="215900" cy="327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8" idx="2"/>
              </p:cNvCxnSpPr>
              <p:nvPr/>
            </p:nvCxnSpPr>
            <p:spPr>
              <a:xfrm rot="16200000" flipH="1">
                <a:off x="3704376" y="1329532"/>
                <a:ext cx="230188" cy="4603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3" name="TextBox 33"/>
              <p:cNvSpPr txBox="1">
                <a:spLocks noChangeArrowheads="1"/>
              </p:cNvSpPr>
              <p:nvPr/>
            </p:nvSpPr>
            <p:spPr bwMode="auto">
              <a:xfrm>
                <a:off x="2059667" y="1216223"/>
                <a:ext cx="454933" cy="307777"/>
              </a:xfrm>
              <a:prstGeom prst="rect">
                <a:avLst/>
              </a:prstGeom>
              <a:noFill/>
              <a:ln w="9525">
                <a:noFill/>
                <a:miter lim="800000"/>
                <a:headEnd/>
                <a:tailEnd/>
              </a:ln>
            </p:spPr>
            <p:txBody>
              <a:bodyPr wrap="none">
                <a:spAutoFit/>
              </a:bodyPr>
              <a:lstStyle/>
              <a:p>
                <a:r>
                  <a:rPr lang="en-US" sz="1400">
                    <a:latin typeface="Calibri" pitchFamily="34" charset="0"/>
                  </a:rPr>
                  <a:t>Ref.</a:t>
                </a:r>
              </a:p>
            </p:txBody>
          </p:sp>
          <p:sp>
            <p:nvSpPr>
              <p:cNvPr id="94" name="TextBox 34"/>
              <p:cNvSpPr txBox="1">
                <a:spLocks noChangeArrowheads="1"/>
              </p:cNvSpPr>
              <p:nvPr/>
            </p:nvSpPr>
            <p:spPr bwMode="auto">
              <a:xfrm>
                <a:off x="1981200" y="1597223"/>
                <a:ext cx="721672" cy="307777"/>
              </a:xfrm>
              <a:prstGeom prst="rect">
                <a:avLst/>
              </a:prstGeom>
              <a:noFill/>
              <a:ln w="9525">
                <a:noFill/>
                <a:miter lim="800000"/>
                <a:headEnd/>
                <a:tailEnd/>
              </a:ln>
            </p:spPr>
            <p:txBody>
              <a:bodyPr wrap="none">
                <a:spAutoFit/>
              </a:bodyPr>
              <a:lstStyle/>
              <a:p>
                <a:r>
                  <a:rPr lang="en-US" sz="1400">
                    <a:latin typeface="Calibri" pitchFamily="34" charset="0"/>
                  </a:rPr>
                  <a:t>Sample</a:t>
                </a:r>
              </a:p>
            </p:txBody>
          </p:sp>
          <p:sp>
            <p:nvSpPr>
              <p:cNvPr id="95" name="TextBox 35"/>
              <p:cNvSpPr txBox="1">
                <a:spLocks noChangeArrowheads="1"/>
              </p:cNvSpPr>
              <p:nvPr/>
            </p:nvSpPr>
            <p:spPr bwMode="auto">
              <a:xfrm>
                <a:off x="3048000" y="914400"/>
                <a:ext cx="1023037" cy="369332"/>
              </a:xfrm>
              <a:prstGeom prst="rect">
                <a:avLst/>
              </a:prstGeom>
              <a:noFill/>
              <a:ln w="9525">
                <a:noFill/>
                <a:miter lim="800000"/>
                <a:headEnd/>
                <a:tailEnd/>
              </a:ln>
            </p:spPr>
            <p:txBody>
              <a:bodyPr wrap="none">
                <a:spAutoFit/>
              </a:bodyPr>
              <a:lstStyle/>
              <a:p>
                <a:r>
                  <a:rPr lang="en-US">
                    <a:latin typeface="Calibri" pitchFamily="34" charset="0"/>
                  </a:rPr>
                  <a:t>Insertion</a:t>
                </a:r>
              </a:p>
            </p:txBody>
          </p:sp>
        </p:grpSp>
      </p:grpSp>
      <p:grpSp>
        <p:nvGrpSpPr>
          <p:cNvPr id="10" name="Group 107"/>
          <p:cNvGrpSpPr/>
          <p:nvPr/>
        </p:nvGrpSpPr>
        <p:grpSpPr>
          <a:xfrm>
            <a:off x="6629400" y="1828800"/>
            <a:ext cx="2209801" cy="704057"/>
            <a:chOff x="5921021" y="2084347"/>
            <a:chExt cx="2537179" cy="704057"/>
          </a:xfrm>
        </p:grpSpPr>
        <p:grpSp>
          <p:nvGrpSpPr>
            <p:cNvPr id="11" name="Group 26"/>
            <p:cNvGrpSpPr>
              <a:grpSpLocks/>
            </p:cNvGrpSpPr>
            <p:nvPr/>
          </p:nvGrpSpPr>
          <p:grpSpPr bwMode="auto">
            <a:xfrm>
              <a:off x="5921021" y="2084347"/>
              <a:ext cx="2537179" cy="658852"/>
              <a:chOff x="1794932" y="1191243"/>
              <a:chExt cx="2700868" cy="713757"/>
            </a:xfrm>
          </p:grpSpPr>
          <p:sp>
            <p:nvSpPr>
              <p:cNvPr id="111" name="Rounded Rectangle 110"/>
              <p:cNvSpPr/>
              <p:nvPr/>
            </p:nvSpPr>
            <p:spPr>
              <a:xfrm>
                <a:off x="2667000" y="1292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2" name="Rounded Rectangle 111"/>
              <p:cNvSpPr/>
              <p:nvPr/>
            </p:nvSpPr>
            <p:spPr>
              <a:xfrm>
                <a:off x="2667000" y="1673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3" name="TextBox 22"/>
              <p:cNvSpPr txBox="1">
                <a:spLocks noChangeArrowheads="1"/>
              </p:cNvSpPr>
              <p:nvPr/>
            </p:nvSpPr>
            <p:spPr bwMode="auto">
              <a:xfrm>
                <a:off x="1873400" y="1216223"/>
                <a:ext cx="454933" cy="307777"/>
              </a:xfrm>
              <a:prstGeom prst="rect">
                <a:avLst/>
              </a:prstGeom>
              <a:noFill/>
              <a:ln w="9525">
                <a:noFill/>
                <a:miter lim="800000"/>
                <a:headEnd/>
                <a:tailEnd/>
              </a:ln>
            </p:spPr>
            <p:txBody>
              <a:bodyPr wrap="none">
                <a:spAutoFit/>
              </a:bodyPr>
              <a:lstStyle/>
              <a:p>
                <a:r>
                  <a:rPr lang="en-US" sz="1400">
                    <a:latin typeface="Calibri" pitchFamily="34" charset="0"/>
                  </a:rPr>
                  <a:t>Ref.</a:t>
                </a:r>
              </a:p>
            </p:txBody>
          </p:sp>
          <p:sp>
            <p:nvSpPr>
              <p:cNvPr id="114" name="TextBox 23"/>
              <p:cNvSpPr txBox="1">
                <a:spLocks noChangeArrowheads="1"/>
              </p:cNvSpPr>
              <p:nvPr/>
            </p:nvSpPr>
            <p:spPr bwMode="auto">
              <a:xfrm>
                <a:off x="1794932" y="1597223"/>
                <a:ext cx="721672" cy="307777"/>
              </a:xfrm>
              <a:prstGeom prst="rect">
                <a:avLst/>
              </a:prstGeom>
              <a:noFill/>
              <a:ln w="9525">
                <a:noFill/>
                <a:miter lim="800000"/>
                <a:headEnd/>
                <a:tailEnd/>
              </a:ln>
            </p:spPr>
            <p:txBody>
              <a:bodyPr wrap="none">
                <a:spAutoFit/>
              </a:bodyPr>
              <a:lstStyle/>
              <a:p>
                <a:r>
                  <a:rPr lang="en-US" sz="1400" dirty="0">
                    <a:latin typeface="Calibri" pitchFamily="34" charset="0"/>
                  </a:rPr>
                  <a:t>Sample</a:t>
                </a:r>
              </a:p>
            </p:txBody>
          </p:sp>
          <p:sp>
            <p:nvSpPr>
              <p:cNvPr id="115" name="TextBox 24"/>
              <p:cNvSpPr txBox="1">
                <a:spLocks noChangeArrowheads="1"/>
              </p:cNvSpPr>
              <p:nvPr/>
            </p:nvSpPr>
            <p:spPr bwMode="auto">
              <a:xfrm>
                <a:off x="3035710" y="1191243"/>
                <a:ext cx="378522" cy="366767"/>
              </a:xfrm>
              <a:prstGeom prst="rect">
                <a:avLst/>
              </a:prstGeom>
              <a:noFill/>
              <a:ln w="9525">
                <a:noFill/>
                <a:miter lim="800000"/>
                <a:headEnd/>
                <a:tailEnd/>
              </a:ln>
            </p:spPr>
            <p:txBody>
              <a:bodyPr wrap="none">
                <a:spAutoFit/>
              </a:bodyPr>
              <a:lstStyle/>
              <a:p>
                <a:r>
                  <a:rPr lang="en-US" sz="1600" b="1" dirty="0" smtClean="0">
                    <a:solidFill>
                      <a:srgbClr val="FFC000"/>
                    </a:solidFill>
                    <a:latin typeface="Calibri" pitchFamily="34" charset="0"/>
                  </a:rPr>
                  <a:t>A</a:t>
                </a:r>
                <a:endParaRPr lang="en-US" sz="1600" b="1" dirty="0">
                  <a:solidFill>
                    <a:srgbClr val="FFC000"/>
                  </a:solidFill>
                  <a:latin typeface="Calibri" pitchFamily="34" charset="0"/>
                </a:endParaRPr>
              </a:p>
            </p:txBody>
          </p:sp>
        </p:grpSp>
        <p:sp>
          <p:nvSpPr>
            <p:cNvPr id="110" name="TextBox 24"/>
            <p:cNvSpPr txBox="1">
              <a:spLocks noChangeArrowheads="1"/>
            </p:cNvSpPr>
            <p:nvPr/>
          </p:nvSpPr>
          <p:spPr bwMode="auto">
            <a:xfrm>
              <a:off x="6867086" y="2449850"/>
              <a:ext cx="591533" cy="338554"/>
            </a:xfrm>
            <a:prstGeom prst="rect">
              <a:avLst/>
            </a:prstGeom>
            <a:noFill/>
            <a:ln w="9525">
              <a:noFill/>
              <a:miter lim="800000"/>
              <a:headEnd/>
              <a:tailEnd/>
            </a:ln>
          </p:spPr>
          <p:txBody>
            <a:bodyPr wrap="none">
              <a:spAutoFit/>
            </a:bodyPr>
            <a:lstStyle/>
            <a:p>
              <a:r>
                <a:rPr lang="en-US" sz="1600" b="1" dirty="0" smtClean="0">
                  <a:solidFill>
                    <a:srgbClr val="FF0000"/>
                  </a:solidFill>
                  <a:latin typeface="Calibri" pitchFamily="34" charset="0"/>
                </a:rPr>
                <a:t>TC</a:t>
              </a:r>
              <a:r>
                <a:rPr lang="en-US" sz="1600" b="1" dirty="0" smtClean="0">
                  <a:solidFill>
                    <a:srgbClr val="FFC000"/>
                  </a:solidFill>
                  <a:latin typeface="Calibri" pitchFamily="34" charset="0"/>
                </a:rPr>
                <a:t>A</a:t>
              </a:r>
              <a:endParaRPr lang="en-US" sz="1600" b="1" dirty="0">
                <a:solidFill>
                  <a:srgbClr val="FFC000"/>
                </a:solidFill>
                <a:latin typeface="Calibri" pitchFamily="34" charset="0"/>
              </a:endParaRPr>
            </a:p>
          </p:txBody>
        </p:sp>
      </p:grpSp>
      <p:pic>
        <p:nvPicPr>
          <p:cNvPr id="67" name="Picture 66" descr="UNCC_Logo_4c.jpg"/>
          <p:cNvPicPr>
            <a:picLocks noChangeAspect="1"/>
          </p:cNvPicPr>
          <p:nvPr/>
        </p:nvPicPr>
        <p:blipFill>
          <a:blip r:embed="rId3"/>
          <a:stretch>
            <a:fillRect/>
          </a:stretch>
        </p:blipFill>
        <p:spPr>
          <a:xfrm>
            <a:off x="0" y="1"/>
            <a:ext cx="1219200" cy="542544"/>
          </a:xfrm>
          <a:prstGeom prst="rect">
            <a:avLst/>
          </a:prstGeom>
        </p:spPr>
      </p:pic>
      <p:grpSp>
        <p:nvGrpSpPr>
          <p:cNvPr id="12" name="Group 14"/>
          <p:cNvGrpSpPr/>
          <p:nvPr/>
        </p:nvGrpSpPr>
        <p:grpSpPr>
          <a:xfrm>
            <a:off x="6724017" y="3536547"/>
            <a:ext cx="2384018" cy="2665535"/>
            <a:chOff x="6724017" y="3506665"/>
            <a:chExt cx="2384018" cy="2665535"/>
          </a:xfrm>
        </p:grpSpPr>
        <p:grpSp>
          <p:nvGrpSpPr>
            <p:cNvPr id="13" name="Group 94"/>
            <p:cNvGrpSpPr>
              <a:grpSpLocks/>
            </p:cNvGrpSpPr>
            <p:nvPr/>
          </p:nvGrpSpPr>
          <p:grpSpPr bwMode="auto">
            <a:xfrm>
              <a:off x="6724017" y="5181600"/>
              <a:ext cx="2267583" cy="990600"/>
              <a:chOff x="4963447" y="2209800"/>
              <a:chExt cx="2580353" cy="990600"/>
            </a:xfrm>
          </p:grpSpPr>
          <p:grpSp>
            <p:nvGrpSpPr>
              <p:cNvPr id="14" name="Group 77"/>
              <p:cNvGrpSpPr>
                <a:grpSpLocks/>
              </p:cNvGrpSpPr>
              <p:nvPr/>
            </p:nvGrpSpPr>
            <p:grpSpPr bwMode="auto">
              <a:xfrm>
                <a:off x="4963447" y="2209800"/>
                <a:ext cx="2580353" cy="990600"/>
                <a:chOff x="1915447" y="914400"/>
                <a:chExt cx="2580353" cy="990600"/>
              </a:xfrm>
            </p:grpSpPr>
            <p:sp>
              <p:nvSpPr>
                <p:cNvPr id="99" name="Rounded Rectangle 98"/>
                <p:cNvSpPr/>
                <p:nvPr/>
              </p:nvSpPr>
              <p:spPr>
                <a:xfrm>
                  <a:off x="2667000" y="1292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0" name="Rounded Rectangle 99"/>
                <p:cNvSpPr/>
                <p:nvPr/>
              </p:nvSpPr>
              <p:spPr>
                <a:xfrm>
                  <a:off x="2667000" y="1673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1" name="Rectangle 100"/>
                <p:cNvSpPr/>
                <p:nvPr/>
              </p:nvSpPr>
              <p:spPr>
                <a:xfrm>
                  <a:off x="3276600" y="1295400"/>
                  <a:ext cx="381000" cy="152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02" name="Straight Arrow Connector 101"/>
                <p:cNvCxnSpPr/>
                <p:nvPr/>
              </p:nvCxnSpPr>
              <p:spPr>
                <a:xfrm>
                  <a:off x="3276600" y="1444625"/>
                  <a:ext cx="385763"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rot="10800000" flipV="1">
                  <a:off x="3282950" y="1433513"/>
                  <a:ext cx="388938" cy="225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 name="TextBox 83"/>
                <p:cNvSpPr txBox="1">
                  <a:spLocks noChangeArrowheads="1"/>
                </p:cNvSpPr>
                <p:nvPr/>
              </p:nvSpPr>
              <p:spPr bwMode="auto">
                <a:xfrm>
                  <a:off x="2039920" y="1216223"/>
                  <a:ext cx="533401" cy="307777"/>
                </a:xfrm>
                <a:prstGeom prst="rect">
                  <a:avLst/>
                </a:prstGeom>
                <a:noFill/>
                <a:ln w="9525">
                  <a:noFill/>
                  <a:miter lim="800000"/>
                  <a:headEnd/>
                  <a:tailEnd/>
                </a:ln>
              </p:spPr>
              <p:txBody>
                <a:bodyPr wrap="square">
                  <a:spAutoFit/>
                </a:bodyPr>
                <a:lstStyle/>
                <a:p>
                  <a:r>
                    <a:rPr lang="en-US" sz="1400" dirty="0">
                      <a:latin typeface="Calibri" pitchFamily="34" charset="0"/>
                    </a:rPr>
                    <a:t>Ref.</a:t>
                  </a:r>
                </a:p>
              </p:txBody>
            </p:sp>
            <p:sp>
              <p:nvSpPr>
                <p:cNvPr id="105" name="TextBox 84"/>
                <p:cNvSpPr txBox="1">
                  <a:spLocks noChangeArrowheads="1"/>
                </p:cNvSpPr>
                <p:nvPr/>
              </p:nvSpPr>
              <p:spPr bwMode="auto">
                <a:xfrm>
                  <a:off x="1915447" y="1597223"/>
                  <a:ext cx="846147" cy="307777"/>
                </a:xfrm>
                <a:prstGeom prst="rect">
                  <a:avLst/>
                </a:prstGeom>
                <a:noFill/>
                <a:ln w="9525">
                  <a:noFill/>
                  <a:miter lim="800000"/>
                  <a:headEnd/>
                  <a:tailEnd/>
                </a:ln>
              </p:spPr>
              <p:txBody>
                <a:bodyPr wrap="square">
                  <a:spAutoFit/>
                </a:bodyPr>
                <a:lstStyle/>
                <a:p>
                  <a:r>
                    <a:rPr lang="en-US" sz="1400">
                      <a:latin typeface="Calibri" pitchFamily="34" charset="0"/>
                    </a:rPr>
                    <a:t>Sample</a:t>
                  </a:r>
                </a:p>
              </p:txBody>
            </p:sp>
            <p:sp>
              <p:nvSpPr>
                <p:cNvPr id="106" name="TextBox 85"/>
                <p:cNvSpPr txBox="1">
                  <a:spLocks noChangeArrowheads="1"/>
                </p:cNvSpPr>
                <p:nvPr/>
              </p:nvSpPr>
              <p:spPr bwMode="auto">
                <a:xfrm>
                  <a:off x="3048000" y="914400"/>
                  <a:ext cx="1040221" cy="369332"/>
                </a:xfrm>
                <a:prstGeom prst="rect">
                  <a:avLst/>
                </a:prstGeom>
                <a:noFill/>
                <a:ln w="9525">
                  <a:noFill/>
                  <a:miter lim="800000"/>
                  <a:headEnd/>
                  <a:tailEnd/>
                </a:ln>
              </p:spPr>
              <p:txBody>
                <a:bodyPr wrap="none">
                  <a:spAutoFit/>
                </a:bodyPr>
                <a:lstStyle/>
                <a:p>
                  <a:r>
                    <a:rPr lang="en-US">
                      <a:latin typeface="Calibri" pitchFamily="34" charset="0"/>
                    </a:rPr>
                    <a:t>Inversion</a:t>
                  </a:r>
                </a:p>
              </p:txBody>
            </p:sp>
          </p:grpSp>
          <p:sp>
            <p:nvSpPr>
              <p:cNvPr id="98" name="Rectangle 97"/>
              <p:cNvSpPr/>
              <p:nvPr/>
            </p:nvSpPr>
            <p:spPr>
              <a:xfrm>
                <a:off x="6324600" y="2971800"/>
                <a:ext cx="381000" cy="1524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pic>
          <p:nvPicPr>
            <p:cNvPr id="107" name="Picture 106" descr="Translocation-4-20.png"/>
            <p:cNvPicPr>
              <a:picLocks noChangeAspect="1"/>
            </p:cNvPicPr>
            <p:nvPr/>
          </p:nvPicPr>
          <p:blipFill>
            <a:blip r:embed="rId4" cstate="print"/>
            <a:stretch>
              <a:fillRect/>
            </a:stretch>
          </p:blipFill>
          <p:spPr>
            <a:xfrm>
              <a:off x="6858000" y="3506665"/>
              <a:ext cx="2250035" cy="1751135"/>
            </a:xfrm>
            <a:prstGeom prst="rect">
              <a:avLst/>
            </a:prstGeom>
          </p:spPr>
        </p:pic>
      </p:grpSp>
      <p:sp>
        <p:nvSpPr>
          <p:cNvPr id="80"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08"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09"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6</a:t>
            </a:fld>
            <a:endParaRPr lang="en-US" dirty="0"/>
          </a:p>
        </p:txBody>
      </p:sp>
    </p:spTree>
    <p:extLst>
      <p:ext uri="{BB962C8B-B14F-4D97-AF65-F5344CB8AC3E}">
        <p14:creationId xmlns:p14="http://schemas.microsoft.com/office/powerpoint/2010/main" val="32405029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26"/>
          <p:cNvPicPr>
            <a:picLocks noChangeAspect="1" noChangeArrowheads="1"/>
          </p:cNvPicPr>
          <p:nvPr/>
        </p:nvPicPr>
        <p:blipFill>
          <a:blip r:embed="rId2" cstate="print"/>
          <a:srcRect/>
          <a:stretch>
            <a:fillRect/>
          </a:stretch>
        </p:blipFill>
        <p:spPr bwMode="auto">
          <a:xfrm>
            <a:off x="1676400" y="381000"/>
            <a:ext cx="7092950" cy="4191000"/>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2057400" y="2362200"/>
            <a:ext cx="6477000" cy="1981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1676400" y="4724400"/>
            <a:ext cx="7086600" cy="9906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r>
              <a:rPr lang="en-US" sz="1400" dirty="0">
                <a:solidFill>
                  <a:schemeClr val="tx1"/>
                </a:solidFill>
              </a:rPr>
              <a:t>Based on SNPs, the difference between the genomes of two humans was thought to be 0.1%</a:t>
            </a:r>
          </a:p>
          <a:p>
            <a:pPr algn="ctr" fontAlgn="auto">
              <a:spcBef>
                <a:spcPts val="0"/>
              </a:spcBef>
              <a:spcAft>
                <a:spcPts val="0"/>
              </a:spcAft>
              <a:defRPr/>
            </a:pPr>
            <a:r>
              <a:rPr lang="en-US" sz="2800" dirty="0">
                <a:solidFill>
                  <a:schemeClr val="tx1"/>
                </a:solidFill>
              </a:rPr>
              <a:t>Integrating </a:t>
            </a:r>
            <a:r>
              <a:rPr lang="en-US" sz="2800" dirty="0" smtClean="0">
                <a:solidFill>
                  <a:schemeClr val="tx1"/>
                </a:solidFill>
              </a:rPr>
              <a:t>SVs</a:t>
            </a:r>
            <a:r>
              <a:rPr lang="en-US" sz="2800" dirty="0">
                <a:solidFill>
                  <a:schemeClr val="tx1"/>
                </a:solidFill>
              </a:rPr>
              <a:t>, this number goes up to </a:t>
            </a:r>
            <a:r>
              <a:rPr lang="en-US" sz="2800" b="1" dirty="0">
                <a:solidFill>
                  <a:schemeClr val="tx1"/>
                </a:solidFill>
              </a:rPr>
              <a:t>0.8</a:t>
            </a:r>
            <a:r>
              <a:rPr lang="en-US" sz="2800" b="1" dirty="0" smtClean="0">
                <a:solidFill>
                  <a:schemeClr val="tx1"/>
                </a:solidFill>
              </a:rPr>
              <a:t>% </a:t>
            </a:r>
            <a:r>
              <a:rPr lang="en-US" sz="2800" dirty="0" smtClean="0">
                <a:solidFill>
                  <a:schemeClr val="tx1"/>
                </a:solidFill>
              </a:rPr>
              <a:t>with ~3.5% of the Reference Genome Variable.</a:t>
            </a:r>
            <a:endParaRPr lang="en-US" sz="2800" dirty="0">
              <a:solidFill>
                <a:schemeClr val="tx1"/>
              </a:solidFill>
            </a:endParaRPr>
          </a:p>
        </p:txBody>
      </p:sp>
      <p:pic>
        <p:nvPicPr>
          <p:cNvPr id="13" name="Picture 12" descr="UNCC_Logo_4c.jpg"/>
          <p:cNvPicPr>
            <a:picLocks noChangeAspect="1"/>
          </p:cNvPicPr>
          <p:nvPr/>
        </p:nvPicPr>
        <p:blipFill>
          <a:blip r:embed="rId3"/>
          <a:stretch>
            <a:fillRect/>
          </a:stretch>
        </p:blipFill>
        <p:spPr>
          <a:xfrm>
            <a:off x="0" y="1"/>
            <a:ext cx="1219200" cy="542544"/>
          </a:xfrm>
          <a:prstGeom prst="rect">
            <a:avLst/>
          </a:prstGeom>
        </p:spPr>
      </p:pic>
      <p:sp>
        <p:nvSpPr>
          <p:cNvPr id="2" name="TextBox 1"/>
          <p:cNvSpPr txBox="1"/>
          <p:nvPr/>
        </p:nvSpPr>
        <p:spPr>
          <a:xfrm>
            <a:off x="5522258" y="5836628"/>
            <a:ext cx="3612437" cy="369332"/>
          </a:xfrm>
          <a:prstGeom prst="rect">
            <a:avLst/>
          </a:prstGeom>
          <a:noFill/>
        </p:spPr>
        <p:txBody>
          <a:bodyPr wrap="none" rtlCol="0">
            <a:spAutoFit/>
          </a:bodyPr>
          <a:lstStyle/>
          <a:p>
            <a:r>
              <a:rPr lang="hu-HU" dirty="0" smtClean="0"/>
              <a:t>Slide </a:t>
            </a:r>
            <a:r>
              <a:rPr lang="en-US" dirty="0" smtClean="0"/>
              <a:t>in </a:t>
            </a:r>
            <a:r>
              <a:rPr lang="en-US" dirty="0"/>
              <a:t>courtesy </a:t>
            </a:r>
            <a:r>
              <a:rPr lang="en-US" dirty="0" smtClean="0"/>
              <a:t>of</a:t>
            </a:r>
            <a:r>
              <a:rPr lang="hu-HU" dirty="0" smtClean="0"/>
              <a:t> Omer Gokcumen</a:t>
            </a:r>
            <a:endParaRPr lang="en-US" dirty="0"/>
          </a:p>
        </p:txBody>
      </p:sp>
      <p:sp>
        <p:nvSpPr>
          <p:cNvPr id="10"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5"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7</a:t>
            </a:fld>
            <a:endParaRPr lang="en-US" dirty="0"/>
          </a:p>
        </p:txBody>
      </p:sp>
    </p:spTree>
    <p:extLst>
      <p:ext uri="{BB962C8B-B14F-4D97-AF65-F5344CB8AC3E}">
        <p14:creationId xmlns:p14="http://schemas.microsoft.com/office/powerpoint/2010/main" val="6797117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bg/>
                                          </p:spTgt>
                                        </p:tgtEl>
                                        <p:attrNameLst>
                                          <p:attrName>style.visibility</p:attrName>
                                        </p:attrNameLst>
                                      </p:cBhvr>
                                      <p:to>
                                        <p:strVal val="visible"/>
                                      </p:to>
                                    </p:set>
                                    <p:animEffect transition="in" filter="fade">
                                      <p:cBhvr>
                                        <p:cTn id="12" dur="500"/>
                                        <p:tgtEl>
                                          <p:spTgt spid="8">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allAtOnce"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8229600" cy="4525963"/>
          </a:xfrm>
        </p:spPr>
        <p:txBody>
          <a:bodyPr/>
          <a:lstStyle/>
          <a:p>
            <a:r>
              <a:rPr lang="en-US" sz="2800" dirty="0" smtClean="0"/>
              <a:t>Salivary amylase gene </a:t>
            </a:r>
            <a:r>
              <a:rPr lang="en-US" sz="2800" i="1" dirty="0" smtClean="0"/>
              <a:t>Amy1</a:t>
            </a:r>
            <a:r>
              <a:rPr lang="en-US" sz="2800" dirty="0" smtClean="0"/>
              <a:t>:</a:t>
            </a:r>
            <a:r>
              <a:rPr lang="en-US" sz="2800" dirty="0"/>
              <a:t> More copy numbers in populations with high-starch </a:t>
            </a:r>
            <a:r>
              <a:rPr lang="en-US" sz="2800" dirty="0" smtClean="0"/>
              <a:t>diets.</a:t>
            </a:r>
            <a:endParaRPr lang="en-US" sz="2800" dirty="0"/>
          </a:p>
          <a:p>
            <a:pPr lvl="1"/>
            <a:endParaRPr lang="en-US" dirty="0"/>
          </a:p>
        </p:txBody>
      </p:sp>
      <p:sp>
        <p:nvSpPr>
          <p:cNvPr id="4" name="Title 3"/>
          <p:cNvSpPr>
            <a:spLocks noGrp="1"/>
          </p:cNvSpPr>
          <p:nvPr>
            <p:ph type="title"/>
          </p:nvPr>
        </p:nvSpPr>
        <p:spPr/>
        <p:txBody>
          <a:bodyPr/>
          <a:lstStyle/>
          <a:p>
            <a:r>
              <a:rPr lang="en-US" dirty="0"/>
              <a:t>Salivary amylase gene </a:t>
            </a:r>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sp>
        <p:nvSpPr>
          <p:cNvPr id="15" name="TextBox 14"/>
          <p:cNvSpPr txBox="1"/>
          <p:nvPr/>
        </p:nvSpPr>
        <p:spPr>
          <a:xfrm>
            <a:off x="5892088" y="5611484"/>
            <a:ext cx="3251912" cy="338554"/>
          </a:xfrm>
          <a:prstGeom prst="rect">
            <a:avLst/>
          </a:prstGeom>
          <a:noFill/>
        </p:spPr>
        <p:txBody>
          <a:bodyPr wrap="none" rtlCol="0">
            <a:spAutoFit/>
          </a:bodyPr>
          <a:lstStyle/>
          <a:p>
            <a:r>
              <a:rPr lang="en-US" sz="1600" dirty="0"/>
              <a:t>Perry GH et al. Nature Genetics 2007</a:t>
            </a:r>
          </a:p>
        </p:txBody>
      </p:sp>
      <p:grpSp>
        <p:nvGrpSpPr>
          <p:cNvPr id="17" name="Group 16"/>
          <p:cNvGrpSpPr/>
          <p:nvPr/>
        </p:nvGrpSpPr>
        <p:grpSpPr>
          <a:xfrm>
            <a:off x="1364165" y="2434228"/>
            <a:ext cx="4445430" cy="3724540"/>
            <a:chOff x="2150467" y="2914594"/>
            <a:chExt cx="4445430" cy="3724540"/>
          </a:xfrm>
        </p:grpSpPr>
        <p:pic>
          <p:nvPicPr>
            <p:cNvPr id="11" name="Picture 5"/>
            <p:cNvPicPr>
              <a:picLocks noChangeAspect="1" noChangeArrowheads="1"/>
            </p:cNvPicPr>
            <p:nvPr/>
          </p:nvPicPr>
          <p:blipFill>
            <a:blip r:embed="rId4"/>
            <a:srcRect l="2007" t="11549" b="13634"/>
            <a:stretch>
              <a:fillRect/>
            </a:stretch>
          </p:blipFill>
          <p:spPr bwMode="auto">
            <a:xfrm>
              <a:off x="2222150" y="3877733"/>
              <a:ext cx="4373747" cy="1631231"/>
            </a:xfrm>
            <a:prstGeom prst="rect">
              <a:avLst/>
            </a:prstGeom>
            <a:noFill/>
            <a:ln w="9525">
              <a:noFill/>
              <a:miter lim="800000"/>
              <a:headEnd/>
              <a:tailEnd/>
            </a:ln>
          </p:spPr>
        </p:pic>
        <p:sp>
          <p:nvSpPr>
            <p:cNvPr id="13" name="TextBox 7"/>
            <p:cNvSpPr txBox="1">
              <a:spLocks noChangeArrowheads="1"/>
            </p:cNvSpPr>
            <p:nvPr/>
          </p:nvSpPr>
          <p:spPr bwMode="auto">
            <a:xfrm>
              <a:off x="3691467" y="5477933"/>
              <a:ext cx="1568450" cy="276225"/>
            </a:xfrm>
            <a:prstGeom prst="rect">
              <a:avLst/>
            </a:prstGeom>
            <a:noFill/>
            <a:ln w="9525">
              <a:noFill/>
              <a:miter lim="800000"/>
              <a:headEnd/>
              <a:tailEnd/>
            </a:ln>
          </p:spPr>
          <p:txBody>
            <a:bodyPr>
              <a:spAutoFit/>
            </a:bodyPr>
            <a:lstStyle/>
            <a:p>
              <a:pPr algn="ctr"/>
              <a:r>
                <a:rPr lang="en-US" sz="1200" dirty="0" err="1"/>
                <a:t>Biaka</a:t>
              </a:r>
              <a:r>
                <a:rPr lang="en-US" sz="1200" dirty="0"/>
                <a:t> (Africa)</a:t>
              </a:r>
              <a:endParaRPr lang="en-IE" sz="1200" dirty="0"/>
            </a:p>
          </p:txBody>
        </p:sp>
        <p:sp>
          <p:nvSpPr>
            <p:cNvPr id="14" name="TextBox 8"/>
            <p:cNvSpPr txBox="1">
              <a:spLocks noChangeArrowheads="1"/>
            </p:cNvSpPr>
            <p:nvPr/>
          </p:nvSpPr>
          <p:spPr bwMode="auto">
            <a:xfrm>
              <a:off x="5153554" y="5477933"/>
              <a:ext cx="1339850" cy="276225"/>
            </a:xfrm>
            <a:prstGeom prst="rect">
              <a:avLst/>
            </a:prstGeom>
            <a:noFill/>
            <a:ln w="9525">
              <a:noFill/>
              <a:miter lim="800000"/>
              <a:headEnd/>
              <a:tailEnd/>
            </a:ln>
          </p:spPr>
          <p:txBody>
            <a:bodyPr>
              <a:spAutoFit/>
            </a:bodyPr>
            <a:lstStyle/>
            <a:p>
              <a:pPr algn="ctr"/>
              <a:r>
                <a:rPr lang="en-US" sz="1200" dirty="0"/>
                <a:t>Chimpanzee</a:t>
              </a:r>
              <a:endParaRPr lang="en-IE" sz="1200" dirty="0"/>
            </a:p>
          </p:txBody>
        </p:sp>
        <p:sp>
          <p:nvSpPr>
            <p:cNvPr id="9" name="TextBox 7"/>
            <p:cNvSpPr txBox="1">
              <a:spLocks noChangeArrowheads="1"/>
            </p:cNvSpPr>
            <p:nvPr/>
          </p:nvSpPr>
          <p:spPr bwMode="auto">
            <a:xfrm>
              <a:off x="2150467" y="5494861"/>
              <a:ext cx="1568450" cy="276225"/>
            </a:xfrm>
            <a:prstGeom prst="rect">
              <a:avLst/>
            </a:prstGeom>
            <a:noFill/>
            <a:ln w="9525">
              <a:noFill/>
              <a:miter lim="800000"/>
              <a:headEnd/>
              <a:tailEnd/>
            </a:ln>
          </p:spPr>
          <p:txBody>
            <a:bodyPr>
              <a:spAutoFit/>
            </a:bodyPr>
            <a:lstStyle/>
            <a:p>
              <a:pPr algn="ctr"/>
              <a:r>
                <a:rPr lang="en-US" sz="1200" dirty="0" smtClean="0"/>
                <a:t>Japanese</a:t>
              </a:r>
              <a:endParaRPr lang="en-IE" sz="1200" dirty="0"/>
            </a:p>
          </p:txBody>
        </p:sp>
        <p:pic>
          <p:nvPicPr>
            <p:cNvPr id="3" name="Picture 2"/>
            <p:cNvPicPr>
              <a:picLocks noChangeAspect="1"/>
            </p:cNvPicPr>
            <p:nvPr/>
          </p:nvPicPr>
          <p:blipFill>
            <a:blip r:embed="rId5"/>
            <a:stretch>
              <a:fillRect/>
            </a:stretch>
          </p:blipFill>
          <p:spPr>
            <a:xfrm>
              <a:off x="3887017" y="5771086"/>
              <a:ext cx="1159115" cy="868048"/>
            </a:xfrm>
            <a:prstGeom prst="rect">
              <a:avLst/>
            </a:prstGeom>
          </p:spPr>
        </p:pic>
        <p:pic>
          <p:nvPicPr>
            <p:cNvPr id="5" name="Picture 4"/>
            <p:cNvPicPr>
              <a:picLocks noChangeAspect="1"/>
            </p:cNvPicPr>
            <p:nvPr/>
          </p:nvPicPr>
          <p:blipFill>
            <a:blip r:embed="rId6"/>
            <a:stretch>
              <a:fillRect/>
            </a:stretch>
          </p:blipFill>
          <p:spPr>
            <a:xfrm>
              <a:off x="5714470" y="5771086"/>
              <a:ext cx="567797" cy="844882"/>
            </a:xfrm>
            <a:prstGeom prst="rect">
              <a:avLst/>
            </a:prstGeom>
          </p:spPr>
        </p:pic>
        <p:pic>
          <p:nvPicPr>
            <p:cNvPr id="7" name="Picture 6"/>
            <p:cNvPicPr>
              <a:picLocks noChangeAspect="1"/>
            </p:cNvPicPr>
            <p:nvPr/>
          </p:nvPicPr>
          <p:blipFill>
            <a:blip r:embed="rId7"/>
            <a:stretch>
              <a:fillRect/>
            </a:stretch>
          </p:blipFill>
          <p:spPr>
            <a:xfrm>
              <a:off x="2353734" y="5797628"/>
              <a:ext cx="1092526" cy="818340"/>
            </a:xfrm>
            <a:prstGeom prst="rect">
              <a:avLst/>
            </a:prstGeom>
          </p:spPr>
        </p:pic>
        <p:pic>
          <p:nvPicPr>
            <p:cNvPr id="8" name="Picture 7"/>
            <p:cNvPicPr>
              <a:picLocks noChangeAspect="1"/>
            </p:cNvPicPr>
            <p:nvPr/>
          </p:nvPicPr>
          <p:blipFill>
            <a:blip r:embed="rId8"/>
            <a:stretch>
              <a:fillRect/>
            </a:stretch>
          </p:blipFill>
          <p:spPr>
            <a:xfrm>
              <a:off x="2279596" y="3022599"/>
              <a:ext cx="1030189" cy="768349"/>
            </a:xfrm>
            <a:prstGeom prst="rect">
              <a:avLst/>
            </a:prstGeom>
          </p:spPr>
        </p:pic>
        <p:pic>
          <p:nvPicPr>
            <p:cNvPr id="10" name="Picture 9"/>
            <p:cNvPicPr>
              <a:picLocks noChangeAspect="1"/>
            </p:cNvPicPr>
            <p:nvPr/>
          </p:nvPicPr>
          <p:blipFill>
            <a:blip r:embed="rId9"/>
            <a:stretch>
              <a:fillRect/>
            </a:stretch>
          </p:blipFill>
          <p:spPr>
            <a:xfrm>
              <a:off x="3718917" y="2914594"/>
              <a:ext cx="1327215" cy="876354"/>
            </a:xfrm>
            <a:prstGeom prst="rect">
              <a:avLst/>
            </a:prstGeom>
          </p:spPr>
        </p:pic>
        <p:pic>
          <p:nvPicPr>
            <p:cNvPr id="16" name="Picture 15"/>
            <p:cNvPicPr>
              <a:picLocks noChangeAspect="1"/>
            </p:cNvPicPr>
            <p:nvPr/>
          </p:nvPicPr>
          <p:blipFill>
            <a:blip r:embed="rId10"/>
            <a:stretch>
              <a:fillRect/>
            </a:stretch>
          </p:blipFill>
          <p:spPr>
            <a:xfrm>
              <a:off x="5342301" y="2914594"/>
              <a:ext cx="1151103" cy="861025"/>
            </a:xfrm>
            <a:prstGeom prst="rect">
              <a:avLst/>
            </a:prstGeom>
          </p:spPr>
        </p:pic>
      </p:grpSp>
      <p:sp>
        <p:nvSpPr>
          <p:cNvPr id="21"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22"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23"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8</a:t>
            </a:fld>
            <a:endParaRPr lang="en-US" dirty="0"/>
          </a:p>
        </p:txBody>
      </p:sp>
    </p:spTree>
    <p:extLst>
      <p:ext uri="{BB962C8B-B14F-4D97-AF65-F5344CB8AC3E}">
        <p14:creationId xmlns:p14="http://schemas.microsoft.com/office/powerpoint/2010/main" val="3114261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1"/>
            <a:ext cx="8229600" cy="1295400"/>
          </a:xfrm>
        </p:spPr>
        <p:txBody>
          <a:bodyPr>
            <a:normAutofit/>
          </a:bodyPr>
          <a:lstStyle/>
          <a:p>
            <a:r>
              <a:rPr lang="en-US" sz="2800" dirty="0" smtClean="0"/>
              <a:t>Individuals with more </a:t>
            </a:r>
            <a:r>
              <a:rPr lang="en-US" sz="2800" dirty="0"/>
              <a:t>copies </a:t>
            </a:r>
            <a:r>
              <a:rPr lang="en-US" sz="2800" dirty="0" smtClean="0"/>
              <a:t>of </a:t>
            </a:r>
            <a:r>
              <a:rPr lang="en-US" sz="2800" i="1" dirty="0" smtClean="0"/>
              <a:t>AMY1</a:t>
            </a:r>
            <a:r>
              <a:rPr lang="en-US" sz="2800" dirty="0" smtClean="0"/>
              <a:t> were at lower risk </a:t>
            </a:r>
            <a:r>
              <a:rPr lang="en-US" sz="2800" dirty="0"/>
              <a:t>of obesity</a:t>
            </a:r>
            <a:r>
              <a:rPr lang="en-US" sz="2800" dirty="0" smtClean="0"/>
              <a:t>.</a:t>
            </a:r>
          </a:p>
        </p:txBody>
      </p:sp>
      <p:sp>
        <p:nvSpPr>
          <p:cNvPr id="4" name="Title 3"/>
          <p:cNvSpPr>
            <a:spLocks noGrp="1"/>
          </p:cNvSpPr>
          <p:nvPr>
            <p:ph type="title"/>
          </p:nvPr>
        </p:nvSpPr>
        <p:spPr/>
        <p:txBody>
          <a:bodyPr/>
          <a:lstStyle/>
          <a:p>
            <a:r>
              <a:rPr lang="en-US" i="1" dirty="0" smtClean="0"/>
              <a:t>AMY1</a:t>
            </a:r>
            <a:r>
              <a:rPr lang="en-US" dirty="0" smtClean="0"/>
              <a:t> </a:t>
            </a:r>
            <a:r>
              <a:rPr lang="en-US" smtClean="0"/>
              <a:t>and Obesity</a:t>
            </a:r>
            <a:endParaRPr lang="en-US" dirty="0"/>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sp>
        <p:nvSpPr>
          <p:cNvPr id="15" name="TextBox 14"/>
          <p:cNvSpPr txBox="1"/>
          <p:nvPr/>
        </p:nvSpPr>
        <p:spPr>
          <a:xfrm>
            <a:off x="5069541" y="5531836"/>
            <a:ext cx="3211135" cy="338554"/>
          </a:xfrm>
          <a:prstGeom prst="rect">
            <a:avLst/>
          </a:prstGeom>
          <a:noFill/>
        </p:spPr>
        <p:txBody>
          <a:bodyPr wrap="none" rtlCol="0">
            <a:spAutoFit/>
          </a:bodyPr>
          <a:lstStyle/>
          <a:p>
            <a:r>
              <a:rPr lang="en-US" sz="1600" dirty="0" err="1" smtClean="0"/>
              <a:t>Falchi</a:t>
            </a:r>
            <a:r>
              <a:rPr lang="en-US" sz="1600" dirty="0" smtClean="0"/>
              <a:t> M et </a:t>
            </a:r>
            <a:r>
              <a:rPr lang="en-US" sz="1600" dirty="0"/>
              <a:t>al. Nature Genetics </a:t>
            </a:r>
            <a:r>
              <a:rPr lang="en-US" sz="1600" dirty="0" smtClean="0"/>
              <a:t>2014</a:t>
            </a:r>
            <a:endParaRPr lang="en-US" sz="1600" dirty="0"/>
          </a:p>
        </p:txBody>
      </p:sp>
      <p:pic>
        <p:nvPicPr>
          <p:cNvPr id="18" name="Picture 17" descr="amy1-copynumber-obesit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2517590"/>
            <a:ext cx="4037404" cy="3352800"/>
          </a:xfrm>
          <a:prstGeom prst="rect">
            <a:avLst/>
          </a:prstGeom>
        </p:spPr>
      </p:pic>
      <p:sp>
        <p:nvSpPr>
          <p:cNvPr id="19" name="Rectangle 18"/>
          <p:cNvSpPr/>
          <p:nvPr/>
        </p:nvSpPr>
        <p:spPr>
          <a:xfrm>
            <a:off x="4277935" y="2177058"/>
            <a:ext cx="4495800" cy="3385542"/>
          </a:xfrm>
          <a:prstGeom prst="rect">
            <a:avLst/>
          </a:prstGeom>
        </p:spPr>
        <p:txBody>
          <a:bodyPr wrap="square">
            <a:spAutoFit/>
          </a:bodyPr>
          <a:lstStyle/>
          <a:p>
            <a:pPr marL="742950" lvl="1" indent="-285750">
              <a:buFont typeface="Arial"/>
              <a:buChar char="•"/>
            </a:pPr>
            <a:r>
              <a:rPr lang="en-US" sz="2000" dirty="0"/>
              <a:t>The chance of being obese for people with </a:t>
            </a:r>
            <a:r>
              <a:rPr lang="en-US" sz="2000" dirty="0" smtClean="0"/>
              <a:t>&lt;4 copies </a:t>
            </a:r>
            <a:r>
              <a:rPr lang="en-US" sz="2000" dirty="0"/>
              <a:t>of the </a:t>
            </a:r>
            <a:r>
              <a:rPr lang="en-US" sz="2000" i="1" dirty="0"/>
              <a:t>AMY1</a:t>
            </a:r>
            <a:r>
              <a:rPr lang="en-US" sz="2000" dirty="0"/>
              <a:t> gene was approximately </a:t>
            </a:r>
            <a:r>
              <a:rPr lang="en-US" sz="2000" dirty="0" smtClean="0"/>
              <a:t>8 </a:t>
            </a:r>
            <a:r>
              <a:rPr lang="en-US" sz="2000" dirty="0"/>
              <a:t>times higher than in those with more than </a:t>
            </a:r>
            <a:r>
              <a:rPr lang="en-US" sz="2000" dirty="0" smtClean="0"/>
              <a:t>9 </a:t>
            </a:r>
            <a:r>
              <a:rPr lang="en-US" sz="2000" dirty="0"/>
              <a:t>copies of this gene. </a:t>
            </a:r>
            <a:endParaRPr lang="en-US" sz="2000" dirty="0" smtClean="0"/>
          </a:p>
          <a:p>
            <a:pPr marL="742950" lvl="1" indent="-285750">
              <a:buFont typeface="Arial"/>
              <a:buChar char="•"/>
            </a:pPr>
            <a:r>
              <a:rPr lang="en-US" sz="2000" dirty="0" smtClean="0"/>
              <a:t>The </a:t>
            </a:r>
            <a:r>
              <a:rPr lang="en-US" sz="2000" dirty="0"/>
              <a:t>researchers estimated that with every additional copy of the salivary amylase gene there was approximately a 20% decrease in the odds of becoming obese.</a:t>
            </a:r>
          </a:p>
          <a:p>
            <a:pPr lvl="1"/>
            <a:endParaRPr lang="en-US" sz="1600" dirty="0"/>
          </a:p>
        </p:txBody>
      </p:sp>
      <p:sp>
        <p:nvSpPr>
          <p:cNvPr id="13"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3</a:t>
            </a:r>
            <a:r>
              <a:rPr lang="en-US" dirty="0" smtClean="0"/>
              <a:t>/</a:t>
            </a:r>
            <a:r>
              <a:rPr lang="en-US" dirty="0" smtClean="0"/>
              <a:t>21</a:t>
            </a:r>
            <a:r>
              <a:rPr lang="en-US" dirty="0" smtClean="0"/>
              <a:t>/</a:t>
            </a:r>
            <a:r>
              <a:rPr lang="en-US" dirty="0" smtClean="0"/>
              <a:t>15</a:t>
            </a:r>
            <a:endParaRPr lang="en-US" dirty="0"/>
          </a:p>
        </p:txBody>
      </p:sp>
      <p:sp>
        <p:nvSpPr>
          <p:cNvPr id="1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Xinghua Mindy Shi                </a:t>
            </a:r>
            <a:r>
              <a:rPr lang="en-US" dirty="0" err="1" smtClean="0"/>
              <a:t>x.shi@uncc.edu</a:t>
            </a:r>
            <a:r>
              <a:rPr lang="en-US" dirty="0" smtClean="0"/>
              <a:t>       </a:t>
            </a:r>
            <a:endParaRPr lang="en-US" dirty="0"/>
          </a:p>
          <a:p>
            <a:r>
              <a:rPr lang="en-US" dirty="0" smtClean="0"/>
              <a:t>Saturday Science</a:t>
            </a:r>
            <a:endParaRPr lang="en-US" dirty="0"/>
          </a:p>
        </p:txBody>
      </p:sp>
      <p:sp>
        <p:nvSpPr>
          <p:cNvPr id="1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9</a:t>
            </a:fld>
            <a:endParaRPr lang="en-US" dirty="0"/>
          </a:p>
        </p:txBody>
      </p:sp>
    </p:spTree>
    <p:extLst>
      <p:ext uri="{BB962C8B-B14F-4D97-AF65-F5344CB8AC3E}">
        <p14:creationId xmlns:p14="http://schemas.microsoft.com/office/powerpoint/2010/main" val="95784216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18003</TotalTime>
  <Words>4800</Words>
  <Application>Microsoft Macintosh PowerPoint</Application>
  <PresentationFormat>On-screen Show (4:3)</PresentationFormat>
  <Paragraphs>526</Paragraphs>
  <Slides>51</Slides>
  <Notes>27</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51</vt:i4>
      </vt:variant>
    </vt:vector>
  </HeadingPairs>
  <TitlesOfParts>
    <vt:vector size="54" baseType="lpstr">
      <vt:lpstr>Office Theme</vt:lpstr>
      <vt:lpstr>Slide</vt:lpstr>
      <vt:lpstr>Acrobat Document</vt:lpstr>
      <vt:lpstr>A Brief Introduction to  Bioinformatics in Human Genetics</vt:lpstr>
      <vt:lpstr>Outline</vt:lpstr>
      <vt:lpstr>Bioinformatics</vt:lpstr>
      <vt:lpstr>Human’s Place in Nature</vt:lpstr>
      <vt:lpstr>Map of early human Migrations “Out-of-Africa”</vt:lpstr>
      <vt:lpstr>Genetic Variants</vt:lpstr>
      <vt:lpstr>PowerPoint Presentation</vt:lpstr>
      <vt:lpstr>Salivary amylase gene </vt:lpstr>
      <vt:lpstr>AMY1 and Obesity</vt:lpstr>
      <vt:lpstr>PowerPoint Presentation</vt:lpstr>
      <vt:lpstr>Personal Genomics</vt:lpstr>
      <vt:lpstr>Big Data Era for Genetics</vt:lpstr>
      <vt:lpstr>The 1000 Genomes Project</vt:lpstr>
      <vt:lpstr>Clinical Sequencing – Federal Initiatives  </vt:lpstr>
      <vt:lpstr>Clinical Sequencing – Private Sections </vt:lpstr>
      <vt:lpstr>From Genomics to Metagenomics</vt:lpstr>
      <vt:lpstr>Outline</vt:lpstr>
      <vt:lpstr>Genome Wide Association Study</vt:lpstr>
      <vt:lpstr>PowerPoint Presentation</vt:lpstr>
      <vt:lpstr>PowerPoint Presentation</vt:lpstr>
      <vt:lpstr>Missing/Hidden Heritability</vt:lpstr>
      <vt:lpstr>Joint Effect of Genetic Variants</vt:lpstr>
      <vt:lpstr>Challenges</vt:lpstr>
      <vt:lpstr>Methodology - CNVnet</vt:lpstr>
      <vt:lpstr>Results: CEU vs. non-CEU</vt:lpstr>
      <vt:lpstr>Outline</vt:lpstr>
      <vt:lpstr>MicroRNAs and Ovarian Cancer</vt:lpstr>
      <vt:lpstr>Questions and Approach</vt:lpstr>
      <vt:lpstr>PowerPoint Presentation</vt:lpstr>
      <vt:lpstr>PowerPoint Presentation</vt:lpstr>
      <vt:lpstr>Multi-Omics Data Integration</vt:lpstr>
      <vt:lpstr>Outline</vt:lpstr>
      <vt:lpstr>Genetic Privacy</vt:lpstr>
      <vt:lpstr>Introduction to HIPAA</vt:lpstr>
      <vt:lpstr>GINA</vt:lpstr>
      <vt:lpstr>Genetic hiding/masking</vt:lpstr>
      <vt:lpstr>De-identification is insufficient…</vt:lpstr>
      <vt:lpstr>Infringement of genetic privacy when multiple data types are combined</vt:lpstr>
      <vt:lpstr>Homer’s Attack</vt:lpstr>
      <vt:lpstr>Preserving Genetic Privacy</vt:lpstr>
      <vt:lpstr>Genetic Privacy of HeLa Cells</vt:lpstr>
      <vt:lpstr>Other Genomics Data</vt:lpstr>
      <vt:lpstr>Personal Genome Project</vt:lpstr>
      <vt:lpstr>PGP Accident </vt:lpstr>
      <vt:lpstr>Global Alliance (GA4GH) </vt:lpstr>
      <vt:lpstr>Differential Privacy Preservation</vt:lpstr>
      <vt:lpstr>Cryptographic Solutions</vt:lpstr>
      <vt:lpstr>Secure Genetic Testing on Cloud</vt:lpstr>
      <vt:lpstr>Summary and Future Work</vt:lpstr>
      <vt:lpstr>Acknowledgement</vt:lpstr>
      <vt:lpstr>Thank You!</vt:lpstr>
    </vt:vector>
  </TitlesOfParts>
  <Company>UNCC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Sparse Learning Approaches to Characterizing Human Genetic Variation</dc:title>
  <dc:creator>Xinghua Shi</dc:creator>
  <cp:lastModifiedBy>Xinghua Shi</cp:lastModifiedBy>
  <cp:revision>603</cp:revision>
  <dcterms:created xsi:type="dcterms:W3CDTF">2014-09-18T20:24:23Z</dcterms:created>
  <dcterms:modified xsi:type="dcterms:W3CDTF">2015-03-20T18:47:54Z</dcterms:modified>
</cp:coreProperties>
</file>